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57"/>
  </p:notesMasterIdLst>
  <p:handoutMasterIdLst>
    <p:handoutMasterId r:id="rId58"/>
  </p:handoutMasterIdLst>
  <p:sldIdLst>
    <p:sldId id="565" r:id="rId2"/>
    <p:sldId id="599" r:id="rId3"/>
    <p:sldId id="566" r:id="rId4"/>
    <p:sldId id="600" r:id="rId5"/>
    <p:sldId id="567" r:id="rId6"/>
    <p:sldId id="601" r:id="rId7"/>
    <p:sldId id="568" r:id="rId8"/>
    <p:sldId id="602" r:id="rId9"/>
    <p:sldId id="569" r:id="rId10"/>
    <p:sldId id="603" r:id="rId11"/>
    <p:sldId id="570" r:id="rId12"/>
    <p:sldId id="604" r:id="rId13"/>
    <p:sldId id="571" r:id="rId14"/>
    <p:sldId id="605" r:id="rId15"/>
    <p:sldId id="573" r:id="rId16"/>
    <p:sldId id="606" r:id="rId17"/>
    <p:sldId id="574" r:id="rId18"/>
    <p:sldId id="607" r:id="rId19"/>
    <p:sldId id="578" r:id="rId20"/>
    <p:sldId id="608" r:id="rId21"/>
    <p:sldId id="580" r:id="rId22"/>
    <p:sldId id="609" r:id="rId23"/>
    <p:sldId id="581" r:id="rId24"/>
    <p:sldId id="610" r:id="rId25"/>
    <p:sldId id="582" r:id="rId26"/>
    <p:sldId id="611" r:id="rId27"/>
    <p:sldId id="583" r:id="rId28"/>
    <p:sldId id="612" r:id="rId29"/>
    <p:sldId id="584" r:id="rId30"/>
    <p:sldId id="613" r:id="rId31"/>
    <p:sldId id="585" r:id="rId32"/>
    <p:sldId id="614" r:id="rId33"/>
    <p:sldId id="586" r:id="rId34"/>
    <p:sldId id="615" r:id="rId35"/>
    <p:sldId id="587" r:id="rId36"/>
    <p:sldId id="616" r:id="rId37"/>
    <p:sldId id="588" r:id="rId38"/>
    <p:sldId id="617" r:id="rId39"/>
    <p:sldId id="589" r:id="rId40"/>
    <p:sldId id="618" r:id="rId41"/>
    <p:sldId id="590" r:id="rId42"/>
    <p:sldId id="619" r:id="rId43"/>
    <p:sldId id="591" r:id="rId44"/>
    <p:sldId id="620" r:id="rId45"/>
    <p:sldId id="592" r:id="rId46"/>
    <p:sldId id="621" r:id="rId47"/>
    <p:sldId id="594" r:id="rId48"/>
    <p:sldId id="622" r:id="rId49"/>
    <p:sldId id="593" r:id="rId50"/>
    <p:sldId id="623" r:id="rId51"/>
    <p:sldId id="597" r:id="rId52"/>
    <p:sldId id="624" r:id="rId53"/>
    <p:sldId id="598" r:id="rId54"/>
    <p:sldId id="625" r:id="rId55"/>
    <p:sldId id="596" r:id="rId5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extLst>
      <p:ext uri="{19B8F6BF-5375-455C-9EA6-DF929625EA0E}">
        <p15:presenceInfo xmlns:p15="http://schemas.microsoft.com/office/powerpoint/2012/main" userId="Administrator" providerId="None"/>
      </p:ext>
    </p:extLst>
  </p:cmAuthor>
  <p:cmAuthor id="2" name="魏 青" initials="魏" lastIdx="4" clrIdx="1">
    <p:extLst>
      <p:ext uri="{19B8F6BF-5375-455C-9EA6-DF929625EA0E}">
        <p15:presenceInfo xmlns:p15="http://schemas.microsoft.com/office/powerpoint/2012/main" userId="a3902384ef76a8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D2B"/>
    <a:srgbClr val="8D103D"/>
    <a:srgbClr val="FEFBF9"/>
    <a:srgbClr val="81CDDB"/>
    <a:srgbClr val="A6A6A6"/>
    <a:srgbClr val="C00000"/>
    <a:srgbClr val="EDEDED"/>
    <a:srgbClr val="D81360"/>
    <a:srgbClr val="5599AE"/>
    <a:srgbClr val="61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10" autoAdjust="0"/>
    <p:restoredTop sz="88851" autoAdjust="0"/>
  </p:normalViewPr>
  <p:slideViewPr>
    <p:cSldViewPr snapToGrid="0">
      <p:cViewPr varScale="1">
        <p:scale>
          <a:sx n="136" d="100"/>
          <a:sy n="136" d="100"/>
        </p:scale>
        <p:origin x="200" y="4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102" y="10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GB"/>
              <a:t>Module 1</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fr-FR"/>
              <a:t>24/08/2018</a:t>
            </a:r>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a:t>The Periodic Reporting Exercise fundamentals</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0E6666D-F416-43A4-93C4-D4B158440102}" type="slidenum">
              <a:rPr lang="en-GB" smtClean="0"/>
              <a:t>‹#›</a:t>
            </a:fld>
            <a:endParaRPr lang="en-GB"/>
          </a:p>
        </p:txBody>
      </p:sp>
    </p:spTree>
    <p:extLst>
      <p:ext uri="{BB962C8B-B14F-4D97-AF65-F5344CB8AC3E}">
        <p14:creationId xmlns:p14="http://schemas.microsoft.com/office/powerpoint/2010/main" val="13433497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Module 1</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fr-FR"/>
              <a:t>24/08/2018</a:t>
            </a: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The Periodic Reporting Exercise fundamentals</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391E06-6230-4F24-9C57-8EC3A23BD6DB}" type="slidenum">
              <a:rPr lang="fr-FR" smtClean="0"/>
              <a:t>‹#›</a:t>
            </a:fld>
            <a:endParaRPr lang="fr-FR"/>
          </a:p>
        </p:txBody>
      </p:sp>
    </p:spTree>
    <p:extLst>
      <p:ext uri="{BB962C8B-B14F-4D97-AF65-F5344CB8AC3E}">
        <p14:creationId xmlns:p14="http://schemas.microsoft.com/office/powerpoint/2010/main" val="107388662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7</a:t>
            </a:fld>
            <a:endParaRPr lang="fr-FR"/>
          </a:p>
        </p:txBody>
      </p:sp>
    </p:spTree>
    <p:extLst>
      <p:ext uri="{BB962C8B-B14F-4D97-AF65-F5344CB8AC3E}">
        <p14:creationId xmlns:p14="http://schemas.microsoft.com/office/powerpoint/2010/main" val="85621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16</a:t>
            </a:fld>
            <a:endParaRPr lang="fr-FR"/>
          </a:p>
        </p:txBody>
      </p:sp>
    </p:spTree>
    <p:extLst>
      <p:ext uri="{BB962C8B-B14F-4D97-AF65-F5344CB8AC3E}">
        <p14:creationId xmlns:p14="http://schemas.microsoft.com/office/powerpoint/2010/main" val="122493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17</a:t>
            </a:fld>
            <a:endParaRPr lang="fr-FR"/>
          </a:p>
        </p:txBody>
      </p:sp>
    </p:spTree>
    <p:extLst>
      <p:ext uri="{BB962C8B-B14F-4D97-AF65-F5344CB8AC3E}">
        <p14:creationId xmlns:p14="http://schemas.microsoft.com/office/powerpoint/2010/main" val="278285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18</a:t>
            </a:fld>
            <a:endParaRPr lang="fr-FR"/>
          </a:p>
        </p:txBody>
      </p:sp>
    </p:spTree>
    <p:extLst>
      <p:ext uri="{BB962C8B-B14F-4D97-AF65-F5344CB8AC3E}">
        <p14:creationId xmlns:p14="http://schemas.microsoft.com/office/powerpoint/2010/main" val="342393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19</a:t>
            </a:fld>
            <a:endParaRPr lang="fr-FR"/>
          </a:p>
        </p:txBody>
      </p:sp>
    </p:spTree>
    <p:extLst>
      <p:ext uri="{BB962C8B-B14F-4D97-AF65-F5344CB8AC3E}">
        <p14:creationId xmlns:p14="http://schemas.microsoft.com/office/powerpoint/2010/main" val="305610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20</a:t>
            </a:fld>
            <a:endParaRPr lang="fr-FR"/>
          </a:p>
        </p:txBody>
      </p:sp>
    </p:spTree>
    <p:extLst>
      <p:ext uri="{BB962C8B-B14F-4D97-AF65-F5344CB8AC3E}">
        <p14:creationId xmlns:p14="http://schemas.microsoft.com/office/powerpoint/2010/main" val="267895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21</a:t>
            </a:fld>
            <a:endParaRPr lang="fr-FR"/>
          </a:p>
        </p:txBody>
      </p:sp>
    </p:spTree>
    <p:extLst>
      <p:ext uri="{BB962C8B-B14F-4D97-AF65-F5344CB8AC3E}">
        <p14:creationId xmlns:p14="http://schemas.microsoft.com/office/powerpoint/2010/main" val="104697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22</a:t>
            </a:fld>
            <a:endParaRPr lang="fr-FR"/>
          </a:p>
        </p:txBody>
      </p:sp>
    </p:spTree>
    <p:extLst>
      <p:ext uri="{BB962C8B-B14F-4D97-AF65-F5344CB8AC3E}">
        <p14:creationId xmlns:p14="http://schemas.microsoft.com/office/powerpoint/2010/main" val="137443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23</a:t>
            </a:fld>
            <a:endParaRPr lang="fr-FR"/>
          </a:p>
        </p:txBody>
      </p:sp>
    </p:spTree>
    <p:extLst>
      <p:ext uri="{BB962C8B-B14F-4D97-AF65-F5344CB8AC3E}">
        <p14:creationId xmlns:p14="http://schemas.microsoft.com/office/powerpoint/2010/main" val="241001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24</a:t>
            </a:fld>
            <a:endParaRPr lang="fr-FR"/>
          </a:p>
        </p:txBody>
      </p:sp>
    </p:spTree>
    <p:extLst>
      <p:ext uri="{BB962C8B-B14F-4D97-AF65-F5344CB8AC3E}">
        <p14:creationId xmlns:p14="http://schemas.microsoft.com/office/powerpoint/2010/main" val="345032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25</a:t>
            </a:fld>
            <a:endParaRPr lang="fr-FR"/>
          </a:p>
        </p:txBody>
      </p:sp>
    </p:spTree>
    <p:extLst>
      <p:ext uri="{BB962C8B-B14F-4D97-AF65-F5344CB8AC3E}">
        <p14:creationId xmlns:p14="http://schemas.microsoft.com/office/powerpoint/2010/main" val="245043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8</a:t>
            </a:fld>
            <a:endParaRPr lang="fr-FR"/>
          </a:p>
        </p:txBody>
      </p:sp>
    </p:spTree>
    <p:extLst>
      <p:ext uri="{BB962C8B-B14F-4D97-AF65-F5344CB8AC3E}">
        <p14:creationId xmlns:p14="http://schemas.microsoft.com/office/powerpoint/2010/main" val="86539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26</a:t>
            </a:fld>
            <a:endParaRPr lang="fr-FR"/>
          </a:p>
        </p:txBody>
      </p:sp>
    </p:spTree>
    <p:extLst>
      <p:ext uri="{BB962C8B-B14F-4D97-AF65-F5344CB8AC3E}">
        <p14:creationId xmlns:p14="http://schemas.microsoft.com/office/powerpoint/2010/main" val="2749671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27</a:t>
            </a:fld>
            <a:endParaRPr lang="fr-FR"/>
          </a:p>
        </p:txBody>
      </p:sp>
    </p:spTree>
    <p:extLst>
      <p:ext uri="{BB962C8B-B14F-4D97-AF65-F5344CB8AC3E}">
        <p14:creationId xmlns:p14="http://schemas.microsoft.com/office/powerpoint/2010/main" val="261433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28</a:t>
            </a:fld>
            <a:endParaRPr lang="fr-FR"/>
          </a:p>
        </p:txBody>
      </p:sp>
    </p:spTree>
    <p:extLst>
      <p:ext uri="{BB962C8B-B14F-4D97-AF65-F5344CB8AC3E}">
        <p14:creationId xmlns:p14="http://schemas.microsoft.com/office/powerpoint/2010/main" val="3224398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28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28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96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41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20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819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01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9</a:t>
            </a:fld>
            <a:endParaRPr lang="fr-FR"/>
          </a:p>
        </p:txBody>
      </p:sp>
    </p:spTree>
    <p:extLst>
      <p:ext uri="{BB962C8B-B14F-4D97-AF65-F5344CB8AC3E}">
        <p14:creationId xmlns:p14="http://schemas.microsoft.com/office/powerpoint/2010/main" val="298774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63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179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3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392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514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21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135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60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764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90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10</a:t>
            </a:fld>
            <a:endParaRPr lang="fr-FR"/>
          </a:p>
        </p:txBody>
      </p:sp>
    </p:spTree>
    <p:extLst>
      <p:ext uri="{BB962C8B-B14F-4D97-AF65-F5344CB8AC3E}">
        <p14:creationId xmlns:p14="http://schemas.microsoft.com/office/powerpoint/2010/main" val="3334493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901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224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725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869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941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321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154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864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495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Module 1</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24/08/2018</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The Periodic Reporting Exercise fundamentals</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91E06-6230-4F24-9C57-8EC3A23BD6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54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11</a:t>
            </a:fld>
            <a:endParaRPr lang="fr-FR"/>
          </a:p>
        </p:txBody>
      </p:sp>
    </p:spTree>
    <p:extLst>
      <p:ext uri="{BB962C8B-B14F-4D97-AF65-F5344CB8AC3E}">
        <p14:creationId xmlns:p14="http://schemas.microsoft.com/office/powerpoint/2010/main" val="222807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12</a:t>
            </a:fld>
            <a:endParaRPr lang="fr-FR"/>
          </a:p>
        </p:txBody>
      </p:sp>
    </p:spTree>
    <p:extLst>
      <p:ext uri="{BB962C8B-B14F-4D97-AF65-F5344CB8AC3E}">
        <p14:creationId xmlns:p14="http://schemas.microsoft.com/office/powerpoint/2010/main" val="413540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13</a:t>
            </a:fld>
            <a:endParaRPr lang="fr-FR"/>
          </a:p>
        </p:txBody>
      </p:sp>
    </p:spTree>
    <p:extLst>
      <p:ext uri="{BB962C8B-B14F-4D97-AF65-F5344CB8AC3E}">
        <p14:creationId xmlns:p14="http://schemas.microsoft.com/office/powerpoint/2010/main" val="407986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14</a:t>
            </a:fld>
            <a:endParaRPr lang="fr-FR"/>
          </a:p>
        </p:txBody>
      </p:sp>
    </p:spTree>
    <p:extLst>
      <p:ext uri="{BB962C8B-B14F-4D97-AF65-F5344CB8AC3E}">
        <p14:creationId xmlns:p14="http://schemas.microsoft.com/office/powerpoint/2010/main" val="178000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a:t>Module 1</a:t>
            </a:r>
          </a:p>
        </p:txBody>
      </p:sp>
      <p:sp>
        <p:nvSpPr>
          <p:cNvPr id="5" name="Date Placeholder 4"/>
          <p:cNvSpPr>
            <a:spLocks noGrp="1"/>
          </p:cNvSpPr>
          <p:nvPr>
            <p:ph type="dt" idx="11"/>
          </p:nvPr>
        </p:nvSpPr>
        <p:spPr/>
        <p:txBody>
          <a:bodyPr/>
          <a:lstStyle/>
          <a:p>
            <a:r>
              <a:rPr lang="fr-FR"/>
              <a:t>24/08/2018</a:t>
            </a:r>
          </a:p>
        </p:txBody>
      </p:sp>
      <p:sp>
        <p:nvSpPr>
          <p:cNvPr id="6" name="Footer Placeholder 5"/>
          <p:cNvSpPr>
            <a:spLocks noGrp="1"/>
          </p:cNvSpPr>
          <p:nvPr>
            <p:ph type="ftr" sz="quarter" idx="12"/>
          </p:nvPr>
        </p:nvSpPr>
        <p:spPr/>
        <p:txBody>
          <a:bodyPr/>
          <a:lstStyle/>
          <a:p>
            <a:r>
              <a:rPr lang="fr-FR"/>
              <a:t>The Periodic Reporting Exercise fundamentals</a:t>
            </a:r>
          </a:p>
        </p:txBody>
      </p:sp>
      <p:sp>
        <p:nvSpPr>
          <p:cNvPr id="7" name="Slide Number Placeholder 6"/>
          <p:cNvSpPr>
            <a:spLocks noGrp="1"/>
          </p:cNvSpPr>
          <p:nvPr>
            <p:ph type="sldNum" sz="quarter" idx="13"/>
          </p:nvPr>
        </p:nvSpPr>
        <p:spPr/>
        <p:txBody>
          <a:bodyPr/>
          <a:lstStyle/>
          <a:p>
            <a:fld id="{CB391E06-6230-4F24-9C57-8EC3A23BD6DB}" type="slidenum">
              <a:rPr lang="fr-FR" smtClean="0"/>
              <a:t>15</a:t>
            </a:fld>
            <a:endParaRPr lang="fr-FR"/>
          </a:p>
        </p:txBody>
      </p:sp>
    </p:spTree>
    <p:extLst>
      <p:ext uri="{BB962C8B-B14F-4D97-AF65-F5344CB8AC3E}">
        <p14:creationId xmlns:p14="http://schemas.microsoft.com/office/powerpoint/2010/main" val="404499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6194-ADD3-4BF9-BD76-33429F3B5F8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94FD85C2-7EBB-4F24-B559-B29C14CA5630}"/>
              </a:ext>
            </a:extLst>
          </p:cNvPr>
          <p:cNvSpPr>
            <a:spLocks noGrp="1"/>
          </p:cNvSpPr>
          <p:nvPr>
            <p:ph type="subTitle" idx="1"/>
          </p:nvPr>
        </p:nvSpPr>
        <p:spPr>
          <a:xfrm>
            <a:off x="1143000" y="2701528"/>
            <a:ext cx="6858000" cy="1241822"/>
          </a:xfrm>
        </p:spPr>
        <p:txBody>
          <a:bodyPr/>
          <a:lstStyle>
            <a:lvl1pPr marL="0" indent="0" algn="ctr">
              <a:buNone/>
              <a:defRPr sz="1800"/>
            </a:lvl1pPr>
            <a:lvl2pPr marL="342874"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4"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7C2629E-C8E0-4BD9-B6AB-9C563C0E3A6D}"/>
              </a:ext>
            </a:extLst>
          </p:cNvPr>
          <p:cNvSpPr>
            <a:spLocks noGrp="1"/>
          </p:cNvSpPr>
          <p:nvPr>
            <p:ph type="dt" sz="half" idx="10"/>
          </p:nvPr>
        </p:nvSpPr>
        <p:spPr/>
        <p:txBody>
          <a:bodyPr/>
          <a:lstStyle/>
          <a:p>
            <a:fld id="{E52B233E-8379-49AE-8155-2C5F74E1F52C}" type="datetime1">
              <a:rPr lang="en-US" smtClean="0"/>
              <a:t>7/22/20</a:t>
            </a:fld>
            <a:endParaRPr lang="en-GB"/>
          </a:p>
        </p:txBody>
      </p:sp>
      <p:sp>
        <p:nvSpPr>
          <p:cNvPr id="5" name="Footer Placeholder 4">
            <a:extLst>
              <a:ext uri="{FF2B5EF4-FFF2-40B4-BE49-F238E27FC236}">
                <a16:creationId xmlns:a16="http://schemas.microsoft.com/office/drawing/2014/main" id="{2A9B2984-066B-46A4-B521-206BF0FE03D6}"/>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33BE5209-A024-4109-BE0C-BC35E4690D98}"/>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421804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DA3-DB67-4006-A4DC-84FB6298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801D56-9BE1-4DB0-AABB-66B69F14C7B3}"/>
              </a:ext>
            </a:extLst>
          </p:cNvPr>
          <p:cNvSpPr>
            <a:spLocks noGrp="1"/>
          </p:cNvSpPr>
          <p:nvPr>
            <p:ph sz="half" idx="1"/>
          </p:nvPr>
        </p:nvSpPr>
        <p:spPr>
          <a:xfrm>
            <a:off x="6286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4663F1-6D6A-4566-B7D8-8DC6A7091F47}"/>
              </a:ext>
            </a:extLst>
          </p:cNvPr>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43DBF5C-A1CC-4D3B-963E-47F6E330D227}"/>
              </a:ext>
            </a:extLst>
          </p:cNvPr>
          <p:cNvSpPr>
            <a:spLocks noGrp="1"/>
          </p:cNvSpPr>
          <p:nvPr>
            <p:ph type="dt" sz="half" idx="10"/>
          </p:nvPr>
        </p:nvSpPr>
        <p:spPr/>
        <p:txBody>
          <a:bodyPr/>
          <a:lstStyle/>
          <a:p>
            <a:fld id="{3F259716-F84A-47DB-996F-78F27F222911}" type="datetime1">
              <a:rPr lang="en-US" smtClean="0"/>
              <a:t>7/22/20</a:t>
            </a:fld>
            <a:endParaRPr lang="en-GB"/>
          </a:p>
        </p:txBody>
      </p:sp>
      <p:sp>
        <p:nvSpPr>
          <p:cNvPr id="6" name="Footer Placeholder 5">
            <a:extLst>
              <a:ext uri="{FF2B5EF4-FFF2-40B4-BE49-F238E27FC236}">
                <a16:creationId xmlns:a16="http://schemas.microsoft.com/office/drawing/2014/main" id="{A15477E6-4170-484B-B70E-6FB2A02F15F9}"/>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7" name="Slide Number Placeholder 6">
            <a:extLst>
              <a:ext uri="{FF2B5EF4-FFF2-40B4-BE49-F238E27FC236}">
                <a16:creationId xmlns:a16="http://schemas.microsoft.com/office/drawing/2014/main" id="{D9ECADB8-E39C-4A34-BB78-390A1FF4B64E}"/>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4089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D65-E367-40EA-AD8B-BC67895C9925}"/>
              </a:ext>
            </a:extLst>
          </p:cNvPr>
          <p:cNvSpPr>
            <a:spLocks noGrp="1"/>
          </p:cNvSpPr>
          <p:nvPr>
            <p:ph type="title"/>
          </p:nvPr>
        </p:nvSpPr>
        <p:spPr>
          <a:xfrm>
            <a:off x="629843" y="273846"/>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DF92FB-2F62-4C3F-8A4F-462910501ADF}"/>
              </a:ext>
            </a:extLst>
          </p:cNvPr>
          <p:cNvSpPr>
            <a:spLocks noGrp="1"/>
          </p:cNvSpPr>
          <p:nvPr>
            <p:ph type="body" idx="1"/>
          </p:nvPr>
        </p:nvSpPr>
        <p:spPr>
          <a:xfrm>
            <a:off x="629842" y="1260872"/>
            <a:ext cx="3868340" cy="617934"/>
          </a:xfrm>
        </p:spPr>
        <p:txBody>
          <a:bodyPr anchor="b"/>
          <a:lstStyle>
            <a:lvl1pPr marL="0" indent="0">
              <a:buNone/>
              <a:defRPr sz="1800" b="1"/>
            </a:lvl1pPr>
            <a:lvl2pPr marL="342874"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4"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699AB33-4D80-410F-8FAA-44AFB55F5053}"/>
              </a:ext>
            </a:extLst>
          </p:cNvPr>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FD2D86C-B265-49D3-A53B-3E9BC450FE5D}"/>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874"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4"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2DEEAD5-F40C-4886-AEE9-F9043FC333C6}"/>
              </a:ext>
            </a:extLst>
          </p:cNvPr>
          <p:cNvSpPr>
            <a:spLocks noGrp="1"/>
          </p:cNvSpPr>
          <p:nvPr>
            <p:ph sz="quarter" idx="4"/>
          </p:nvPr>
        </p:nvSpPr>
        <p:spPr>
          <a:xfrm>
            <a:off x="4629157"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grpSp>
        <p:nvGrpSpPr>
          <p:cNvPr id="10" name="Group 9"/>
          <p:cNvGrpSpPr/>
          <p:nvPr userDrawn="1"/>
        </p:nvGrpSpPr>
        <p:grpSpPr>
          <a:xfrm>
            <a:off x="8568226" y="1867700"/>
            <a:ext cx="613879" cy="1408100"/>
            <a:chOff x="8568222" y="-7621"/>
            <a:chExt cx="613878" cy="1408100"/>
          </a:xfrm>
        </p:grpSpPr>
        <p:sp>
          <p:nvSpPr>
            <p:cNvPr id="11"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Box 11"/>
            <p:cNvSpPr txBox="1"/>
            <p:nvPr/>
          </p:nvSpPr>
          <p:spPr>
            <a:xfrm>
              <a:off x="8709660" y="-7621"/>
              <a:ext cx="472440" cy="1400479"/>
            </a:xfrm>
            <a:prstGeom prst="rect">
              <a:avLst/>
            </a:prstGeom>
            <a:noFill/>
          </p:spPr>
          <p:txBody>
            <a:bodyPr vert="vert270" wrap="square" rtlCol="0" anchor="ctr">
              <a:noAutofit/>
            </a:bodyPr>
            <a:lstStyle/>
            <a:p>
              <a:pPr algn="ctr"/>
              <a:r>
                <a:rPr lang="fr-FR" sz="1800" dirty="0">
                  <a:solidFill>
                    <a:schemeClr val="bg1"/>
                  </a:solidFill>
                  <a:latin typeface="Tw Cen MT" panose="020B0602020104020603" pitchFamily="34" charset="0"/>
                </a:rPr>
                <a:t>Module 1</a:t>
              </a:r>
              <a:endParaRPr lang="en-US" sz="1800" dirty="0">
                <a:solidFill>
                  <a:schemeClr val="bg1"/>
                </a:solidFill>
                <a:latin typeface="Tw Cen MT" panose="020B0602020104020603" pitchFamily="34" charset="0"/>
              </a:endParaRPr>
            </a:p>
          </p:txBody>
        </p:sp>
      </p:grpSp>
      <p:sp>
        <p:nvSpPr>
          <p:cNvPr id="13" name="Rectangle 12"/>
          <p:cNvSpPr/>
          <p:nvPr userDrawn="1"/>
        </p:nvSpPr>
        <p:spPr>
          <a:xfrm>
            <a:off x="0" y="0"/>
            <a:ext cx="541325" cy="5143500"/>
          </a:xfrm>
          <a:prstGeom prst="rect">
            <a:avLst/>
          </a:prstGeom>
          <a:solidFill>
            <a:schemeClr val="bg1">
              <a:lumMod val="9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3095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17E-58E4-4150-ABAF-E034E563FE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5AD8FF-9974-4032-B13B-38E3A6DC6F32}"/>
              </a:ext>
            </a:extLst>
          </p:cNvPr>
          <p:cNvSpPr>
            <a:spLocks noGrp="1"/>
          </p:cNvSpPr>
          <p:nvPr>
            <p:ph type="dt" sz="half" idx="10"/>
          </p:nvPr>
        </p:nvSpPr>
        <p:spPr/>
        <p:txBody>
          <a:bodyPr/>
          <a:lstStyle/>
          <a:p>
            <a:fld id="{8D3B1A22-7DA1-4D6F-B3B0-2B8E5ECE46F2}" type="datetime1">
              <a:rPr lang="en-US" smtClean="0"/>
              <a:t>7/22/20</a:t>
            </a:fld>
            <a:endParaRPr lang="en-GB"/>
          </a:p>
        </p:txBody>
      </p:sp>
      <p:sp>
        <p:nvSpPr>
          <p:cNvPr id="4" name="Footer Placeholder 3">
            <a:extLst>
              <a:ext uri="{FF2B5EF4-FFF2-40B4-BE49-F238E27FC236}">
                <a16:creationId xmlns:a16="http://schemas.microsoft.com/office/drawing/2014/main" id="{1F8ACF09-2435-44AA-B804-1A55103C52B2}"/>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5" name="Slide Number Placeholder 4">
            <a:extLst>
              <a:ext uri="{FF2B5EF4-FFF2-40B4-BE49-F238E27FC236}">
                <a16:creationId xmlns:a16="http://schemas.microsoft.com/office/drawing/2014/main" id="{C50ED425-5B1F-4CF6-9CD6-F1325192905A}"/>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77014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8568226" y="1867700"/>
            <a:ext cx="613879" cy="1408100"/>
            <a:chOff x="8568222" y="-7621"/>
            <a:chExt cx="613878" cy="1408100"/>
          </a:xfrm>
        </p:grpSpPr>
        <p:sp>
          <p:nvSpPr>
            <p:cNvPr id="6" name="Freeform: Shape 20">
              <a:extLst>
                <a:ext uri="{FF2B5EF4-FFF2-40B4-BE49-F238E27FC236}">
                  <a16:creationId xmlns:a16="http://schemas.microsoft.com/office/drawing/2014/main" id="{7AC43ACA-5000-40E2-80D3-19833F9F1A3F}"/>
                </a:ext>
              </a:extLst>
            </p:cNvPr>
            <p:cNvSpPr/>
            <p:nvPr/>
          </p:nvSpPr>
          <p:spPr>
            <a:xfrm>
              <a:off x="8568222" y="0"/>
              <a:ext cx="575778" cy="140047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Box 6"/>
            <p:cNvSpPr txBox="1"/>
            <p:nvPr/>
          </p:nvSpPr>
          <p:spPr>
            <a:xfrm>
              <a:off x="8709660" y="-7621"/>
              <a:ext cx="472440" cy="1400479"/>
            </a:xfrm>
            <a:prstGeom prst="rect">
              <a:avLst/>
            </a:prstGeom>
            <a:noFill/>
          </p:spPr>
          <p:txBody>
            <a:bodyPr vert="vert270" wrap="square" rtlCol="0" anchor="ctr">
              <a:noAutofit/>
            </a:bodyPr>
            <a:lstStyle/>
            <a:p>
              <a:pPr algn="ctr"/>
              <a:r>
                <a:rPr lang="fr-FR" sz="1800" dirty="0">
                  <a:solidFill>
                    <a:schemeClr val="bg1"/>
                  </a:solidFill>
                  <a:latin typeface="Tw Cen MT" panose="020B0602020104020603" pitchFamily="34" charset="0"/>
                </a:rPr>
                <a:t>Module 1</a:t>
              </a:r>
              <a:endParaRPr lang="en-US" sz="1800" dirty="0">
                <a:solidFill>
                  <a:schemeClr val="bg1"/>
                </a:solidFill>
                <a:latin typeface="Tw Cen MT" panose="020B0602020104020603" pitchFamily="34" charset="0"/>
              </a:endParaRPr>
            </a:p>
          </p:txBody>
        </p:sp>
      </p:grpSp>
      <p:sp>
        <p:nvSpPr>
          <p:cNvPr id="8" name="Rectangle 7"/>
          <p:cNvSpPr/>
          <p:nvPr userDrawn="1"/>
        </p:nvSpPr>
        <p:spPr>
          <a:xfrm>
            <a:off x="0" y="0"/>
            <a:ext cx="541325" cy="5143500"/>
          </a:xfrm>
          <a:prstGeom prst="rect">
            <a:avLst/>
          </a:prstGeom>
          <a:solidFill>
            <a:schemeClr val="bg1">
              <a:lumMod val="9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28878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9C7A-C8B7-44A7-B936-9E89F0D0A0FC}"/>
              </a:ext>
            </a:extLst>
          </p:cNvPr>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4844A4C-7BEE-45C5-9547-3E29A62EA945}"/>
              </a:ext>
            </a:extLst>
          </p:cNvPr>
          <p:cNvSpPr>
            <a:spLocks noGrp="1"/>
          </p:cNvSpPr>
          <p:nvPr>
            <p:ph idx="1"/>
          </p:nvPr>
        </p:nvSpPr>
        <p:spPr>
          <a:xfrm>
            <a:off x="3887395" y="740579"/>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3E49973-3935-4E6A-BDC1-C117938BFBF0}"/>
              </a:ext>
            </a:extLst>
          </p:cNvPr>
          <p:cNvSpPr>
            <a:spLocks noGrp="1"/>
          </p:cNvSpPr>
          <p:nvPr>
            <p:ph type="body" sz="half" idx="2"/>
          </p:nvPr>
        </p:nvSpPr>
        <p:spPr>
          <a:xfrm>
            <a:off x="629841" y="1543058"/>
            <a:ext cx="2949179" cy="2858691"/>
          </a:xfrm>
        </p:spPr>
        <p:txBody>
          <a:bodyPr/>
          <a:lstStyle>
            <a:lvl1pPr marL="0" indent="0">
              <a:buNone/>
              <a:defRPr sz="1200"/>
            </a:lvl1pPr>
            <a:lvl2pPr marL="342874"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6" indent="0">
              <a:buNone/>
              <a:defRPr sz="751"/>
            </a:lvl7pPr>
            <a:lvl8pPr marL="2400120" indent="0">
              <a:buNone/>
              <a:defRPr sz="751"/>
            </a:lvl8pPr>
            <a:lvl9pPr marL="2742994"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4E1E5497-45E3-4402-858D-05893336B566}"/>
              </a:ext>
            </a:extLst>
          </p:cNvPr>
          <p:cNvSpPr>
            <a:spLocks noGrp="1"/>
          </p:cNvSpPr>
          <p:nvPr>
            <p:ph type="dt" sz="half" idx="10"/>
          </p:nvPr>
        </p:nvSpPr>
        <p:spPr/>
        <p:txBody>
          <a:bodyPr/>
          <a:lstStyle/>
          <a:p>
            <a:fld id="{E6320C31-2909-420F-86DF-1990D6EFCCC9}" type="datetime1">
              <a:rPr lang="en-US" smtClean="0"/>
              <a:t>7/22/20</a:t>
            </a:fld>
            <a:endParaRPr lang="en-GB"/>
          </a:p>
        </p:txBody>
      </p:sp>
      <p:sp>
        <p:nvSpPr>
          <p:cNvPr id="6" name="Footer Placeholder 5">
            <a:extLst>
              <a:ext uri="{FF2B5EF4-FFF2-40B4-BE49-F238E27FC236}">
                <a16:creationId xmlns:a16="http://schemas.microsoft.com/office/drawing/2014/main" id="{04919A52-3B94-4981-86F3-9617CD6A05FC}"/>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7" name="Slide Number Placeholder 6">
            <a:extLst>
              <a:ext uri="{FF2B5EF4-FFF2-40B4-BE49-F238E27FC236}">
                <a16:creationId xmlns:a16="http://schemas.microsoft.com/office/drawing/2014/main" id="{E2938C0F-3D35-475F-AF26-8B03165B6348}"/>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4126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5C35-4483-44BA-BF58-60494E7E601F}"/>
              </a:ext>
            </a:extLst>
          </p:cNvPr>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2F7C9D-49D4-4287-A4F9-C16ADAE9624A}"/>
              </a:ext>
            </a:extLst>
          </p:cNvPr>
          <p:cNvSpPr>
            <a:spLocks noGrp="1"/>
          </p:cNvSpPr>
          <p:nvPr>
            <p:ph type="pic" idx="1"/>
          </p:nvPr>
        </p:nvSpPr>
        <p:spPr>
          <a:xfrm>
            <a:off x="3887395" y="740579"/>
            <a:ext cx="4629151" cy="3655219"/>
          </a:xfrm>
        </p:spPr>
        <p:txBody>
          <a:bodyPr/>
          <a:lstStyle>
            <a:lvl1pPr marL="0" indent="0">
              <a:buNone/>
              <a:defRPr sz="2400"/>
            </a:lvl1pPr>
            <a:lvl2pPr marL="342874"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4" indent="0">
              <a:buNone/>
              <a:defRPr sz="1500"/>
            </a:lvl9pPr>
          </a:lstStyle>
          <a:p>
            <a:r>
              <a:rPr lang="en-US"/>
              <a:t>Click icon to add picture</a:t>
            </a:r>
            <a:endParaRPr lang="en-IN"/>
          </a:p>
        </p:txBody>
      </p:sp>
      <p:sp>
        <p:nvSpPr>
          <p:cNvPr id="4" name="Text Placeholder 3">
            <a:extLst>
              <a:ext uri="{FF2B5EF4-FFF2-40B4-BE49-F238E27FC236}">
                <a16:creationId xmlns:a16="http://schemas.microsoft.com/office/drawing/2014/main" id="{B3F8EA7C-3152-4E45-97C5-43620407ECAF}"/>
              </a:ext>
            </a:extLst>
          </p:cNvPr>
          <p:cNvSpPr>
            <a:spLocks noGrp="1"/>
          </p:cNvSpPr>
          <p:nvPr>
            <p:ph type="body" sz="half" idx="2"/>
          </p:nvPr>
        </p:nvSpPr>
        <p:spPr>
          <a:xfrm>
            <a:off x="629841" y="1543058"/>
            <a:ext cx="2949179" cy="2858691"/>
          </a:xfrm>
        </p:spPr>
        <p:txBody>
          <a:bodyPr/>
          <a:lstStyle>
            <a:lvl1pPr marL="0" indent="0">
              <a:buNone/>
              <a:defRPr sz="1200"/>
            </a:lvl1pPr>
            <a:lvl2pPr marL="342874"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6" indent="0">
              <a:buNone/>
              <a:defRPr sz="751"/>
            </a:lvl7pPr>
            <a:lvl8pPr marL="2400120" indent="0">
              <a:buNone/>
              <a:defRPr sz="751"/>
            </a:lvl8pPr>
            <a:lvl9pPr marL="2742994"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162F1260-2FCD-4D40-97AE-7C4FA8E912BE}"/>
              </a:ext>
            </a:extLst>
          </p:cNvPr>
          <p:cNvSpPr>
            <a:spLocks noGrp="1"/>
          </p:cNvSpPr>
          <p:nvPr>
            <p:ph type="dt" sz="half" idx="10"/>
          </p:nvPr>
        </p:nvSpPr>
        <p:spPr/>
        <p:txBody>
          <a:bodyPr/>
          <a:lstStyle/>
          <a:p>
            <a:fld id="{242AD798-FCEC-4D75-A028-603207600AB5}" type="datetime1">
              <a:rPr lang="en-US" smtClean="0"/>
              <a:t>7/22/20</a:t>
            </a:fld>
            <a:endParaRPr lang="en-GB"/>
          </a:p>
        </p:txBody>
      </p:sp>
      <p:sp>
        <p:nvSpPr>
          <p:cNvPr id="6" name="Footer Placeholder 5">
            <a:extLst>
              <a:ext uri="{FF2B5EF4-FFF2-40B4-BE49-F238E27FC236}">
                <a16:creationId xmlns:a16="http://schemas.microsoft.com/office/drawing/2014/main" id="{00ACF167-EC78-42E6-921C-E0A945109BFB}"/>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7" name="Slide Number Placeholder 6">
            <a:extLst>
              <a:ext uri="{FF2B5EF4-FFF2-40B4-BE49-F238E27FC236}">
                <a16:creationId xmlns:a16="http://schemas.microsoft.com/office/drawing/2014/main" id="{30320DE0-5DF9-4B22-B091-D32028233724}"/>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76531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4454-1E64-48CC-A7AC-1620AAAC70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389A6C-C8F5-4BA4-8604-E50C8731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DE11C5-D767-4E93-B1E0-9406ED013E0C}"/>
              </a:ext>
            </a:extLst>
          </p:cNvPr>
          <p:cNvSpPr>
            <a:spLocks noGrp="1"/>
          </p:cNvSpPr>
          <p:nvPr>
            <p:ph type="dt" sz="half" idx="10"/>
          </p:nvPr>
        </p:nvSpPr>
        <p:spPr/>
        <p:txBody>
          <a:bodyPr/>
          <a:lstStyle/>
          <a:p>
            <a:fld id="{54EA2882-29EF-4849-A4E2-4BDAD06D4D9E}" type="datetime1">
              <a:rPr lang="en-US" smtClean="0"/>
              <a:t>7/22/20</a:t>
            </a:fld>
            <a:endParaRPr lang="en-GB"/>
          </a:p>
        </p:txBody>
      </p:sp>
      <p:sp>
        <p:nvSpPr>
          <p:cNvPr id="5" name="Footer Placeholder 4">
            <a:extLst>
              <a:ext uri="{FF2B5EF4-FFF2-40B4-BE49-F238E27FC236}">
                <a16:creationId xmlns:a16="http://schemas.microsoft.com/office/drawing/2014/main" id="{43BC5E03-536F-4AF1-91F4-EB89ECC4B9C5}"/>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24AC7DBB-F42C-4A42-8120-6B61F3A055A1}"/>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127635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9C1B9-4523-413B-89A7-742E7C5E9B10}"/>
              </a:ext>
            </a:extLst>
          </p:cNvPr>
          <p:cNvSpPr>
            <a:spLocks noGrp="1"/>
          </p:cNvSpPr>
          <p:nvPr>
            <p:ph type="title" orient="vert"/>
          </p:nvPr>
        </p:nvSpPr>
        <p:spPr>
          <a:xfrm>
            <a:off x="6543677" y="273852"/>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0C453E-F004-43C4-8CBB-614058BCE233}"/>
              </a:ext>
            </a:extLst>
          </p:cNvPr>
          <p:cNvSpPr>
            <a:spLocks noGrp="1"/>
          </p:cNvSpPr>
          <p:nvPr>
            <p:ph type="body" orient="vert" idx="1"/>
          </p:nvPr>
        </p:nvSpPr>
        <p:spPr>
          <a:xfrm>
            <a:off x="628652" y="273852"/>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23182-3B76-4334-9D06-BD2B6FBBE0AA}"/>
              </a:ext>
            </a:extLst>
          </p:cNvPr>
          <p:cNvSpPr>
            <a:spLocks noGrp="1"/>
          </p:cNvSpPr>
          <p:nvPr>
            <p:ph type="dt" sz="half" idx="10"/>
          </p:nvPr>
        </p:nvSpPr>
        <p:spPr/>
        <p:txBody>
          <a:bodyPr/>
          <a:lstStyle/>
          <a:p>
            <a:fld id="{29C0F6D5-32CC-4A22-963E-84ECC0AF2CE9}" type="datetime1">
              <a:rPr lang="en-US" smtClean="0"/>
              <a:t>7/22/20</a:t>
            </a:fld>
            <a:endParaRPr lang="en-GB"/>
          </a:p>
        </p:txBody>
      </p:sp>
      <p:sp>
        <p:nvSpPr>
          <p:cNvPr id="5" name="Footer Placeholder 4">
            <a:extLst>
              <a:ext uri="{FF2B5EF4-FFF2-40B4-BE49-F238E27FC236}">
                <a16:creationId xmlns:a16="http://schemas.microsoft.com/office/drawing/2014/main" id="{C7247232-0BF5-44C2-B13C-D41085904660}"/>
              </a:ext>
            </a:extLst>
          </p:cNvPr>
          <p:cNvSpPr>
            <a:spLocks noGrp="1"/>
          </p:cNvSpPr>
          <p:nvPr>
            <p:ph type="ftr" sz="quarter" idx="11"/>
          </p:nvPr>
        </p:nvSpPr>
        <p:spPr/>
        <p:txBody>
          <a:bodyPr/>
          <a:lstStyle/>
          <a:p>
            <a:r>
              <a:rPr lang="en-US"/>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3AC370D2-31CF-4705-A96D-91DB545868E9}"/>
              </a:ext>
            </a:extLst>
          </p:cNvPr>
          <p:cNvSpPr>
            <a:spLocks noGrp="1"/>
          </p:cNvSpPr>
          <p:nvPr>
            <p:ph type="sldNum" sz="quarter" idx="12"/>
          </p:nvPr>
        </p:nvSpPr>
        <p:spPr/>
        <p:txBody>
          <a:bodyPr/>
          <a:lstStyle/>
          <a:p>
            <a:fld id="{48129890-ABD2-47D5-854D-EDB6F4FB0964}" type="slidenum">
              <a:rPr lang="en-GB" smtClean="0"/>
              <a:t>‹#›</a:t>
            </a:fld>
            <a:endParaRPr lang="en-GB"/>
          </a:p>
        </p:txBody>
      </p:sp>
    </p:spTree>
    <p:extLst>
      <p:ext uri="{BB962C8B-B14F-4D97-AF65-F5344CB8AC3E}">
        <p14:creationId xmlns:p14="http://schemas.microsoft.com/office/powerpoint/2010/main" val="296636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1DDF0"/>
            </a:gs>
            <a:gs pos="34000">
              <a:schemeClr val="accent1">
                <a:lumMod val="5000"/>
                <a:lumOff val="9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FCBBB-699F-4BAE-99DA-1AE30734C4FD}"/>
              </a:ext>
            </a:extLst>
          </p:cNvPr>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4B1189-7938-4161-A84B-5B0BC5F024E6}"/>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C32B93-B745-4481-ADF3-9DBE47312180}"/>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C3D1A7-4BCF-4D29-A6CE-62034EBAC20B}" type="datetime1">
              <a:rPr lang="en-US" smtClean="0"/>
              <a:t>7/22/20</a:t>
            </a:fld>
            <a:endParaRPr lang="en-GB"/>
          </a:p>
        </p:txBody>
      </p:sp>
      <p:sp>
        <p:nvSpPr>
          <p:cNvPr id="5" name="Footer Placeholder 4">
            <a:extLst>
              <a:ext uri="{FF2B5EF4-FFF2-40B4-BE49-F238E27FC236}">
                <a16:creationId xmlns:a16="http://schemas.microsoft.com/office/drawing/2014/main" id="{CF472956-1D71-4AB4-A8A6-160767CEBF8C}"/>
              </a:ext>
            </a:extLst>
          </p:cNvPr>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Side Event 24 November - Second Coordination Meeting Category 2 Centres</a:t>
            </a:r>
            <a:endParaRPr lang="en-GB"/>
          </a:p>
        </p:txBody>
      </p:sp>
      <p:sp>
        <p:nvSpPr>
          <p:cNvPr id="6" name="Slide Number Placeholder 5">
            <a:extLst>
              <a:ext uri="{FF2B5EF4-FFF2-40B4-BE49-F238E27FC236}">
                <a16:creationId xmlns:a16="http://schemas.microsoft.com/office/drawing/2014/main" id="{2E998AB9-1180-4D7C-A8D1-C2AF1E932D9D}"/>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129890-ABD2-47D5-854D-EDB6F4FB0964}" type="slidenum">
              <a:rPr lang="en-GB" smtClean="0"/>
              <a:t>‹#›</a:t>
            </a:fld>
            <a:endParaRPr lang="en-GB"/>
          </a:p>
        </p:txBody>
      </p:sp>
    </p:spTree>
    <p:extLst>
      <p:ext uri="{BB962C8B-B14F-4D97-AF65-F5344CB8AC3E}">
        <p14:creationId xmlns:p14="http://schemas.microsoft.com/office/powerpoint/2010/main" val="1683146952"/>
      </p:ext>
    </p:extLst>
  </p:cSld>
  <p:clrMap bg1="lt1" tx1="dk1" bg2="lt2" tx2="dk2" accent1="accent1" accent2="accent2" accent3="accent3" accent4="accent4" accent5="accent5" accent6="accent6" hlink="hlink" folHlink="folHlink"/>
  <p:sldLayoutIdLst>
    <p:sldLayoutId id="2147483823"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p:txStyles>
    <p:titleStyle>
      <a:lvl1pPr algn="l"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11"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5"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hyperlink" Target="http://whc.unesco.org/en/periodicreporting/" TargetMode="External"/><Relationship Id="rId4" Type="http://schemas.openxmlformats.org/officeDocument/2006/relationships/hyperlink" Target="http://whc.unesco.org/en/prcycle3/" TargetMode="External"/><Relationship Id="rId9"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hyperlink" Target="http://whc.unesco.org/en/periodicreporting/" TargetMode="External"/><Relationship Id="rId4" Type="http://schemas.openxmlformats.org/officeDocument/2006/relationships/hyperlink" Target="http://whc.unesco.org/en/prcycle3/" TargetMode="External"/><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image" Target="../media/image33.jpeg"/><Relationship Id="rId4" Type="http://schemas.openxmlformats.org/officeDocument/2006/relationships/image" Target="../media/image2.png"/><Relationship Id="rId9"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image" Target="../media/image33.jpeg"/><Relationship Id="rId4" Type="http://schemas.openxmlformats.org/officeDocument/2006/relationships/image" Target="../media/image2.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35.jpeg"/><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cid:image002.png@01D35A13.D3280490" TargetMode="External"/><Relationship Id="rId5" Type="http://schemas.openxmlformats.org/officeDocument/2006/relationships/image" Target="../media/image45.png"/><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cid:image002.png@01D35A13.D3280490" TargetMode="External"/><Relationship Id="rId5" Type="http://schemas.openxmlformats.org/officeDocument/2006/relationships/image" Target="../media/image45.png"/><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hyperlink" Target="http://whc.unesco.org/include/tool_video.cfm?youtubeid=iiSFmP-InWw" TargetMode="External"/><Relationship Id="rId2" Type="http://schemas.openxmlformats.org/officeDocument/2006/relationships/slideLayout" Target="../slideLayouts/slideLayout5.xml"/><Relationship Id="rId1" Type="http://schemas.openxmlformats.org/officeDocument/2006/relationships/video" Target="https://www.youtube.com/embed/RjGTo43rQHo" TargetMode="External"/><Relationship Id="rId6" Type="http://schemas.openxmlformats.org/officeDocument/2006/relationships/hyperlink" Target="http://whc.unesco.org/include/tool_video.cfm?youtubeid=e9or5Ohobeg"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hyperlink" Target="http://whc.unesco.org/include/tool_video.cfm?youtubeid=iiSFmP-InWw" TargetMode="External"/><Relationship Id="rId2" Type="http://schemas.openxmlformats.org/officeDocument/2006/relationships/slideLayout" Target="../slideLayouts/slideLayout5.xml"/><Relationship Id="rId1" Type="http://schemas.openxmlformats.org/officeDocument/2006/relationships/video" Target="https://www.youtube.com/embed/RjGTo43rQHo" TargetMode="External"/><Relationship Id="rId6" Type="http://schemas.openxmlformats.org/officeDocument/2006/relationships/hyperlink" Target="http://whc.unesco.org/include/tool_video.cfm?youtubeid=e9or5Ohobeg"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0" y="0"/>
            <a:ext cx="3984171" cy="514350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677134" y="558219"/>
            <a:ext cx="3754908" cy="923330"/>
          </a:xfrm>
          <a:prstGeom prst="rect">
            <a:avLst/>
          </a:prstGeom>
          <a:noFill/>
        </p:spPr>
        <p:txBody>
          <a:bodyPr wrap="square" rtlCol="0">
            <a:spAutoFit/>
          </a:bodyPr>
          <a:lstStyle/>
          <a:p>
            <a:pPr algn="ctr"/>
            <a:r>
              <a:rPr lang="zh-CN" altLang="en-US" sz="5400" dirty="0">
                <a:solidFill>
                  <a:srgbClr val="C00000"/>
                </a:solidFill>
                <a:latin typeface="Tw Cen MT" panose="020B0602020104020603" pitchFamily="34" charset="0"/>
              </a:rPr>
              <a:t>模块</a:t>
            </a:r>
            <a:r>
              <a:rPr lang="en-US" sz="5400" dirty="0">
                <a:solidFill>
                  <a:srgbClr val="C00000"/>
                </a:solidFill>
                <a:latin typeface="Tw Cen MT" panose="020B0602020104020603" pitchFamily="34" charset="0"/>
              </a:rPr>
              <a:t> 1</a:t>
            </a:r>
          </a:p>
        </p:txBody>
      </p:sp>
      <p:sp>
        <p:nvSpPr>
          <p:cNvPr id="58" name="TextBox 57">
            <a:extLst>
              <a:ext uri="{FF2B5EF4-FFF2-40B4-BE49-F238E27FC236}">
                <a16:creationId xmlns:a16="http://schemas.microsoft.com/office/drawing/2014/main" id="{79BCE1F0-A71E-4D4B-BE6A-A381604C28D2}"/>
              </a:ext>
            </a:extLst>
          </p:cNvPr>
          <p:cNvSpPr txBox="1"/>
          <p:nvPr/>
        </p:nvSpPr>
        <p:spPr>
          <a:xfrm>
            <a:off x="5056379" y="1350744"/>
            <a:ext cx="2996418" cy="246221"/>
          </a:xfrm>
          <a:prstGeom prst="rect">
            <a:avLst/>
          </a:prstGeom>
          <a:noFill/>
        </p:spPr>
        <p:txBody>
          <a:bodyPr wrap="square" rtlCol="0">
            <a:spAutoFit/>
          </a:bodyPr>
          <a:lstStyle/>
          <a:p>
            <a:pPr algn="ctr"/>
            <a:r>
              <a:rPr lang="zh-CN" altLang="en-US" sz="1000" i="1" dirty="0">
                <a:solidFill>
                  <a:schemeClr val="bg1">
                    <a:lumMod val="50000"/>
                  </a:schemeClr>
                </a:solidFill>
              </a:rPr>
              <a:t>世界遗产公约定期报告</a:t>
            </a:r>
            <a:endParaRPr lang="en-US" sz="1050" i="1" dirty="0">
              <a:solidFill>
                <a:schemeClr val="bg1">
                  <a:lumMod val="50000"/>
                </a:schemeClr>
              </a:solidFill>
            </a:endParaRPr>
          </a:p>
        </p:txBody>
      </p:sp>
      <p:grpSp>
        <p:nvGrpSpPr>
          <p:cNvPr id="2" name="Group 1"/>
          <p:cNvGrpSpPr/>
          <p:nvPr/>
        </p:nvGrpSpPr>
        <p:grpSpPr>
          <a:xfrm>
            <a:off x="363247" y="1817003"/>
            <a:ext cx="2996418" cy="1107995"/>
            <a:chOff x="541589" y="799305"/>
            <a:chExt cx="2996418"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rgbClr val="C00000"/>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1</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1589" y="1006320"/>
              <a:ext cx="1992001" cy="584775"/>
            </a:xfrm>
            <a:prstGeom prst="rect">
              <a:avLst/>
            </a:prstGeom>
            <a:noFill/>
          </p:spPr>
          <p:txBody>
            <a:bodyPr wrap="square" rtlCol="0">
              <a:spAutoFit/>
            </a:bodyPr>
            <a:lstStyle/>
            <a:p>
              <a:pPr algn="ctr"/>
              <a:r>
                <a:rPr lang="zh-CN" altLang="en-US" sz="1600" dirty="0">
                  <a:solidFill>
                    <a:schemeClr val="bg1">
                      <a:lumMod val="50000"/>
                    </a:schemeClr>
                  </a:solidFill>
                  <a:latin typeface="Tw Cen MT" panose="020B0602020104020603" pitchFamily="34" charset="0"/>
                </a:rPr>
                <a:t>定期报告</a:t>
              </a:r>
              <a:endParaRPr lang="en-US" altLang="zh-CN" sz="1600" dirty="0">
                <a:solidFill>
                  <a:schemeClr val="bg1">
                    <a:lumMod val="50000"/>
                  </a:schemeClr>
                </a:solidFill>
                <a:latin typeface="Tw Cen MT" panose="020B0602020104020603" pitchFamily="34" charset="0"/>
              </a:endParaRPr>
            </a:p>
            <a:p>
              <a:pPr algn="ctr"/>
              <a:r>
                <a:rPr lang="zh-CN" altLang="en-US" sz="1600" dirty="0">
                  <a:solidFill>
                    <a:schemeClr val="bg1">
                      <a:lumMod val="50000"/>
                    </a:schemeClr>
                  </a:solidFill>
                  <a:latin typeface="Tw Cen MT" panose="020B0602020104020603" pitchFamily="34" charset="0"/>
                </a:rPr>
                <a:t>基础知识</a:t>
              </a:r>
              <a:endParaRPr lang="en-US" sz="2250" dirty="0">
                <a:solidFill>
                  <a:srgbClr val="C00000"/>
                </a:solidFill>
                <a:latin typeface="Tw Cen MT" panose="020B0602020104020603" pitchFamily="34" charset="0"/>
              </a:endParaRPr>
            </a:p>
          </p:txBody>
        </p:sp>
      </p:grpSp>
      <p:sp>
        <p:nvSpPr>
          <p:cNvPr id="14" name="Rectangle 13"/>
          <p:cNvSpPr/>
          <p:nvPr/>
        </p:nvSpPr>
        <p:spPr>
          <a:xfrm>
            <a:off x="8927346" y="0"/>
            <a:ext cx="219836"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392" b="18633"/>
          <a:stretch/>
        </p:blipFill>
        <p:spPr>
          <a:xfrm>
            <a:off x="4451591" y="1817003"/>
            <a:ext cx="4483404" cy="2539460"/>
          </a:xfrm>
          <a:prstGeom prst="rect">
            <a:avLst/>
          </a:prstGeom>
        </p:spPr>
      </p:pic>
    </p:spTree>
    <p:extLst>
      <p:ext uri="{BB962C8B-B14F-4D97-AF65-F5344CB8AC3E}">
        <p14:creationId xmlns:p14="http://schemas.microsoft.com/office/powerpoint/2010/main" val="38684535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8628742"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4"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tx1">
                    <a:lumMod val="75000"/>
                    <a:lumOff val="25000"/>
                  </a:schemeClr>
                </a:solidFill>
                <a:cs typeface="Calibri Light" panose="020F0302020204030204" pitchFamily="34" charset="0"/>
              </a:rPr>
              <a:t>Objectives</a:t>
            </a:r>
          </a:p>
        </p:txBody>
      </p:sp>
      <p:sp>
        <p:nvSpPr>
          <p:cNvPr id="36" name="CasellaDiTesto 1"/>
          <p:cNvSpPr txBox="1"/>
          <p:nvPr/>
        </p:nvSpPr>
        <p:spPr>
          <a:xfrm>
            <a:off x="515258" y="1371840"/>
            <a:ext cx="4539545" cy="2693045"/>
          </a:xfrm>
          <a:prstGeom prst="rect">
            <a:avLst/>
          </a:prstGeom>
          <a:noFill/>
        </p:spPr>
        <p:txBody>
          <a:bodyPr wrap="square" rtlCol="0">
            <a:spAutoFit/>
          </a:bodyPr>
          <a:lstStyle/>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rPr>
              <a:t>Assessing the application of the </a:t>
            </a:r>
            <a:r>
              <a:rPr lang="en-GB" i="1" dirty="0">
                <a:solidFill>
                  <a:schemeClr val="tx1">
                    <a:lumMod val="75000"/>
                    <a:lumOff val="25000"/>
                  </a:schemeClr>
                </a:solidFill>
                <a:latin typeface="Calibri Light" panose="020F0302020204030204" pitchFamily="34" charset="0"/>
                <a:cs typeface="Calibri Light" panose="020F0302020204030204" pitchFamily="34" charset="0"/>
              </a:rPr>
              <a:t>World Heritage Convention</a:t>
            </a:r>
            <a:r>
              <a:rPr lang="en-GB" dirty="0">
                <a:solidFill>
                  <a:schemeClr val="tx1">
                    <a:lumMod val="75000"/>
                    <a:lumOff val="25000"/>
                  </a:schemeClr>
                </a:solidFill>
                <a:latin typeface="Calibri Light" panose="020F0302020204030204" pitchFamily="34" charset="0"/>
                <a:cs typeface="Calibri Light" panose="020F0302020204030204" pitchFamily="34" charset="0"/>
              </a:rPr>
              <a:t> by country</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rPr>
              <a:t>Determining whether Outstanding Universal Value has been maintained</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rPr>
              <a:t>Encouraging regional cooperation and networking</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rPr>
              <a:t>Helping update information on properties and record changes</a:t>
            </a:r>
          </a:p>
        </p:txBody>
      </p:sp>
    </p:spTree>
    <p:extLst>
      <p:ext uri="{BB962C8B-B14F-4D97-AF65-F5344CB8AC3E}">
        <p14:creationId xmlns:p14="http://schemas.microsoft.com/office/powerpoint/2010/main" val="20918535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什么是定期报告？</a:t>
            </a:r>
            <a:endParaRPr lang="en-GB" sz="2200" b="1" dirty="0">
              <a:solidFill>
                <a:srgbClr val="C00000"/>
              </a:solidFill>
              <a:cs typeface="Calibri" panose="020F0502020204030204" pitchFamily="34" charset="0"/>
            </a:endParaRP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tx1">
                    <a:lumMod val="75000"/>
                    <a:lumOff val="25000"/>
                  </a:schemeClr>
                </a:solidFill>
                <a:cs typeface="Calibri Light" panose="020F0302020204030204" pitchFamily="34" charset="0"/>
              </a:rPr>
              <a:t>在线问卷</a:t>
            </a:r>
            <a:endParaRPr lang="en-GB" sz="2000" b="1" dirty="0">
              <a:solidFill>
                <a:schemeClr val="tx1">
                  <a:lumMod val="75000"/>
                  <a:lumOff val="25000"/>
                </a:schemeClr>
              </a:solidFill>
              <a:cs typeface="Calibri Light" panose="020F0302020204030204" pitchFamily="34" charset="0"/>
            </a:endParaRPr>
          </a:p>
        </p:txBody>
      </p:sp>
      <p:sp>
        <p:nvSpPr>
          <p:cNvPr id="6" name="CasellaDiTesto 1"/>
          <p:cNvSpPr txBox="1"/>
          <p:nvPr/>
        </p:nvSpPr>
        <p:spPr>
          <a:xfrm>
            <a:off x="529889" y="1375600"/>
            <a:ext cx="4071372" cy="1677382"/>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定期报告是通过在线调查问卷的方式将信息汇编成两部分：</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fontAlgn="base">
              <a:spcBef>
                <a:spcPts val="1000"/>
              </a:spcBef>
              <a:spcAft>
                <a:spcPct val="0"/>
              </a:spcAft>
              <a:buClr>
                <a:schemeClr val="accent5">
                  <a:lumMod val="75000"/>
                </a:schemeClr>
              </a:buClr>
              <a:buSzPct val="130000"/>
            </a:pPr>
            <a:r>
              <a:rPr lang="zh-CN" altLang="en-US" sz="1400" b="1" dirty="0">
                <a:solidFill>
                  <a:schemeClr val="tx1">
                    <a:lumMod val="95000"/>
                    <a:lumOff val="5000"/>
                  </a:schemeClr>
                </a:solidFill>
                <a:latin typeface="Calibri Light" panose="020F0302020204030204" pitchFamily="34" charset="0"/>
                <a:cs typeface="Calibri Light" panose="020F0302020204030204" pitchFamily="34" charset="0"/>
              </a:rPr>
              <a:t>第一部分</a:t>
            </a:r>
            <a:r>
              <a:rPr lang="en-GB" sz="1400" b="1" dirty="0">
                <a:solidFill>
                  <a:schemeClr val="tx1">
                    <a:lumMod val="95000"/>
                    <a:lumOff val="5000"/>
                  </a:schemeClr>
                </a:solidFill>
                <a:latin typeface="Calibri Light" panose="020F0302020204030204" pitchFamily="34" charset="0"/>
                <a:cs typeface="Calibri Light" panose="020F0302020204030204" pitchFamily="34" charset="0"/>
              </a:rPr>
              <a:t> </a:t>
            </a:r>
            <a:r>
              <a:rPr lang="en-GB" sz="14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国家层面</a:t>
            </a:r>
            <a:r>
              <a:rPr lang="en-GB" sz="1400" dirty="0">
                <a:solidFill>
                  <a:schemeClr val="tx1">
                    <a:lumMod val="75000"/>
                    <a:lumOff val="25000"/>
                  </a:schemeClr>
                </a:solidFill>
                <a:latin typeface="Calibri Light" panose="020F0302020204030204" pitchFamily="34" charset="0"/>
                <a:cs typeface="Calibri Light" panose="020F0302020204030204" pitchFamily="34" charset="0"/>
              </a:rPr>
              <a:t>)</a:t>
            </a:r>
          </a:p>
          <a:p>
            <a:pPr fontAlgn="base">
              <a:spcBef>
                <a:spcPts val="1000"/>
              </a:spcBef>
              <a:spcAft>
                <a:spcPct val="0"/>
              </a:spcAft>
              <a:buClr>
                <a:schemeClr val="accent5">
                  <a:lumMod val="75000"/>
                </a:schemeClr>
              </a:buClr>
              <a:buSzPct val="130000"/>
            </a:pPr>
            <a:r>
              <a:rPr lang="zh-CN" altLang="en-US" sz="1400" b="1" dirty="0">
                <a:solidFill>
                  <a:schemeClr val="tx1">
                    <a:lumMod val="95000"/>
                    <a:lumOff val="5000"/>
                  </a:schemeClr>
                </a:solidFill>
                <a:latin typeface="Calibri Light" panose="020F0302020204030204" pitchFamily="34" charset="0"/>
                <a:cs typeface="Calibri Light" panose="020F0302020204030204" pitchFamily="34" charset="0"/>
              </a:rPr>
              <a:t>第二部分</a:t>
            </a:r>
            <a:r>
              <a:rPr lang="en-GB" sz="1400" b="1" dirty="0">
                <a:solidFill>
                  <a:schemeClr val="tx1">
                    <a:lumMod val="95000"/>
                    <a:lumOff val="5000"/>
                  </a:schemeClr>
                </a:solidFill>
                <a:latin typeface="Calibri Light" panose="020F0302020204030204" pitchFamily="34" charset="0"/>
                <a:cs typeface="Calibri Light" panose="020F0302020204030204" pitchFamily="34" charset="0"/>
              </a:rPr>
              <a:t> </a:t>
            </a:r>
            <a:r>
              <a:rPr lang="en-GB" sz="14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遗产地层面</a:t>
            </a:r>
            <a:r>
              <a:rPr lang="en-GB" sz="1400" dirty="0">
                <a:solidFill>
                  <a:schemeClr val="tx1">
                    <a:lumMod val="75000"/>
                    <a:lumOff val="25000"/>
                  </a:schemeClr>
                </a:solidFill>
                <a:latin typeface="Calibri Light" panose="020F0302020204030204" pitchFamily="34" charset="0"/>
                <a:cs typeface="Calibri Light" panose="020F0302020204030204" pitchFamily="34" charset="0"/>
              </a:rPr>
              <a:t>)</a:t>
            </a:r>
          </a:p>
          <a:p>
            <a:pPr fontAlgn="base">
              <a:spcBef>
                <a:spcPts val="1000"/>
              </a:spcBef>
              <a:spcAft>
                <a:spcPct val="0"/>
              </a:spcAft>
              <a:buClr>
                <a:schemeClr val="accent5">
                  <a:lumMod val="75000"/>
                </a:schemeClr>
              </a:buClr>
              <a:buSzPct val="130000"/>
            </a:pPr>
            <a:endParaRPr lang="en-GB"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1" name="Rectangle 10"/>
          <p:cNvSpPr/>
          <p:nvPr/>
        </p:nvSpPr>
        <p:spPr>
          <a:xfrm>
            <a:off x="4513478" y="1382571"/>
            <a:ext cx="3862422" cy="3438146"/>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sp>
        <p:nvSpPr>
          <p:cNvPr id="12" name="Rectangle 11"/>
          <p:cNvSpPr/>
          <p:nvPr/>
        </p:nvSpPr>
        <p:spPr>
          <a:xfrm>
            <a:off x="4513477" y="886998"/>
            <a:ext cx="3862422" cy="501261"/>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zh-CN" altLang="en-US" sz="1200" i="1" dirty="0">
                <a:solidFill>
                  <a:schemeClr val="bg1"/>
                </a:solidFill>
                <a:latin typeface="Calibri" panose="020F0502020204030204" pitchFamily="34" charset="0"/>
                <a:cs typeface="Calibri" panose="020F0502020204030204" pitchFamily="34" charset="0"/>
              </a:rPr>
              <a:t>访问调查问卷：</a:t>
            </a:r>
            <a:r>
              <a:rPr lang="en-GB" sz="1200" i="1" dirty="0">
                <a:solidFill>
                  <a:schemeClr val="bg1"/>
                </a:solidFill>
                <a:latin typeface="Calibri" panose="020F0502020204030204" pitchFamily="34" charset="0"/>
                <a:cs typeface="Calibri" panose="020F0502020204030204" pitchFamily="34" charset="0"/>
              </a:rPr>
              <a:t> </a:t>
            </a:r>
            <a:r>
              <a:rPr lang="en-GB" sz="1200" i="1" dirty="0">
                <a:solidFill>
                  <a:schemeClr val="bg2">
                    <a:lumMod val="25000"/>
                  </a:schemeClr>
                </a:solidFill>
                <a:latin typeface="Calibri" panose="020F0502020204030204" pitchFamily="34" charset="0"/>
                <a:cs typeface="Calibri" panose="020F0502020204030204" pitchFamily="34" charset="0"/>
              </a:rPr>
              <a:t>http://whc.unesco.org/en/periodicreporting/</a:t>
            </a:r>
            <a:endParaRPr lang="en-US" sz="1200" i="1" dirty="0">
              <a:solidFill>
                <a:schemeClr val="bg2">
                  <a:lumMod val="25000"/>
                </a:schemeClr>
              </a:solidFill>
              <a:latin typeface="Calibri" panose="020F0502020204030204" pitchFamily="34" charset="0"/>
              <a:cs typeface="Calibri" panose="020F0502020204030204" pitchFamily="34" charset="0"/>
            </a:endParaRPr>
          </a:p>
        </p:txBody>
      </p:sp>
      <p:grpSp>
        <p:nvGrpSpPr>
          <p:cNvPr id="7" name="Group 6"/>
          <p:cNvGrpSpPr/>
          <p:nvPr/>
        </p:nvGrpSpPr>
        <p:grpSpPr>
          <a:xfrm>
            <a:off x="4695447" y="1638112"/>
            <a:ext cx="3498485" cy="2927064"/>
            <a:chOff x="4577496" y="1457307"/>
            <a:chExt cx="3687769" cy="3085432"/>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56" r="2916" b="12401"/>
            <a:stretch/>
          </p:blipFill>
          <p:spPr>
            <a:xfrm>
              <a:off x="6480356" y="1457307"/>
              <a:ext cx="1784909" cy="3078117"/>
            </a:xfrm>
            <a:prstGeom prst="rect">
              <a:avLst/>
            </a:prstGeom>
            <a:ln>
              <a:noFill/>
            </a:ln>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8265"/>
            <a:stretch/>
          </p:blipFill>
          <p:spPr>
            <a:xfrm>
              <a:off x="4577496" y="1457307"/>
              <a:ext cx="1792226" cy="3085432"/>
            </a:xfrm>
            <a:prstGeom prst="rect">
              <a:avLst/>
            </a:prstGeom>
            <a:ln>
              <a:noFill/>
            </a:ln>
            <a:effectLst/>
          </p:spPr>
        </p:pic>
      </p:grpSp>
      <p:pic>
        <p:nvPicPr>
          <p:cNvPr id="8" name="Picture 7"/>
          <p:cNvPicPr>
            <a:picLocks noChangeAspect="1"/>
          </p:cNvPicPr>
          <p:nvPr/>
        </p:nvPicPr>
        <p:blipFill>
          <a:blip r:embed="rId6"/>
          <a:stretch>
            <a:fillRect/>
          </a:stretch>
        </p:blipFill>
        <p:spPr>
          <a:xfrm>
            <a:off x="4621428" y="916308"/>
            <a:ext cx="396884" cy="400110"/>
          </a:xfrm>
          <a:prstGeom prst="rect">
            <a:avLst/>
          </a:prstGeom>
        </p:spPr>
      </p:pic>
    </p:spTree>
    <p:extLst>
      <p:ext uri="{BB962C8B-B14F-4D97-AF65-F5344CB8AC3E}">
        <p14:creationId xmlns:p14="http://schemas.microsoft.com/office/powerpoint/2010/main" val="20840042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tx1">
                    <a:lumMod val="75000"/>
                    <a:lumOff val="25000"/>
                  </a:schemeClr>
                </a:solidFill>
                <a:cs typeface="Calibri Light" panose="020F0302020204030204" pitchFamily="34" charset="0"/>
              </a:rPr>
              <a:t>Online Questionnaire</a:t>
            </a:r>
          </a:p>
        </p:txBody>
      </p:sp>
      <p:sp>
        <p:nvSpPr>
          <p:cNvPr id="6" name="CasellaDiTesto 1"/>
          <p:cNvSpPr txBox="1"/>
          <p:nvPr/>
        </p:nvSpPr>
        <p:spPr>
          <a:xfrm>
            <a:off x="529889" y="1375600"/>
            <a:ext cx="4071372" cy="2139047"/>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dirty="0">
                <a:solidFill>
                  <a:schemeClr val="tx1">
                    <a:lumMod val="75000"/>
                    <a:lumOff val="25000"/>
                  </a:schemeClr>
                </a:solidFill>
                <a:latin typeface="Calibri Light" panose="020F0302020204030204" pitchFamily="34" charset="0"/>
                <a:cs typeface="Calibri Light" panose="020F0302020204030204" pitchFamily="34" charset="0"/>
              </a:rPr>
              <a:t>Periodic Reports are compiled from information by means of an online questionnaire in two sections:</a:t>
            </a:r>
          </a:p>
          <a:p>
            <a:pPr fontAlgn="base">
              <a:spcBef>
                <a:spcPts val="1000"/>
              </a:spcBef>
              <a:spcAft>
                <a:spcPct val="0"/>
              </a:spcAft>
              <a:buClr>
                <a:schemeClr val="accent5">
                  <a:lumMod val="75000"/>
                </a:schemeClr>
              </a:buClr>
              <a:buSzPct val="130000"/>
            </a:pPr>
            <a:r>
              <a:rPr lang="en-GB" b="1" dirty="0">
                <a:solidFill>
                  <a:schemeClr val="tx1">
                    <a:lumMod val="95000"/>
                    <a:lumOff val="5000"/>
                  </a:schemeClr>
                </a:solidFill>
                <a:latin typeface="Calibri Light" panose="020F0302020204030204" pitchFamily="34" charset="0"/>
                <a:cs typeface="Calibri Light" panose="020F0302020204030204" pitchFamily="34" charset="0"/>
              </a:rPr>
              <a:t>Section I </a:t>
            </a:r>
            <a:r>
              <a:rPr lang="en-GB" dirty="0">
                <a:solidFill>
                  <a:schemeClr val="tx1">
                    <a:lumMod val="75000"/>
                    <a:lumOff val="25000"/>
                  </a:schemeClr>
                </a:solidFill>
                <a:latin typeface="Calibri Light" panose="020F0302020204030204" pitchFamily="34" charset="0"/>
                <a:cs typeface="Calibri Light" panose="020F0302020204030204" pitchFamily="34" charset="0"/>
              </a:rPr>
              <a:t>(national level)</a:t>
            </a:r>
          </a:p>
          <a:p>
            <a:pPr fontAlgn="base">
              <a:spcBef>
                <a:spcPts val="1000"/>
              </a:spcBef>
              <a:spcAft>
                <a:spcPct val="0"/>
              </a:spcAft>
              <a:buClr>
                <a:schemeClr val="accent5">
                  <a:lumMod val="75000"/>
                </a:schemeClr>
              </a:buClr>
              <a:buSzPct val="130000"/>
            </a:pPr>
            <a:r>
              <a:rPr lang="en-GB" b="1" dirty="0">
                <a:solidFill>
                  <a:schemeClr val="tx1">
                    <a:lumMod val="95000"/>
                    <a:lumOff val="5000"/>
                  </a:schemeClr>
                </a:solidFill>
                <a:latin typeface="Calibri Light" panose="020F0302020204030204" pitchFamily="34" charset="0"/>
                <a:cs typeface="Calibri Light" panose="020F0302020204030204" pitchFamily="34" charset="0"/>
              </a:rPr>
              <a:t>Section II </a:t>
            </a:r>
            <a:r>
              <a:rPr lang="en-GB" dirty="0">
                <a:solidFill>
                  <a:schemeClr val="tx1">
                    <a:lumMod val="75000"/>
                    <a:lumOff val="25000"/>
                  </a:schemeClr>
                </a:solidFill>
                <a:latin typeface="Calibri Light" panose="020F0302020204030204" pitchFamily="34" charset="0"/>
                <a:cs typeface="Calibri Light" panose="020F0302020204030204" pitchFamily="34" charset="0"/>
              </a:rPr>
              <a:t>(property level)</a:t>
            </a:r>
          </a:p>
          <a:p>
            <a:pPr fontAlgn="base">
              <a:spcBef>
                <a:spcPts val="1000"/>
              </a:spcBef>
              <a:spcAft>
                <a:spcPct val="0"/>
              </a:spcAft>
              <a:buClr>
                <a:schemeClr val="accent5">
                  <a:lumMod val="75000"/>
                </a:schemeClr>
              </a:buClr>
              <a:buSzPct val="130000"/>
            </a:pPr>
            <a:endParaRPr lang="en-GB"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1" name="Rectangle 10"/>
          <p:cNvSpPr/>
          <p:nvPr/>
        </p:nvSpPr>
        <p:spPr>
          <a:xfrm>
            <a:off x="4513478" y="1382571"/>
            <a:ext cx="3862422" cy="3438146"/>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sp>
        <p:nvSpPr>
          <p:cNvPr id="12" name="Rectangle 11"/>
          <p:cNvSpPr/>
          <p:nvPr/>
        </p:nvSpPr>
        <p:spPr>
          <a:xfrm>
            <a:off x="4513477" y="886998"/>
            <a:ext cx="3862422" cy="501261"/>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en-GB" sz="1200" i="1" dirty="0">
                <a:solidFill>
                  <a:schemeClr val="bg1"/>
                </a:solidFill>
                <a:latin typeface="Calibri" panose="020F0502020204030204" pitchFamily="34" charset="0"/>
                <a:cs typeface="Calibri" panose="020F0502020204030204" pitchFamily="34" charset="0"/>
              </a:rPr>
              <a:t>Questionnaire can be accessed here: </a:t>
            </a:r>
            <a:r>
              <a:rPr lang="en-GB" sz="1200" i="1" dirty="0">
                <a:solidFill>
                  <a:schemeClr val="bg2">
                    <a:lumMod val="25000"/>
                  </a:schemeClr>
                </a:solidFill>
                <a:latin typeface="Calibri" panose="020F0502020204030204" pitchFamily="34" charset="0"/>
                <a:cs typeface="Calibri" panose="020F0502020204030204" pitchFamily="34" charset="0"/>
              </a:rPr>
              <a:t>http://whc.unesco.org/en/periodicreporting/</a:t>
            </a:r>
            <a:endParaRPr lang="en-US" sz="1200" i="1" dirty="0">
              <a:solidFill>
                <a:schemeClr val="bg2">
                  <a:lumMod val="25000"/>
                </a:schemeClr>
              </a:solidFill>
              <a:latin typeface="Calibri" panose="020F0502020204030204" pitchFamily="34" charset="0"/>
              <a:cs typeface="Calibri" panose="020F0502020204030204" pitchFamily="34" charset="0"/>
            </a:endParaRPr>
          </a:p>
        </p:txBody>
      </p:sp>
      <p:grpSp>
        <p:nvGrpSpPr>
          <p:cNvPr id="7" name="Group 6"/>
          <p:cNvGrpSpPr/>
          <p:nvPr/>
        </p:nvGrpSpPr>
        <p:grpSpPr>
          <a:xfrm>
            <a:off x="4695447" y="1638112"/>
            <a:ext cx="3498485" cy="2927064"/>
            <a:chOff x="4577496" y="1457307"/>
            <a:chExt cx="3687769" cy="3085432"/>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56" r="2916" b="12401"/>
            <a:stretch/>
          </p:blipFill>
          <p:spPr>
            <a:xfrm>
              <a:off x="6480356" y="1457307"/>
              <a:ext cx="1784909" cy="3078117"/>
            </a:xfrm>
            <a:prstGeom prst="rect">
              <a:avLst/>
            </a:prstGeom>
            <a:ln>
              <a:noFill/>
            </a:ln>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8265"/>
            <a:stretch/>
          </p:blipFill>
          <p:spPr>
            <a:xfrm>
              <a:off x="4577496" y="1457307"/>
              <a:ext cx="1792226" cy="3085432"/>
            </a:xfrm>
            <a:prstGeom prst="rect">
              <a:avLst/>
            </a:prstGeom>
            <a:ln>
              <a:noFill/>
            </a:ln>
            <a:effectLst/>
          </p:spPr>
        </p:pic>
      </p:grpSp>
      <p:pic>
        <p:nvPicPr>
          <p:cNvPr id="8" name="Picture 7"/>
          <p:cNvPicPr>
            <a:picLocks noChangeAspect="1"/>
          </p:cNvPicPr>
          <p:nvPr/>
        </p:nvPicPr>
        <p:blipFill>
          <a:blip r:embed="rId6"/>
          <a:stretch>
            <a:fillRect/>
          </a:stretch>
        </p:blipFill>
        <p:spPr>
          <a:xfrm>
            <a:off x="4621428" y="916308"/>
            <a:ext cx="396884" cy="400110"/>
          </a:xfrm>
          <a:prstGeom prst="rect">
            <a:avLst/>
          </a:prstGeom>
        </p:spPr>
      </p:pic>
    </p:spTree>
    <p:extLst>
      <p:ext uri="{BB962C8B-B14F-4D97-AF65-F5344CB8AC3E}">
        <p14:creationId xmlns:p14="http://schemas.microsoft.com/office/powerpoint/2010/main" val="19376742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 name="Rectangle 12"/>
          <p:cNvSpPr/>
          <p:nvPr/>
        </p:nvSpPr>
        <p:spPr>
          <a:xfrm>
            <a:off x="-12432" y="4428746"/>
            <a:ext cx="9156432" cy="7147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什么是定期报告？</a:t>
            </a:r>
            <a:endParaRPr lang="en-GB" sz="2200" b="1" dirty="0">
              <a:solidFill>
                <a:srgbClr val="C00000"/>
              </a:solidFill>
              <a:cs typeface="Calibri" panose="020F0502020204030204" pitchFamily="34" charset="0"/>
            </a:endParaRP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tx1">
                    <a:lumMod val="75000"/>
                    <a:lumOff val="25000"/>
                  </a:schemeClr>
                </a:solidFill>
                <a:cs typeface="Calibri Light" panose="020F0302020204030204" pitchFamily="34" charset="0"/>
              </a:rPr>
              <a:t>谁是参与方</a:t>
            </a:r>
            <a:r>
              <a:rPr lang="en-US" altLang="zh-CN" sz="2000" b="1" dirty="0">
                <a:solidFill>
                  <a:schemeClr val="tx1">
                    <a:lumMod val="75000"/>
                    <a:lumOff val="25000"/>
                  </a:schemeClr>
                </a:solidFill>
                <a:cs typeface="Calibri Light" panose="020F0302020204030204" pitchFamily="34" charset="0"/>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27" y="2938329"/>
            <a:ext cx="7840675" cy="1908375"/>
          </a:xfrm>
          <a:prstGeom prst="rect">
            <a:avLst/>
          </a:prstGeom>
        </p:spPr>
      </p:pic>
      <p:sp>
        <p:nvSpPr>
          <p:cNvPr id="9" name="TextBox 8"/>
          <p:cNvSpPr txBox="1"/>
          <p:nvPr/>
        </p:nvSpPr>
        <p:spPr>
          <a:xfrm>
            <a:off x="641479" y="1447912"/>
            <a:ext cx="2659075" cy="1323438"/>
          </a:xfrm>
          <a:prstGeom prst="rect">
            <a:avLst/>
          </a:prstGeom>
          <a:noFill/>
          <a:ln>
            <a:solidFill>
              <a:schemeClr val="bg1">
                <a:lumMod val="50000"/>
              </a:schemeClr>
            </a:solidFill>
          </a:ln>
        </p:spPr>
        <p:txBody>
          <a:bodyPr wrap="square" rtlCol="0">
            <a:noAutofit/>
          </a:bodyPr>
          <a:lstStyle/>
          <a:p>
            <a:r>
              <a:rPr lang="zh-CN" altLang="en-US" sz="1600" b="1" dirty="0">
                <a:solidFill>
                  <a:schemeClr val="bg2">
                    <a:lumMod val="25000"/>
                  </a:schemeClr>
                </a:solidFill>
                <a:latin typeface="Calibri Light" panose="020F0302020204030204" pitchFamily="34" charset="0"/>
                <a:cs typeface="Calibri Light" panose="020F0302020204030204" pitchFamily="34" charset="0"/>
              </a:rPr>
              <a:t>遗产地管理者</a:t>
            </a:r>
            <a:endParaRPr lang="en-US" altLang="zh-CN" sz="1600" b="1" dirty="0">
              <a:solidFill>
                <a:schemeClr val="bg2">
                  <a:lumMod val="25000"/>
                </a:schemeClr>
              </a:solidFill>
              <a:latin typeface="Calibri Light" panose="020F0302020204030204" pitchFamily="34" charset="0"/>
              <a:cs typeface="Calibri Light" panose="020F0302020204030204" pitchFamily="34" charset="0"/>
            </a:endParaRPr>
          </a:p>
          <a:p>
            <a:endParaRPr lang="en-US" altLang="zh-CN" sz="1600" b="1" dirty="0">
              <a:solidFill>
                <a:schemeClr val="bg2">
                  <a:lumMod val="25000"/>
                </a:schemeClr>
              </a:solidFill>
              <a:latin typeface="Calibri Light" panose="020F0302020204030204" pitchFamily="34" charset="0"/>
              <a:cs typeface="Calibri Light" panose="020F0302020204030204" pitchFamily="34" charset="0"/>
            </a:endParaRPr>
          </a:p>
          <a:p>
            <a:pPr marL="266700" indent="-266700">
              <a:buClr>
                <a:schemeClr val="accent5">
                  <a:lumMod val="75000"/>
                </a:schemeClr>
              </a:buClr>
              <a:buSzPct val="11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完成第二部分</a:t>
            </a:r>
            <a:endParaRPr lang="en-GB" sz="1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5" name="TextBox 14"/>
          <p:cNvSpPr txBox="1"/>
          <p:nvPr/>
        </p:nvSpPr>
        <p:spPr>
          <a:xfrm>
            <a:off x="6327017" y="1201690"/>
            <a:ext cx="2462814" cy="1569660"/>
          </a:xfrm>
          <a:prstGeom prst="rect">
            <a:avLst/>
          </a:prstGeom>
          <a:noFill/>
          <a:ln>
            <a:noFill/>
          </a:ln>
        </p:spPr>
        <p:txBody>
          <a:bodyPr wrap="square" rtlCol="0">
            <a:spAutoFit/>
          </a:bodyPr>
          <a:lstStyle/>
          <a:p>
            <a:pPr algn="ctr"/>
            <a:r>
              <a:rPr lang="zh-CN" altLang="en-US" sz="1600" b="1" dirty="0">
                <a:solidFill>
                  <a:schemeClr val="bg2">
                    <a:lumMod val="25000"/>
                  </a:schemeClr>
                </a:solidFill>
              </a:rPr>
              <a:t>世界遗产中心</a:t>
            </a:r>
          </a:p>
          <a:p>
            <a:pPr algn="ctr"/>
            <a:r>
              <a:rPr lang="zh-CN" altLang="en-US" sz="1600" b="1" dirty="0">
                <a:solidFill>
                  <a:schemeClr val="bg2">
                    <a:lumMod val="25000"/>
                  </a:schemeClr>
                </a:solidFill>
              </a:rPr>
              <a:t>教科文组织总部外办事处</a:t>
            </a:r>
          </a:p>
          <a:p>
            <a:pPr algn="ctr"/>
            <a:r>
              <a:rPr lang="zh-CN" altLang="en-US" sz="1600" b="1" dirty="0">
                <a:solidFill>
                  <a:schemeClr val="bg2">
                    <a:lumMod val="25000"/>
                  </a:schemeClr>
                </a:solidFill>
              </a:rPr>
              <a:t>咨询机构</a:t>
            </a:r>
          </a:p>
          <a:p>
            <a:pPr algn="ctr"/>
            <a:r>
              <a:rPr lang="zh-CN" altLang="en-US" sz="1600" b="1" dirty="0">
                <a:solidFill>
                  <a:schemeClr val="bg2">
                    <a:lumMod val="25000"/>
                  </a:schemeClr>
                </a:solidFill>
              </a:rPr>
              <a:t>教科文组织</a:t>
            </a:r>
            <a:r>
              <a:rPr lang="en-US" altLang="zh-CN" sz="1600" b="1" dirty="0">
                <a:solidFill>
                  <a:schemeClr val="bg2">
                    <a:lumMod val="25000"/>
                  </a:schemeClr>
                </a:solidFill>
              </a:rPr>
              <a:t>2</a:t>
            </a:r>
            <a:r>
              <a:rPr lang="zh-CN" altLang="en-US" sz="1600" b="1" dirty="0">
                <a:solidFill>
                  <a:schemeClr val="bg2">
                    <a:lumMod val="25000"/>
                  </a:schemeClr>
                </a:solidFill>
              </a:rPr>
              <a:t>类机构</a:t>
            </a:r>
          </a:p>
          <a:p>
            <a:pPr algn="ctr"/>
            <a:r>
              <a:rPr lang="zh-CN" altLang="en-US" sz="1600" b="1" dirty="0">
                <a:solidFill>
                  <a:schemeClr val="bg2">
                    <a:lumMod val="25000"/>
                  </a:schemeClr>
                </a:solidFill>
              </a:rPr>
              <a:t>民间</a:t>
            </a:r>
            <a:r>
              <a:rPr lang="zh-CN" altLang="en-US" sz="1600" b="1" dirty="0"/>
              <a:t>团体</a:t>
            </a:r>
            <a:endParaRPr lang="zh-CN" altLang="en-US" sz="1600" b="1" strike="sngStrike" dirty="0"/>
          </a:p>
          <a:p>
            <a:pPr algn="ctr"/>
            <a:r>
              <a:rPr lang="zh-CN" altLang="en-US" sz="1600" b="1" dirty="0">
                <a:solidFill>
                  <a:schemeClr val="bg2">
                    <a:lumMod val="25000"/>
                  </a:schemeClr>
                </a:solidFill>
              </a:rPr>
              <a:t>当地社区</a:t>
            </a:r>
            <a:endParaRPr lang="en-US" sz="1600" b="1" dirty="0">
              <a:solidFill>
                <a:schemeClr val="bg2">
                  <a:lumMod val="25000"/>
                </a:schemeClr>
              </a:solidFill>
            </a:endParaRPr>
          </a:p>
        </p:txBody>
      </p:sp>
      <p:sp>
        <p:nvSpPr>
          <p:cNvPr id="16" name="TextBox 15"/>
          <p:cNvSpPr txBox="1"/>
          <p:nvPr/>
        </p:nvSpPr>
        <p:spPr>
          <a:xfrm>
            <a:off x="3462656" y="1439270"/>
            <a:ext cx="2771531" cy="1323439"/>
          </a:xfrm>
          <a:prstGeom prst="rect">
            <a:avLst/>
          </a:prstGeom>
          <a:noFill/>
          <a:ln>
            <a:solidFill>
              <a:schemeClr val="bg1">
                <a:lumMod val="50000"/>
              </a:schemeClr>
            </a:solidFill>
          </a:ln>
        </p:spPr>
        <p:txBody>
          <a:bodyPr wrap="square" rtlCol="0">
            <a:noAutofit/>
          </a:bodyPr>
          <a:lstStyle/>
          <a:p>
            <a:r>
              <a:rPr lang="zh-CN" altLang="en-US" sz="1600" b="1" dirty="0">
                <a:solidFill>
                  <a:schemeClr val="bg2">
                    <a:lumMod val="25000"/>
                  </a:schemeClr>
                </a:solidFill>
                <a:latin typeface="Calibri Light" panose="020F0302020204030204" pitchFamily="34" charset="0"/>
                <a:cs typeface="Calibri Light" panose="020F0302020204030204" pitchFamily="34" charset="0"/>
              </a:rPr>
              <a:t>国家</a:t>
            </a:r>
            <a:r>
              <a:rPr lang="zh-CN" altLang="en-US" sz="1600" b="1" dirty="0">
                <a:latin typeface="Calibri Light" panose="020F0302020204030204" pitchFamily="34" charset="0"/>
                <a:cs typeface="Calibri Light" panose="020F0302020204030204" pitchFamily="34" charset="0"/>
              </a:rPr>
              <a:t>联络机构</a:t>
            </a:r>
            <a:endParaRPr lang="en-US" altLang="zh-CN" sz="1600" b="1" dirty="0">
              <a:latin typeface="Calibri Light" panose="020F0302020204030204" pitchFamily="34" charset="0"/>
              <a:cs typeface="Calibri Light" panose="020F0302020204030204" pitchFamily="34" charset="0"/>
            </a:endParaRPr>
          </a:p>
          <a:p>
            <a:endParaRPr lang="en-US" altLang="zh-CN" sz="1600" b="1" dirty="0">
              <a:latin typeface="Calibri Light" panose="020F0302020204030204" pitchFamily="34" charset="0"/>
              <a:cs typeface="Calibri Light" panose="020F0302020204030204" pitchFamily="34" charset="0"/>
            </a:endParaRPr>
          </a:p>
          <a:p>
            <a:pPr marL="266700" indent="-266700">
              <a:buClr>
                <a:schemeClr val="accent5">
                  <a:lumMod val="75000"/>
                </a:schemeClr>
              </a:buClr>
              <a:buSzPct val="11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完成第一部分</a:t>
            </a:r>
            <a:endParaRPr lang="en-US" altLang="zh-CN"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266700" indent="-266700">
              <a:buClr>
                <a:schemeClr val="accent5">
                  <a:lumMod val="75000"/>
                </a:schemeClr>
              </a:buClr>
              <a:buSzPct val="11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审定第二部分</a:t>
            </a:r>
            <a:endParaRPr lang="en-US" altLang="zh-CN"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266700" indent="-266700">
              <a:buClr>
                <a:schemeClr val="accent5">
                  <a:lumMod val="75000"/>
                </a:schemeClr>
              </a:buClr>
              <a:buSzPct val="11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向世界遗产中心提交报告</a:t>
            </a:r>
            <a:endParaRPr lang="en-US" sz="1400" dirty="0">
              <a:solidFill>
                <a:schemeClr val="bg2">
                  <a:lumMod val="25000"/>
                </a:schemeClr>
              </a:solidFill>
            </a:endParaRPr>
          </a:p>
        </p:txBody>
      </p:sp>
    </p:spTree>
    <p:extLst>
      <p:ext uri="{BB962C8B-B14F-4D97-AF65-F5344CB8AC3E}">
        <p14:creationId xmlns:p14="http://schemas.microsoft.com/office/powerpoint/2010/main" val="38489727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432" y="4428746"/>
            <a:ext cx="9156432" cy="7147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tx1">
                    <a:lumMod val="75000"/>
                    <a:lumOff val="25000"/>
                  </a:schemeClr>
                </a:solidFill>
                <a:cs typeface="Calibri Light" panose="020F0302020204030204" pitchFamily="34" charset="0"/>
              </a:rPr>
              <a:t>Who are the actors?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27" y="2938329"/>
            <a:ext cx="7840675" cy="1908375"/>
          </a:xfrm>
          <a:prstGeom prst="rect">
            <a:avLst/>
          </a:prstGeom>
        </p:spPr>
      </p:pic>
      <p:sp>
        <p:nvSpPr>
          <p:cNvPr id="9" name="TextBox 8"/>
          <p:cNvSpPr txBox="1"/>
          <p:nvPr/>
        </p:nvSpPr>
        <p:spPr>
          <a:xfrm>
            <a:off x="664227" y="1430629"/>
            <a:ext cx="2659075" cy="1323438"/>
          </a:xfrm>
          <a:prstGeom prst="rect">
            <a:avLst/>
          </a:prstGeom>
          <a:noFill/>
          <a:ln>
            <a:solidFill>
              <a:schemeClr val="bg1">
                <a:lumMod val="50000"/>
              </a:schemeClr>
            </a:solidFill>
          </a:ln>
        </p:spPr>
        <p:txBody>
          <a:bodyPr wrap="square" rtlCol="0">
            <a:noAutofit/>
          </a:bodyPr>
          <a:lstStyle/>
          <a:p>
            <a:r>
              <a:rPr lang="en-GB" sz="1600" b="1" dirty="0">
                <a:solidFill>
                  <a:schemeClr val="bg2">
                    <a:lumMod val="25000"/>
                  </a:schemeClr>
                </a:solidFill>
              </a:rPr>
              <a:t>Site Managers</a:t>
            </a:r>
          </a:p>
          <a:p>
            <a:pPr marL="266700" indent="-266700">
              <a:buClr>
                <a:schemeClr val="accent5">
                  <a:lumMod val="75000"/>
                </a:schemeClr>
              </a:buClr>
              <a:buSzPct val="11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Complete </a:t>
            </a:r>
            <a:r>
              <a:rPr lang="en-GB" sz="1600" b="1" dirty="0">
                <a:solidFill>
                  <a:schemeClr val="tx1">
                    <a:lumMod val="65000"/>
                    <a:lumOff val="35000"/>
                  </a:schemeClr>
                </a:solidFill>
                <a:latin typeface="Calibri Light" panose="020F0302020204030204" pitchFamily="34" charset="0"/>
                <a:cs typeface="Calibri Light" panose="020F0302020204030204" pitchFamily="34" charset="0"/>
              </a:rPr>
              <a:t>Section II </a:t>
            </a: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of the questionnaire</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5" name="TextBox 14"/>
          <p:cNvSpPr txBox="1"/>
          <p:nvPr/>
        </p:nvSpPr>
        <p:spPr>
          <a:xfrm>
            <a:off x="6373542" y="1430629"/>
            <a:ext cx="2339987" cy="1569660"/>
          </a:xfrm>
          <a:prstGeom prst="rect">
            <a:avLst/>
          </a:prstGeom>
          <a:noFill/>
          <a:ln>
            <a:noFill/>
          </a:ln>
        </p:spPr>
        <p:txBody>
          <a:bodyPr wrap="square" rtlCol="0">
            <a:spAutoFit/>
          </a:bodyPr>
          <a:lstStyle/>
          <a:p>
            <a:pPr algn="ctr"/>
            <a:r>
              <a:rPr lang="en-GB" sz="1600" b="1" dirty="0">
                <a:solidFill>
                  <a:schemeClr val="bg2">
                    <a:lumMod val="25000"/>
                  </a:schemeClr>
                </a:solidFill>
              </a:rPr>
              <a:t>World Heritage Centre</a:t>
            </a:r>
          </a:p>
          <a:p>
            <a:pPr algn="ctr"/>
            <a:r>
              <a:rPr lang="en-GB" sz="1600" b="1" dirty="0">
                <a:solidFill>
                  <a:schemeClr val="bg2">
                    <a:lumMod val="25000"/>
                  </a:schemeClr>
                </a:solidFill>
              </a:rPr>
              <a:t>UNESCO Field Offices</a:t>
            </a:r>
          </a:p>
          <a:p>
            <a:pPr algn="ctr"/>
            <a:r>
              <a:rPr lang="en-US" sz="1600" b="1" dirty="0">
                <a:solidFill>
                  <a:schemeClr val="bg2">
                    <a:lumMod val="25000"/>
                  </a:schemeClr>
                </a:solidFill>
              </a:rPr>
              <a:t>Advisory Bodies</a:t>
            </a:r>
            <a:endParaRPr lang="en-GB" sz="1600" b="1" dirty="0">
              <a:solidFill>
                <a:schemeClr val="bg2">
                  <a:lumMod val="25000"/>
                </a:schemeClr>
              </a:solidFill>
            </a:endParaRPr>
          </a:p>
          <a:p>
            <a:pPr algn="ctr"/>
            <a:r>
              <a:rPr lang="en-GB" sz="1600" b="1" dirty="0">
                <a:solidFill>
                  <a:schemeClr val="bg2">
                    <a:lumMod val="25000"/>
                  </a:schemeClr>
                </a:solidFill>
              </a:rPr>
              <a:t>Category 2 Centres</a:t>
            </a:r>
          </a:p>
          <a:p>
            <a:pPr algn="ctr"/>
            <a:r>
              <a:rPr lang="en-GB" sz="1600" b="1" dirty="0">
                <a:solidFill>
                  <a:schemeClr val="bg2">
                    <a:lumMod val="25000"/>
                  </a:schemeClr>
                </a:solidFill>
              </a:rPr>
              <a:t>Civil society</a:t>
            </a:r>
          </a:p>
          <a:p>
            <a:pPr algn="ctr"/>
            <a:r>
              <a:rPr lang="en-GB" sz="1600" b="1" dirty="0">
                <a:solidFill>
                  <a:schemeClr val="bg2">
                    <a:lumMod val="25000"/>
                  </a:schemeClr>
                </a:solidFill>
              </a:rPr>
              <a:t>Local communities</a:t>
            </a:r>
            <a:endParaRPr lang="en-US" sz="1600" b="1" dirty="0">
              <a:solidFill>
                <a:schemeClr val="bg2">
                  <a:lumMod val="25000"/>
                </a:schemeClr>
              </a:solidFill>
            </a:endParaRPr>
          </a:p>
        </p:txBody>
      </p:sp>
      <p:sp>
        <p:nvSpPr>
          <p:cNvPr id="16" name="TextBox 15"/>
          <p:cNvSpPr txBox="1"/>
          <p:nvPr/>
        </p:nvSpPr>
        <p:spPr>
          <a:xfrm>
            <a:off x="3462656" y="1439270"/>
            <a:ext cx="2771531" cy="1323439"/>
          </a:xfrm>
          <a:prstGeom prst="rect">
            <a:avLst/>
          </a:prstGeom>
          <a:noFill/>
          <a:ln>
            <a:solidFill>
              <a:schemeClr val="bg1">
                <a:lumMod val="50000"/>
              </a:schemeClr>
            </a:solidFill>
          </a:ln>
        </p:spPr>
        <p:txBody>
          <a:bodyPr wrap="square" rtlCol="0">
            <a:noAutofit/>
          </a:bodyPr>
          <a:lstStyle/>
          <a:p>
            <a:r>
              <a:rPr lang="en-GB" sz="1600" b="1" dirty="0">
                <a:solidFill>
                  <a:schemeClr val="bg2">
                    <a:lumMod val="25000"/>
                  </a:schemeClr>
                </a:solidFill>
              </a:rPr>
              <a:t>National Focal Points</a:t>
            </a:r>
            <a:endParaRPr lang="en-GB" sz="1600" dirty="0">
              <a:solidFill>
                <a:schemeClr val="bg2">
                  <a:lumMod val="25000"/>
                </a:schemeClr>
              </a:solidFill>
            </a:endParaRPr>
          </a:p>
          <a:p>
            <a:pPr marL="266700" indent="-266700">
              <a:buClr>
                <a:schemeClr val="accent5">
                  <a:lumMod val="75000"/>
                </a:schemeClr>
              </a:buClr>
              <a:buSzPct val="11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Complete </a:t>
            </a:r>
            <a:r>
              <a:rPr lang="en-GB" sz="1600" b="1" dirty="0">
                <a:solidFill>
                  <a:schemeClr val="tx1">
                    <a:lumMod val="65000"/>
                    <a:lumOff val="35000"/>
                  </a:schemeClr>
                </a:solidFill>
                <a:latin typeface="Calibri Light" panose="020F0302020204030204" pitchFamily="34" charset="0"/>
                <a:cs typeface="Calibri Light" panose="020F0302020204030204" pitchFamily="34" charset="0"/>
              </a:rPr>
              <a:t>Section I</a:t>
            </a: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 </a:t>
            </a:r>
          </a:p>
          <a:p>
            <a:pPr marL="266700" indent="-266700">
              <a:buClr>
                <a:schemeClr val="accent5">
                  <a:lumMod val="75000"/>
                </a:schemeClr>
              </a:buClr>
              <a:buSzPct val="11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Validates </a:t>
            </a:r>
            <a:r>
              <a:rPr lang="en-GB" sz="1600" b="1" dirty="0">
                <a:solidFill>
                  <a:schemeClr val="tx1">
                    <a:lumMod val="65000"/>
                    <a:lumOff val="35000"/>
                  </a:schemeClr>
                </a:solidFill>
                <a:latin typeface="Calibri Light" panose="020F0302020204030204" pitchFamily="34" charset="0"/>
                <a:cs typeface="Calibri Light" panose="020F0302020204030204" pitchFamily="34" charset="0"/>
              </a:rPr>
              <a:t>Section II</a:t>
            </a:r>
          </a:p>
          <a:p>
            <a:pPr marL="266700" indent="-266700">
              <a:buClr>
                <a:schemeClr val="accent5">
                  <a:lumMod val="75000"/>
                </a:schemeClr>
              </a:buClr>
              <a:buSzPct val="11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Submit the questionnaire to the World Heritage Centre</a:t>
            </a:r>
          </a:p>
          <a:p>
            <a:endParaRPr lang="en-US" dirty="0">
              <a:solidFill>
                <a:schemeClr val="bg2">
                  <a:lumMod val="25000"/>
                </a:schemeClr>
              </a:solidFill>
            </a:endParaRPr>
          </a:p>
        </p:txBody>
      </p:sp>
    </p:spTree>
    <p:extLst>
      <p:ext uri="{BB962C8B-B14F-4D97-AF65-F5344CB8AC3E}">
        <p14:creationId xmlns:p14="http://schemas.microsoft.com/office/powerpoint/2010/main" val="34853980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什么是定期报告？</a:t>
            </a:r>
            <a:endParaRPr lang="en-GB" sz="2200" b="1" dirty="0">
              <a:solidFill>
                <a:srgbClr val="C00000"/>
              </a:solidFill>
              <a:cs typeface="Calibri" panose="020F0502020204030204" pitchFamily="34" charset="0"/>
            </a:endParaRP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tx1">
                    <a:lumMod val="75000"/>
                    <a:lumOff val="25000"/>
                  </a:schemeClr>
                </a:solidFill>
                <a:cs typeface="Calibri Light" panose="020F0302020204030204" pitchFamily="34" charset="0"/>
              </a:rPr>
              <a:t>预期成果</a:t>
            </a:r>
            <a:endParaRPr lang="en-GB" sz="2000" b="1" dirty="0">
              <a:solidFill>
                <a:schemeClr val="tx1">
                  <a:lumMod val="75000"/>
                  <a:lumOff val="25000"/>
                </a:schemeClr>
              </a:solidFill>
              <a:cs typeface="Calibri Light" panose="020F0302020204030204" pitchFamily="34" charset="0"/>
            </a:endParaRPr>
          </a:p>
        </p:txBody>
      </p:sp>
      <p:grpSp>
        <p:nvGrpSpPr>
          <p:cNvPr id="9" name="Group 8"/>
          <p:cNvGrpSpPr/>
          <p:nvPr/>
        </p:nvGrpSpPr>
        <p:grpSpPr>
          <a:xfrm>
            <a:off x="541325" y="1445941"/>
            <a:ext cx="3666217" cy="3345515"/>
            <a:chOff x="515258" y="1577615"/>
            <a:chExt cx="3666217" cy="3345515"/>
          </a:xfrm>
        </p:grpSpPr>
        <p:sp>
          <p:nvSpPr>
            <p:cNvPr id="6" name="CasellaDiTesto 1"/>
            <p:cNvSpPr txBox="1"/>
            <p:nvPr/>
          </p:nvSpPr>
          <p:spPr>
            <a:xfrm>
              <a:off x="529890" y="1997050"/>
              <a:ext cx="3651585" cy="2926080"/>
            </a:xfrm>
            <a:prstGeom prst="rect">
              <a:avLst/>
            </a:prstGeom>
            <a:solidFill>
              <a:schemeClr val="accent4">
                <a:lumMod val="40000"/>
                <a:lumOff val="60000"/>
              </a:schemeClr>
            </a:solidFill>
            <a:ln w="6350">
              <a:noFill/>
            </a:ln>
          </p:spPr>
          <p:txBody>
            <a:bodyPr wrap="square" rtlCol="0">
              <a:noAutofit/>
            </a:bodyPr>
            <a:lstStyle/>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区域内有关世界遗产保护和所面临的主要挑战的信息</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与区域或全球现象相关的趋势</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85750" indent="-193675" fontAlgn="base">
                <a:spcBef>
                  <a:spcPts val="1000"/>
                </a:spcBef>
                <a:spcAft>
                  <a:spcPct val="0"/>
                </a:spcAft>
                <a:buClr>
                  <a:schemeClr val="accent5">
                    <a:lumMod val="75000"/>
                  </a:schemeClr>
                </a:buClr>
                <a:buSzPct val="100000"/>
                <a:buFont typeface="Wingdings" panose="05000000000000000000" pitchFamily="2" charset="2"/>
                <a:buChar char="§"/>
              </a:pPr>
              <a:r>
                <a:rPr lang="zh-CN" altLang="en-US" sz="1400" dirty="0">
                  <a:solidFill>
                    <a:schemeClr val="tx1">
                      <a:lumMod val="65000"/>
                      <a:lumOff val="35000"/>
                    </a:schemeClr>
                  </a:solidFill>
                  <a:latin typeface="Calibri Light" panose="020F0302020204030204" pitchFamily="34" charset="0"/>
                  <a:cs typeface="Calibri Light" panose="020F0302020204030204" pitchFamily="34" charset="0"/>
                </a:rPr>
                <a:t>由世界遗产中心准备，同时咨询缔约国国家联络机构</a:t>
              </a:r>
            </a:p>
            <a:p>
              <a:pPr marL="285750" indent="-193675" fontAlgn="base">
                <a:spcBef>
                  <a:spcPts val="1000"/>
                </a:spcBef>
                <a:spcAft>
                  <a:spcPct val="0"/>
                </a:spcAft>
                <a:buClr>
                  <a:schemeClr val="accent5">
                    <a:lumMod val="75000"/>
                  </a:schemeClr>
                </a:buClr>
                <a:buSzPct val="100000"/>
                <a:buFont typeface="Wingdings" panose="05000000000000000000" pitchFamily="2" charset="2"/>
                <a:buChar char="§"/>
              </a:pPr>
              <a:r>
                <a:rPr lang="zh-CN" altLang="en-US" sz="1400" dirty="0">
                  <a:solidFill>
                    <a:schemeClr val="tx1">
                      <a:lumMod val="65000"/>
                      <a:lumOff val="35000"/>
                    </a:schemeClr>
                  </a:solidFill>
                  <a:latin typeface="Calibri Light" panose="020F0302020204030204" pitchFamily="34" charset="0"/>
                  <a:cs typeface="Calibri Light" panose="020F0302020204030204" pitchFamily="34" charset="0"/>
                </a:rPr>
                <a:t>提交世界遗产委员会</a:t>
              </a: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a:p>
              <a:pPr fontAlgn="base">
                <a:spcBef>
                  <a:spcPts val="1000"/>
                </a:spcBef>
                <a:spcAft>
                  <a:spcPct val="0"/>
                </a:spcAft>
                <a:buClr>
                  <a:schemeClr val="accent5">
                    <a:lumMod val="75000"/>
                  </a:schemeClr>
                </a:buClr>
                <a:buSzPct val="130000"/>
              </a:pPr>
              <a:endParaRPr lang="en-GB"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 name="TextBox 1"/>
            <p:cNvSpPr txBox="1"/>
            <p:nvPr/>
          </p:nvSpPr>
          <p:spPr>
            <a:xfrm>
              <a:off x="515258" y="1577615"/>
              <a:ext cx="3666217" cy="369332"/>
            </a:xfrm>
            <a:prstGeom prst="rect">
              <a:avLst/>
            </a:prstGeom>
            <a:solidFill>
              <a:schemeClr val="accent4">
                <a:lumMod val="50000"/>
              </a:schemeClr>
            </a:solidFill>
          </p:spPr>
          <p:txBody>
            <a:bodyPr wrap="square" rtlCol="0">
              <a:spAutoFit/>
            </a:bodyPr>
            <a:lstStyle/>
            <a:p>
              <a:pPr algn="ctr"/>
              <a:r>
                <a:rPr lang="zh-CN" altLang="en-US" dirty="0">
                  <a:solidFill>
                    <a:schemeClr val="bg1"/>
                  </a:solidFill>
                  <a:latin typeface="Calibri Light" panose="020F0302020204030204" pitchFamily="34" charset="0"/>
                  <a:cs typeface="Calibri Light" panose="020F0302020204030204" pitchFamily="34" charset="0"/>
                </a:rPr>
                <a:t>区域报告</a:t>
              </a:r>
              <a:endParaRPr lang="en-GB" b="1" dirty="0">
                <a:solidFill>
                  <a:schemeClr val="bg1"/>
                </a:solidFill>
                <a:latin typeface="Calibri Light" panose="020F0302020204030204" pitchFamily="34" charset="0"/>
                <a:cs typeface="Calibri Light" panose="020F0302020204030204" pitchFamily="34" charset="0"/>
              </a:endParaRPr>
            </a:p>
          </p:txBody>
        </p:sp>
      </p:grpSp>
      <p:grpSp>
        <p:nvGrpSpPr>
          <p:cNvPr id="3" name="Group 2"/>
          <p:cNvGrpSpPr/>
          <p:nvPr/>
        </p:nvGrpSpPr>
        <p:grpSpPr>
          <a:xfrm>
            <a:off x="4733009" y="828526"/>
            <a:ext cx="3746683" cy="4087351"/>
            <a:chOff x="4882814" y="1577615"/>
            <a:chExt cx="3746683" cy="4087351"/>
          </a:xfrm>
        </p:grpSpPr>
        <p:sp>
          <p:nvSpPr>
            <p:cNvPr id="14" name="CasellaDiTesto 1"/>
            <p:cNvSpPr txBox="1"/>
            <p:nvPr/>
          </p:nvSpPr>
          <p:spPr>
            <a:xfrm>
              <a:off x="4882815" y="1997050"/>
              <a:ext cx="3746682" cy="3667916"/>
            </a:xfrm>
            <a:prstGeom prst="rect">
              <a:avLst/>
            </a:prstGeom>
            <a:solidFill>
              <a:schemeClr val="accent6">
                <a:lumMod val="20000"/>
                <a:lumOff val="80000"/>
              </a:schemeClr>
            </a:solidFill>
          </p:spPr>
          <p:txBody>
            <a:bodyPr wrap="square" rtlCol="0">
              <a:noAutofit/>
            </a:bodyPr>
            <a:lstStyle/>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为实施</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世界遗产公约</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确定地区优先事项的工具</a:t>
              </a:r>
              <a:endPar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解读定期报告数据并按照既定时间表将其转化为具体目标</a:t>
              </a:r>
              <a:endParaRPr lang="en-US" sz="1600" dirty="0">
                <a:solidFill>
                  <a:srgbClr val="7030A0"/>
                </a:solidFill>
                <a:latin typeface="Calibri Light" panose="020F0302020204030204" pitchFamily="34" charset="0"/>
                <a:cs typeface="Calibri Light" panose="020F0302020204030204" pitchFamily="34" charset="0"/>
              </a:endParaRPr>
            </a:p>
            <a:p>
              <a:pPr marL="285750" indent="-285750" fontAlgn="base">
                <a:spcBef>
                  <a:spcPts val="1000"/>
                </a:spcBef>
                <a:spcAft>
                  <a:spcPct val="0"/>
                </a:spcAft>
                <a:buClr>
                  <a:schemeClr val="accent5">
                    <a:lumMod val="75000"/>
                  </a:schemeClr>
                </a:buClr>
                <a:buSzPct val="100000"/>
                <a:buFont typeface="Wingdings" panose="05000000000000000000" pitchFamily="2" charset="2"/>
                <a:buChar char="§"/>
              </a:pPr>
              <a:r>
                <a:rPr lang="zh-CN" altLang="en-US" sz="1400" dirty="0">
                  <a:solidFill>
                    <a:schemeClr val="tx1">
                      <a:lumMod val="65000"/>
                      <a:lumOff val="35000"/>
                    </a:schemeClr>
                  </a:solidFill>
                  <a:latin typeface="Calibri Light" panose="020F0302020204030204" pitchFamily="34" charset="0"/>
                  <a:cs typeface="Calibri Light" panose="020F0302020204030204" pitchFamily="34" charset="0"/>
                </a:rPr>
                <a:t>通过国家联络结构、遗产地管理者、咨询机构和世界遗产中心的合作共同制定</a:t>
              </a:r>
            </a:p>
            <a:p>
              <a:pPr marL="285750" indent="-285750" fontAlgn="base">
                <a:spcBef>
                  <a:spcPts val="1000"/>
                </a:spcBef>
                <a:spcAft>
                  <a:spcPct val="0"/>
                </a:spcAft>
                <a:buClr>
                  <a:schemeClr val="accent5">
                    <a:lumMod val="75000"/>
                  </a:schemeClr>
                </a:buClr>
                <a:buSzPct val="100000"/>
                <a:buFont typeface="Wingdings" panose="05000000000000000000" pitchFamily="2" charset="2"/>
                <a:buChar char="§"/>
              </a:pPr>
              <a:r>
                <a:rPr lang="zh-CN" altLang="en-US" sz="1400" dirty="0">
                  <a:solidFill>
                    <a:schemeClr val="tx1">
                      <a:lumMod val="65000"/>
                      <a:lumOff val="35000"/>
                    </a:schemeClr>
                  </a:solidFill>
                  <a:latin typeface="Calibri Light" panose="020F0302020204030204" pitchFamily="34" charset="0"/>
                  <a:cs typeface="Calibri Light" panose="020F0302020204030204" pitchFamily="34" charset="0"/>
                </a:rPr>
                <a:t>一个由使用者生成的工具，包含遗产地管理者和缔约国的特殊需求</a:t>
              </a: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5" name="TextBox 14"/>
            <p:cNvSpPr txBox="1"/>
            <p:nvPr/>
          </p:nvSpPr>
          <p:spPr>
            <a:xfrm>
              <a:off x="4882814" y="1577615"/>
              <a:ext cx="3731053" cy="369332"/>
            </a:xfrm>
            <a:prstGeom prst="rect">
              <a:avLst/>
            </a:prstGeom>
            <a:solidFill>
              <a:schemeClr val="accent6">
                <a:lumMod val="75000"/>
              </a:schemeClr>
            </a:solidFill>
          </p:spPr>
          <p:txBody>
            <a:bodyPr wrap="square" rtlCol="0">
              <a:spAutoFit/>
            </a:bodyPr>
            <a:lstStyle/>
            <a:p>
              <a:pPr algn="ctr"/>
              <a:r>
                <a:rPr lang="zh-CN" altLang="en-US" dirty="0">
                  <a:solidFill>
                    <a:schemeClr val="bg1"/>
                  </a:solidFill>
                  <a:latin typeface="Calibri Light" panose="020F0302020204030204" pitchFamily="34" charset="0"/>
                  <a:cs typeface="Calibri Light" panose="020F0302020204030204" pitchFamily="34" charset="0"/>
                </a:rPr>
                <a:t>区域行动计划</a:t>
              </a:r>
              <a:endParaRPr lang="en-GB" b="1" dirty="0">
                <a:solidFill>
                  <a:schemeClr val="bg1"/>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4828761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tx1">
                    <a:lumMod val="75000"/>
                    <a:lumOff val="25000"/>
                  </a:schemeClr>
                </a:solidFill>
                <a:cs typeface="Calibri Light" panose="020F0302020204030204" pitchFamily="34" charset="0"/>
              </a:rPr>
              <a:t>Expected outcomes</a:t>
            </a:r>
          </a:p>
        </p:txBody>
      </p:sp>
      <p:grpSp>
        <p:nvGrpSpPr>
          <p:cNvPr id="9" name="Group 8"/>
          <p:cNvGrpSpPr/>
          <p:nvPr/>
        </p:nvGrpSpPr>
        <p:grpSpPr>
          <a:xfrm>
            <a:off x="541325" y="1445941"/>
            <a:ext cx="3666217" cy="3345515"/>
            <a:chOff x="515258" y="1577615"/>
            <a:chExt cx="3666217" cy="3345515"/>
          </a:xfrm>
        </p:grpSpPr>
        <p:sp>
          <p:nvSpPr>
            <p:cNvPr id="6" name="CasellaDiTesto 1"/>
            <p:cNvSpPr txBox="1"/>
            <p:nvPr/>
          </p:nvSpPr>
          <p:spPr>
            <a:xfrm>
              <a:off x="529890" y="1997050"/>
              <a:ext cx="3651585" cy="2926080"/>
            </a:xfrm>
            <a:prstGeom prst="rect">
              <a:avLst/>
            </a:prstGeom>
            <a:solidFill>
              <a:schemeClr val="accent4">
                <a:lumMod val="40000"/>
                <a:lumOff val="60000"/>
              </a:schemeClr>
            </a:solidFill>
            <a:ln w="6350">
              <a:noFill/>
            </a:ln>
          </p:spPr>
          <p:txBody>
            <a:bodyPr wrap="square" rtlCol="0">
              <a:noAutofit/>
            </a:bodyPr>
            <a:lstStyle/>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information on conservation of World Heritage in a region and the main challenges faced</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trends related to regional or global phenomena</a:t>
              </a:r>
            </a:p>
            <a:p>
              <a:pPr marL="285750" indent="-193675" fontAlgn="base">
                <a:spcBef>
                  <a:spcPts val="1000"/>
                </a:spcBef>
                <a:spcAft>
                  <a:spcPct val="0"/>
                </a:spcAft>
                <a:buClr>
                  <a:schemeClr val="accent5">
                    <a:lumMod val="75000"/>
                  </a:schemeClr>
                </a:buClr>
                <a:buSzPct val="100000"/>
                <a:buFont typeface="Wingdings" panose="05000000000000000000" pitchFamily="2" charset="2"/>
                <a:buChar char="§"/>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prepared by the World Heritage Centre in consultation with National Focal Points</a:t>
              </a:r>
            </a:p>
            <a:p>
              <a:pPr marL="285750" indent="-193675" fontAlgn="base">
                <a:spcBef>
                  <a:spcPts val="1000"/>
                </a:spcBef>
                <a:spcAft>
                  <a:spcPct val="0"/>
                </a:spcAft>
                <a:buClr>
                  <a:schemeClr val="accent5">
                    <a:lumMod val="75000"/>
                  </a:schemeClr>
                </a:buClr>
                <a:buSzPct val="100000"/>
                <a:buFont typeface="Wingdings" panose="05000000000000000000" pitchFamily="2" charset="2"/>
                <a:buChar char="§"/>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presented to the World Heritage Committee</a:t>
              </a:r>
            </a:p>
            <a:p>
              <a:pPr fontAlgn="base">
                <a:spcBef>
                  <a:spcPts val="1000"/>
                </a:spcBef>
                <a:spcAft>
                  <a:spcPct val="0"/>
                </a:spcAft>
                <a:buClr>
                  <a:schemeClr val="accent5">
                    <a:lumMod val="75000"/>
                  </a:schemeClr>
                </a:buClr>
                <a:buSzPct val="130000"/>
              </a:pPr>
              <a:endParaRPr lang="en-GB"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 name="TextBox 1"/>
            <p:cNvSpPr txBox="1"/>
            <p:nvPr/>
          </p:nvSpPr>
          <p:spPr>
            <a:xfrm>
              <a:off x="515258" y="1577615"/>
              <a:ext cx="3666217" cy="369332"/>
            </a:xfrm>
            <a:prstGeom prst="rect">
              <a:avLst/>
            </a:prstGeom>
            <a:solidFill>
              <a:schemeClr val="accent4">
                <a:lumMod val="50000"/>
              </a:schemeClr>
            </a:solidFill>
          </p:spPr>
          <p:txBody>
            <a:bodyPr wrap="square" rtlCol="0">
              <a:spAutoFit/>
            </a:bodyPr>
            <a:lstStyle/>
            <a:p>
              <a:pPr algn="ctr"/>
              <a:r>
                <a:rPr lang="en-GB" dirty="0">
                  <a:solidFill>
                    <a:schemeClr val="bg1"/>
                  </a:solidFill>
                  <a:latin typeface="Calibri Light" panose="020F0302020204030204" pitchFamily="34" charset="0"/>
                  <a:cs typeface="Calibri Light" panose="020F0302020204030204" pitchFamily="34" charset="0"/>
                </a:rPr>
                <a:t>Regional</a:t>
              </a:r>
              <a:r>
                <a:rPr lang="en-GB" b="1" dirty="0">
                  <a:solidFill>
                    <a:schemeClr val="bg1"/>
                  </a:solidFill>
                  <a:latin typeface="Calibri Light" panose="020F0302020204030204" pitchFamily="34" charset="0"/>
                  <a:cs typeface="Calibri Light" panose="020F0302020204030204" pitchFamily="34" charset="0"/>
                </a:rPr>
                <a:t> Reports </a:t>
              </a:r>
            </a:p>
          </p:txBody>
        </p:sp>
      </p:grpSp>
      <p:grpSp>
        <p:nvGrpSpPr>
          <p:cNvPr id="3" name="Group 2"/>
          <p:cNvGrpSpPr/>
          <p:nvPr/>
        </p:nvGrpSpPr>
        <p:grpSpPr>
          <a:xfrm>
            <a:off x="4733009" y="828526"/>
            <a:ext cx="3746683" cy="4087351"/>
            <a:chOff x="4882814" y="1577615"/>
            <a:chExt cx="3746683" cy="4087351"/>
          </a:xfrm>
        </p:grpSpPr>
        <p:sp>
          <p:nvSpPr>
            <p:cNvPr id="14" name="CasellaDiTesto 1"/>
            <p:cNvSpPr txBox="1"/>
            <p:nvPr/>
          </p:nvSpPr>
          <p:spPr>
            <a:xfrm>
              <a:off x="4882815" y="1997050"/>
              <a:ext cx="3746682" cy="3667916"/>
            </a:xfrm>
            <a:prstGeom prst="rect">
              <a:avLst/>
            </a:prstGeom>
            <a:solidFill>
              <a:schemeClr val="accent6">
                <a:lumMod val="20000"/>
                <a:lumOff val="80000"/>
              </a:schemeClr>
            </a:solidFill>
          </p:spPr>
          <p:txBody>
            <a:bodyPr wrap="square" rtlCol="0">
              <a:noAutofit/>
            </a:bodyPr>
            <a:lstStyle/>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tool for setting regional priorities for implementing the World Heritage Convention</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 a way of interpreting and translating the Periodic Reporting data into concrete goals following a set timeline</a:t>
              </a:r>
              <a:r>
                <a:rPr lang="en-US" sz="1600" dirty="0">
                  <a:solidFill>
                    <a:srgbClr val="7030A0"/>
                  </a:solidFill>
                  <a:latin typeface="Calibri Light" panose="020F0302020204030204" pitchFamily="34" charset="0"/>
                  <a:cs typeface="Calibri Light" panose="020F0302020204030204" pitchFamily="34" charset="0"/>
                </a:rPr>
                <a:t>. </a:t>
              </a:r>
            </a:p>
            <a:p>
              <a:pPr marL="285750" indent="-285750" fontAlgn="base">
                <a:spcBef>
                  <a:spcPts val="1000"/>
                </a:spcBef>
                <a:spcAft>
                  <a:spcPct val="0"/>
                </a:spcAft>
                <a:buClr>
                  <a:schemeClr val="accent5">
                    <a:lumMod val="75000"/>
                  </a:schemeClr>
                </a:buClr>
                <a:buSzPct val="100000"/>
                <a:buFont typeface="Wingdings" panose="05000000000000000000" pitchFamily="2" charset="2"/>
                <a:buChar char="§"/>
              </a:pP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formulated through a collaborative process that can involve national Focal Points, Site Managers, Advisory Bodies and the World Heritage Centre. </a:t>
              </a:r>
            </a:p>
            <a:p>
              <a:pPr marL="285750" indent="-285750" fontAlgn="base">
                <a:spcBef>
                  <a:spcPts val="1000"/>
                </a:spcBef>
                <a:spcAft>
                  <a:spcPct val="0"/>
                </a:spcAft>
                <a:buClr>
                  <a:schemeClr val="accent5">
                    <a:lumMod val="75000"/>
                  </a:schemeClr>
                </a:buClr>
                <a:buSzPct val="100000"/>
                <a:buFont typeface="Wingdings" panose="05000000000000000000" pitchFamily="2" charset="2"/>
                <a:buChar char="§"/>
              </a:pP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a user-generated tool that incorporates the specific needs of Site Managers and States Parties</a:t>
              </a: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5" name="TextBox 14"/>
            <p:cNvSpPr txBox="1"/>
            <p:nvPr/>
          </p:nvSpPr>
          <p:spPr>
            <a:xfrm>
              <a:off x="4882814" y="1577615"/>
              <a:ext cx="3731053" cy="369332"/>
            </a:xfrm>
            <a:prstGeom prst="rect">
              <a:avLst/>
            </a:prstGeom>
            <a:solidFill>
              <a:schemeClr val="accent6">
                <a:lumMod val="75000"/>
              </a:schemeClr>
            </a:solidFill>
          </p:spPr>
          <p:txBody>
            <a:bodyPr wrap="square" rtlCol="0">
              <a:spAutoFit/>
            </a:bodyPr>
            <a:lstStyle/>
            <a:p>
              <a:pPr algn="ctr"/>
              <a:r>
                <a:rPr lang="en-GB" dirty="0">
                  <a:solidFill>
                    <a:schemeClr val="bg1"/>
                  </a:solidFill>
                  <a:latin typeface="Calibri Light" panose="020F0302020204030204" pitchFamily="34" charset="0"/>
                  <a:cs typeface="Calibri Light" panose="020F0302020204030204" pitchFamily="34" charset="0"/>
                </a:rPr>
                <a:t>Regional </a:t>
              </a:r>
              <a:r>
                <a:rPr lang="en-GB" b="1" dirty="0">
                  <a:solidFill>
                    <a:schemeClr val="bg1"/>
                  </a:solidFill>
                  <a:latin typeface="Calibri Light" panose="020F0302020204030204" pitchFamily="34" charset="0"/>
                  <a:cs typeface="Calibri Light" panose="020F0302020204030204" pitchFamily="34" charset="0"/>
                </a:rPr>
                <a:t>Action Plans </a:t>
              </a:r>
            </a:p>
          </p:txBody>
        </p:sp>
      </p:grpSp>
    </p:spTree>
    <p:extLst>
      <p:ext uri="{BB962C8B-B14F-4D97-AF65-F5344CB8AC3E}">
        <p14:creationId xmlns:p14="http://schemas.microsoft.com/office/powerpoint/2010/main" val="7310817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什么是定期报告？</a:t>
            </a:r>
            <a:endParaRPr lang="en-GB" sz="2200" b="1" dirty="0">
              <a:solidFill>
                <a:srgbClr val="C00000"/>
              </a:solidFill>
              <a:cs typeface="Calibri" panose="020F0502020204030204" pitchFamily="34" charset="0"/>
            </a:endParaRP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tx1">
                    <a:lumMod val="75000"/>
                    <a:lumOff val="25000"/>
                  </a:schemeClr>
                </a:solidFill>
                <a:cs typeface="Calibri Light" panose="020F0302020204030204" pitchFamily="34" charset="0"/>
              </a:rPr>
              <a:t>报告周期：按区域报告</a:t>
            </a:r>
            <a:endParaRPr lang="en-GB" sz="2000" b="1" dirty="0">
              <a:solidFill>
                <a:schemeClr val="tx1">
                  <a:lumMod val="75000"/>
                  <a:lumOff val="25000"/>
                </a:schemeClr>
              </a:solidFill>
              <a:cs typeface="Calibri Light" panose="020F0302020204030204" pitchFamily="34" charset="0"/>
            </a:endParaRPr>
          </a:p>
        </p:txBody>
      </p:sp>
      <p:sp>
        <p:nvSpPr>
          <p:cNvPr id="5" name="Rectangle 4"/>
          <p:cNvSpPr/>
          <p:nvPr/>
        </p:nvSpPr>
        <p:spPr>
          <a:xfrm>
            <a:off x="5955218" y="0"/>
            <a:ext cx="3188782" cy="513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39909" y="863540"/>
            <a:ext cx="2743200" cy="625565"/>
          </a:xfrm>
          <a:prstGeom prst="rect">
            <a:avLst/>
          </a:prstGeom>
          <a:noFill/>
          <a:ln>
            <a:noFill/>
          </a:ln>
        </p:spPr>
        <p:txBody>
          <a:bodyPr wrap="square" rtlCol="0">
            <a:noAutofit/>
          </a:bodyPr>
          <a:lstStyle/>
          <a:p>
            <a:pPr algn="ctr">
              <a:buClr>
                <a:schemeClr val="accent5">
                  <a:lumMod val="75000"/>
                </a:schemeClr>
              </a:buClr>
              <a:buSzPct val="110000"/>
            </a:pPr>
            <a:r>
              <a:rPr lang="zh-CN" altLang="en-US" dirty="0">
                <a:solidFill>
                  <a:srgbClr val="000000"/>
                </a:solidFill>
              </a:rPr>
              <a:t>定期报告按区域进行</a:t>
            </a:r>
            <a:endParaRPr 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 name="Rectangle 7"/>
          <p:cNvSpPr/>
          <p:nvPr/>
        </p:nvSpPr>
        <p:spPr>
          <a:xfrm>
            <a:off x="6216109" y="3304558"/>
            <a:ext cx="2758074" cy="713016"/>
          </a:xfrm>
          <a:prstGeom prst="rect">
            <a:avLst/>
          </a:prstGeom>
        </p:spPr>
        <p:txBody>
          <a:bodyPr wrap="square">
            <a:spAutoFit/>
          </a:bodyPr>
          <a:lstStyle/>
          <a:p>
            <a:pPr marL="285750" lvl="1" indent="-285750" fontAlgn="base">
              <a:spcBef>
                <a:spcPts val="1000"/>
              </a:spcBef>
              <a:spcAft>
                <a:spcPct val="0"/>
              </a:spcAft>
              <a:buClr>
                <a:schemeClr val="accent5">
                  <a:lumMod val="75000"/>
                </a:schemeClr>
              </a:buClr>
              <a:buSzPct val="110000"/>
              <a:buFont typeface="Wingdings" panose="05000000000000000000" pitchFamily="2" charset="2"/>
              <a:buChar char="ü"/>
            </a:pPr>
            <a:r>
              <a:rPr lang="zh-CN" altLang="en-US" sz="1600" dirty="0">
                <a:solidFill>
                  <a:srgbClr val="000000"/>
                </a:solidFill>
              </a:rPr>
              <a:t>推动区域内合作</a:t>
            </a:r>
            <a:endParaRPr lang="en-US" altLang="zh-CN" sz="1600" dirty="0">
              <a:solidFill>
                <a:srgbClr val="000000"/>
              </a:solidFill>
            </a:endParaRPr>
          </a:p>
          <a:p>
            <a:pPr marL="285750" lvl="1" indent="-285750" fontAlgn="base">
              <a:spcBef>
                <a:spcPts val="1000"/>
              </a:spcBef>
              <a:spcAft>
                <a:spcPct val="0"/>
              </a:spcAft>
              <a:buClr>
                <a:schemeClr val="accent5">
                  <a:lumMod val="75000"/>
                </a:schemeClr>
              </a:buClr>
              <a:buSzPct val="110000"/>
              <a:buFont typeface="Wingdings" panose="05000000000000000000" pitchFamily="2" charset="2"/>
              <a:buChar char="ü"/>
            </a:pPr>
            <a:r>
              <a:rPr lang="zh-CN" altLang="en-US" sz="1600" dirty="0">
                <a:solidFill>
                  <a:srgbClr val="000000"/>
                </a:solidFill>
              </a:rPr>
              <a:t>回应各区域的具体特点</a:t>
            </a:r>
            <a:endParaRPr lang="fr-FR" sz="1600" dirty="0">
              <a:solidFill>
                <a:srgbClr val="000000"/>
              </a:solidFill>
            </a:endParaRPr>
          </a:p>
        </p:txBody>
      </p:sp>
      <p:pic>
        <p:nvPicPr>
          <p:cNvPr id="11" name="Picture 10"/>
          <p:cNvPicPr>
            <a:picLocks noChangeAspect="1"/>
          </p:cNvPicPr>
          <p:nvPr/>
        </p:nvPicPr>
        <p:blipFill>
          <a:blip r:embed="rId4"/>
          <a:stretch>
            <a:fillRect/>
          </a:stretch>
        </p:blipFill>
        <p:spPr>
          <a:xfrm>
            <a:off x="501022" y="1741821"/>
            <a:ext cx="5375521" cy="2997596"/>
          </a:xfrm>
          <a:prstGeom prst="rect">
            <a:avLst/>
          </a:prstGeom>
        </p:spPr>
      </p:pic>
      <p:sp>
        <p:nvSpPr>
          <p:cNvPr id="7" name="Striped Right Arrow 6"/>
          <p:cNvSpPr/>
          <p:nvPr/>
        </p:nvSpPr>
        <p:spPr>
          <a:xfrm rot="5400000">
            <a:off x="6901985" y="2323935"/>
            <a:ext cx="1295248" cy="483326"/>
          </a:xfrm>
          <a:prstGeom prst="stripedRightArrow">
            <a:avLst>
              <a:gd name="adj1" fmla="val 59302"/>
              <a:gd name="adj2" fmla="val 6627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4489B590-A5D4-45AF-B096-795EB3B8F976}"/>
              </a:ext>
            </a:extLst>
          </p:cNvPr>
          <p:cNvSpPr txBox="1"/>
          <p:nvPr/>
        </p:nvSpPr>
        <p:spPr>
          <a:xfrm>
            <a:off x="426486" y="1741821"/>
            <a:ext cx="1119868" cy="1292662"/>
          </a:xfrm>
          <a:prstGeom prst="rect">
            <a:avLst/>
          </a:prstGeom>
          <a:solidFill>
            <a:schemeClr val="bg1"/>
          </a:solidFill>
        </p:spPr>
        <p:txBody>
          <a:bodyPr wrap="square" rtlCol="0">
            <a:spAutoFit/>
          </a:bodyPr>
          <a:lstStyle/>
          <a:p>
            <a:pPr algn="r"/>
            <a:r>
              <a:rPr lang="zh-CN" altLang="en-US" sz="1200" dirty="0">
                <a:solidFill>
                  <a:srgbClr val="00B050"/>
                </a:solidFill>
                <a:latin typeface="Microsoft YaHei" panose="020B0503020204020204" pitchFamily="34" charset="-122"/>
                <a:ea typeface="Microsoft YaHei" panose="020B0503020204020204" pitchFamily="34" charset="-122"/>
              </a:rPr>
              <a:t>在区域内报告</a:t>
            </a:r>
            <a:endParaRPr lang="en-US" altLang="zh-CN" sz="1200" dirty="0">
              <a:solidFill>
                <a:srgbClr val="00B050"/>
              </a:solidFill>
              <a:latin typeface="Microsoft YaHei" panose="020B0503020204020204" pitchFamily="34" charset="-122"/>
              <a:ea typeface="Microsoft YaHei" panose="020B0503020204020204" pitchFamily="34" charset="-122"/>
            </a:endParaRPr>
          </a:p>
          <a:p>
            <a:pPr algn="r"/>
            <a:endParaRPr lang="en-US" altLang="zh-CN" sz="1200" dirty="0">
              <a:solidFill>
                <a:srgbClr val="00B050"/>
              </a:solidFill>
              <a:latin typeface="Microsoft YaHei" panose="020B0503020204020204" pitchFamily="34" charset="-122"/>
              <a:ea typeface="Microsoft YaHei" panose="020B0503020204020204" pitchFamily="34" charset="-122"/>
            </a:endParaRPr>
          </a:p>
          <a:p>
            <a:pPr algn="r"/>
            <a:r>
              <a:rPr lang="zh-CN" altLang="en-US" sz="900" dirty="0"/>
              <a:t>国家联络机构完成国家层面的报告（第一部分），遗产地管理者完成各个遗产地的报告（第二部分）</a:t>
            </a:r>
          </a:p>
        </p:txBody>
      </p:sp>
      <p:sp>
        <p:nvSpPr>
          <p:cNvPr id="3" name="文本框 2">
            <a:extLst>
              <a:ext uri="{FF2B5EF4-FFF2-40B4-BE49-F238E27FC236}">
                <a16:creationId xmlns:a16="http://schemas.microsoft.com/office/drawing/2014/main" id="{E9D3C3E5-55A8-407E-859A-BF0B8A44B731}"/>
              </a:ext>
            </a:extLst>
          </p:cNvPr>
          <p:cNvSpPr txBox="1"/>
          <p:nvPr/>
        </p:nvSpPr>
        <p:spPr>
          <a:xfrm>
            <a:off x="293497" y="3304558"/>
            <a:ext cx="1250036" cy="877163"/>
          </a:xfrm>
          <a:prstGeom prst="rect">
            <a:avLst/>
          </a:prstGeom>
          <a:solidFill>
            <a:schemeClr val="bg1"/>
          </a:solidFill>
        </p:spPr>
        <p:txBody>
          <a:bodyPr wrap="square" rtlCol="0">
            <a:spAutoFit/>
          </a:bodyPr>
          <a:lstStyle/>
          <a:p>
            <a:pPr algn="r"/>
            <a:r>
              <a:rPr lang="zh-CN" altLang="en-US" sz="1200" dirty="0">
                <a:solidFill>
                  <a:srgbClr val="F98D2B"/>
                </a:solidFill>
                <a:latin typeface="Microsoft YaHei" panose="020B0503020204020204" pitchFamily="34" charset="-122"/>
                <a:ea typeface="Microsoft YaHei" panose="020B0503020204020204" pitchFamily="34" charset="-122"/>
              </a:rPr>
              <a:t>实施</a:t>
            </a:r>
            <a:endParaRPr lang="en-US" altLang="zh-CN" sz="1200" dirty="0">
              <a:solidFill>
                <a:srgbClr val="F98D2B"/>
              </a:solidFill>
              <a:latin typeface="Microsoft YaHei" panose="020B0503020204020204" pitchFamily="34" charset="-122"/>
              <a:ea typeface="Microsoft YaHei" panose="020B0503020204020204" pitchFamily="34" charset="-122"/>
            </a:endParaRPr>
          </a:p>
          <a:p>
            <a:pPr algn="r"/>
            <a:endParaRPr lang="en-US" altLang="zh-CN" sz="1200" dirty="0">
              <a:solidFill>
                <a:srgbClr val="F98D2B"/>
              </a:solidFill>
              <a:latin typeface="Microsoft YaHei" panose="020B0503020204020204" pitchFamily="34" charset="-122"/>
              <a:ea typeface="Microsoft YaHei" panose="020B0503020204020204" pitchFamily="34" charset="-122"/>
            </a:endParaRPr>
          </a:p>
          <a:p>
            <a:pPr algn="r"/>
            <a:r>
              <a:rPr lang="zh-CN" altLang="en-US" sz="900" dirty="0"/>
              <a:t>缔约国实施行动计划以及区域报告提出的建议</a:t>
            </a:r>
          </a:p>
        </p:txBody>
      </p:sp>
      <p:sp>
        <p:nvSpPr>
          <p:cNvPr id="13" name="文本框 12">
            <a:extLst>
              <a:ext uri="{FF2B5EF4-FFF2-40B4-BE49-F238E27FC236}">
                <a16:creationId xmlns:a16="http://schemas.microsoft.com/office/drawing/2014/main" id="{2604C2AE-E0CE-4290-8E1D-594AAE636B4D}"/>
              </a:ext>
            </a:extLst>
          </p:cNvPr>
          <p:cNvSpPr txBox="1"/>
          <p:nvPr/>
        </p:nvSpPr>
        <p:spPr>
          <a:xfrm>
            <a:off x="4843030" y="3335638"/>
            <a:ext cx="1152248" cy="1015663"/>
          </a:xfrm>
          <a:prstGeom prst="rect">
            <a:avLst/>
          </a:prstGeom>
          <a:solidFill>
            <a:schemeClr val="bg1"/>
          </a:solidFill>
        </p:spPr>
        <p:txBody>
          <a:bodyPr wrap="square" rtlCol="0">
            <a:spAutoFit/>
          </a:bodyPr>
          <a:lstStyle/>
          <a:p>
            <a:r>
              <a:rPr lang="zh-CN" altLang="en-US" sz="1200" dirty="0">
                <a:solidFill>
                  <a:srgbClr val="8D103D"/>
                </a:solidFill>
                <a:latin typeface="Microsoft YaHei" panose="020B0503020204020204" pitchFamily="34" charset="-122"/>
                <a:ea typeface="Microsoft YaHei" panose="020B0503020204020204" pitchFamily="34" charset="-122"/>
              </a:rPr>
              <a:t>区域行动计划</a:t>
            </a:r>
            <a:endParaRPr lang="en-US" altLang="zh-CN" sz="1200" dirty="0">
              <a:solidFill>
                <a:srgbClr val="8D103D"/>
              </a:solidFill>
              <a:latin typeface="Microsoft YaHei" panose="020B0503020204020204" pitchFamily="34" charset="-122"/>
              <a:ea typeface="Microsoft YaHei" panose="020B0503020204020204" pitchFamily="34" charset="-122"/>
            </a:endParaRPr>
          </a:p>
          <a:p>
            <a:endParaRPr lang="en-US" altLang="zh-CN" sz="1200" dirty="0">
              <a:solidFill>
                <a:srgbClr val="8D103D"/>
              </a:solidFill>
              <a:latin typeface="Microsoft YaHei" panose="020B0503020204020204" pitchFamily="34" charset="-122"/>
              <a:ea typeface="Microsoft YaHei" panose="020B0503020204020204" pitchFamily="34" charset="-122"/>
            </a:endParaRPr>
          </a:p>
          <a:p>
            <a:r>
              <a:rPr lang="zh-CN" altLang="en-US" sz="900" dirty="0"/>
              <a:t>制定策略、优先事项和目标，以实施</a:t>
            </a:r>
            <a:r>
              <a:rPr lang="en-US" altLang="zh-CN" sz="900" dirty="0"/>
              <a:t>《</a:t>
            </a:r>
            <a:r>
              <a:rPr lang="zh-CN" altLang="en-US" sz="900" dirty="0"/>
              <a:t>世界遗产公约</a:t>
            </a:r>
            <a:r>
              <a:rPr lang="en-US" altLang="zh-CN" sz="900" dirty="0"/>
              <a:t>》</a:t>
            </a:r>
          </a:p>
          <a:p>
            <a:endParaRPr lang="zh-CN" altLang="en-US" sz="900" dirty="0"/>
          </a:p>
        </p:txBody>
      </p:sp>
      <p:sp>
        <p:nvSpPr>
          <p:cNvPr id="14" name="文本框 13">
            <a:extLst>
              <a:ext uri="{FF2B5EF4-FFF2-40B4-BE49-F238E27FC236}">
                <a16:creationId xmlns:a16="http://schemas.microsoft.com/office/drawing/2014/main" id="{5129CB6C-E803-4034-804B-285BDCA58028}"/>
              </a:ext>
            </a:extLst>
          </p:cNvPr>
          <p:cNvSpPr txBox="1"/>
          <p:nvPr/>
        </p:nvSpPr>
        <p:spPr>
          <a:xfrm>
            <a:off x="4834039" y="1727485"/>
            <a:ext cx="1383234" cy="738664"/>
          </a:xfrm>
          <a:prstGeom prst="rect">
            <a:avLst/>
          </a:prstGeom>
          <a:solidFill>
            <a:schemeClr val="bg1"/>
          </a:solidFill>
        </p:spPr>
        <p:txBody>
          <a:bodyPr wrap="square" rtlCol="0">
            <a:spAutoFit/>
          </a:bodyPr>
          <a:lstStyle/>
          <a:p>
            <a:r>
              <a:rPr lang="zh-CN" altLang="en-US" sz="1200" dirty="0">
                <a:solidFill>
                  <a:srgbClr val="81CDDB"/>
                </a:solidFill>
                <a:latin typeface="Microsoft YaHei" panose="020B0503020204020204" pitchFamily="34" charset="-122"/>
                <a:ea typeface="Microsoft YaHei" panose="020B0503020204020204" pitchFamily="34" charset="-122"/>
              </a:rPr>
              <a:t>提交</a:t>
            </a:r>
            <a:endParaRPr lang="en-US" altLang="zh-CN" sz="1200" dirty="0">
              <a:solidFill>
                <a:srgbClr val="81CDDB"/>
              </a:solidFill>
              <a:latin typeface="Microsoft YaHei" panose="020B0503020204020204" pitchFamily="34" charset="-122"/>
              <a:ea typeface="Microsoft YaHei" panose="020B0503020204020204" pitchFamily="34" charset="-122"/>
            </a:endParaRPr>
          </a:p>
          <a:p>
            <a:endParaRPr lang="en-US" altLang="zh-CN" sz="1200" dirty="0">
              <a:solidFill>
                <a:srgbClr val="81CDDB"/>
              </a:solidFill>
              <a:latin typeface="Microsoft YaHei" panose="020B0503020204020204" pitchFamily="34" charset="-122"/>
              <a:ea typeface="Microsoft YaHei" panose="020B0503020204020204" pitchFamily="34" charset="-122"/>
            </a:endParaRPr>
          </a:p>
          <a:p>
            <a:r>
              <a:rPr lang="zh-CN" altLang="en-US" sz="900" dirty="0"/>
              <a:t>报告提交给世界遗产中心，并生成区域报告</a:t>
            </a:r>
            <a:endParaRPr lang="en-US" altLang="zh-CN" sz="900" dirty="0"/>
          </a:p>
        </p:txBody>
      </p:sp>
      <p:sp>
        <p:nvSpPr>
          <p:cNvPr id="15" name="文本框 14">
            <a:extLst>
              <a:ext uri="{FF2B5EF4-FFF2-40B4-BE49-F238E27FC236}">
                <a16:creationId xmlns:a16="http://schemas.microsoft.com/office/drawing/2014/main" id="{C075178B-9EE8-4B7A-ABE0-92277727EDB1}"/>
              </a:ext>
            </a:extLst>
          </p:cNvPr>
          <p:cNvSpPr txBox="1"/>
          <p:nvPr/>
        </p:nvSpPr>
        <p:spPr>
          <a:xfrm>
            <a:off x="4857413" y="2478048"/>
            <a:ext cx="1152247" cy="738664"/>
          </a:xfrm>
          <a:prstGeom prst="rect">
            <a:avLst/>
          </a:prstGeom>
          <a:solidFill>
            <a:schemeClr val="bg1"/>
          </a:solidFill>
        </p:spPr>
        <p:txBody>
          <a:bodyPr wrap="square" rtlCol="0">
            <a:spAutoFit/>
          </a:bodyPr>
          <a:lstStyle/>
          <a:p>
            <a:r>
              <a:rPr lang="zh-CN" altLang="en-US" sz="1200" dirty="0">
                <a:solidFill>
                  <a:schemeClr val="accent1">
                    <a:lumMod val="75000"/>
                  </a:schemeClr>
                </a:solidFill>
                <a:latin typeface="Microsoft YaHei" panose="020B0503020204020204" pitchFamily="34" charset="-122"/>
                <a:ea typeface="Microsoft YaHei" panose="020B0503020204020204" pitchFamily="34" charset="-122"/>
              </a:rPr>
              <a:t>区域报告</a:t>
            </a:r>
            <a:endParaRPr lang="en-US" altLang="zh-CN" sz="1200" dirty="0">
              <a:solidFill>
                <a:schemeClr val="accent1">
                  <a:lumMod val="75000"/>
                </a:schemeClr>
              </a:solidFill>
              <a:latin typeface="Microsoft YaHei" panose="020B0503020204020204" pitchFamily="34" charset="-122"/>
              <a:ea typeface="Microsoft YaHei" panose="020B0503020204020204" pitchFamily="34" charset="-122"/>
            </a:endParaRPr>
          </a:p>
          <a:p>
            <a:endParaRPr lang="en-US" altLang="zh-CN" sz="1200" dirty="0">
              <a:solidFill>
                <a:schemeClr val="accent1">
                  <a:lumMod val="75000"/>
                </a:schemeClr>
              </a:solidFill>
              <a:latin typeface="Microsoft YaHei" panose="020B0503020204020204" pitchFamily="34" charset="-122"/>
              <a:ea typeface="Microsoft YaHei" panose="020B0503020204020204" pitchFamily="34" charset="-122"/>
            </a:endParaRPr>
          </a:p>
          <a:p>
            <a:r>
              <a:rPr lang="zh-CN" altLang="en-US" sz="900" dirty="0"/>
              <a:t>由世界遗产委员会检查并提出建议</a:t>
            </a:r>
          </a:p>
        </p:txBody>
      </p:sp>
    </p:spTree>
    <p:extLst>
      <p:ext uri="{BB962C8B-B14F-4D97-AF65-F5344CB8AC3E}">
        <p14:creationId xmlns:p14="http://schemas.microsoft.com/office/powerpoint/2010/main" val="36138909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tx1">
                    <a:lumMod val="75000"/>
                    <a:lumOff val="25000"/>
                  </a:schemeClr>
                </a:solidFill>
                <a:cs typeface="Calibri Light" panose="020F0302020204030204" pitchFamily="34" charset="0"/>
              </a:rPr>
              <a:t>Reporting cycle: Reporting by region</a:t>
            </a:r>
          </a:p>
        </p:txBody>
      </p:sp>
      <p:sp>
        <p:nvSpPr>
          <p:cNvPr id="5" name="Rectangle 4"/>
          <p:cNvSpPr/>
          <p:nvPr/>
        </p:nvSpPr>
        <p:spPr>
          <a:xfrm>
            <a:off x="5955218" y="0"/>
            <a:ext cx="3188782" cy="513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39909" y="863540"/>
            <a:ext cx="2743200" cy="625565"/>
          </a:xfrm>
          <a:prstGeom prst="rect">
            <a:avLst/>
          </a:prstGeom>
          <a:noFill/>
          <a:ln>
            <a:noFill/>
          </a:ln>
        </p:spPr>
        <p:txBody>
          <a:bodyPr wrap="square" rtlCol="0">
            <a:noAutofit/>
          </a:bodyPr>
          <a:lstStyle/>
          <a:p>
            <a:pPr algn="ctr">
              <a:buClr>
                <a:schemeClr val="accent5">
                  <a:lumMod val="75000"/>
                </a:schemeClr>
              </a:buClr>
              <a:buSzPct val="110000"/>
            </a:pPr>
            <a:r>
              <a:rPr lang="en-US" dirty="0">
                <a:solidFill>
                  <a:srgbClr val="000000"/>
                </a:solidFill>
              </a:rPr>
              <a:t>Periodic Reporting is carried out on a </a:t>
            </a:r>
            <a:r>
              <a:rPr lang="en-US" b="1" dirty="0">
                <a:solidFill>
                  <a:srgbClr val="000000"/>
                </a:solidFill>
              </a:rPr>
              <a:t>region by region</a:t>
            </a:r>
            <a:r>
              <a:rPr lang="en-US" dirty="0">
                <a:solidFill>
                  <a:srgbClr val="000000"/>
                </a:solidFill>
              </a:rPr>
              <a:t> basis</a:t>
            </a:r>
            <a:endParaRPr 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 name="Rectangle 7"/>
          <p:cNvSpPr/>
          <p:nvPr/>
        </p:nvSpPr>
        <p:spPr>
          <a:xfrm>
            <a:off x="6216109" y="3304558"/>
            <a:ext cx="2758074" cy="1451679"/>
          </a:xfrm>
          <a:prstGeom prst="rect">
            <a:avLst/>
          </a:prstGeom>
        </p:spPr>
        <p:txBody>
          <a:bodyPr wrap="square">
            <a:spAutoFit/>
          </a:bodyPr>
          <a:lstStyle/>
          <a:p>
            <a:pPr marL="285750" lvl="1" indent="-285750" fontAlgn="base">
              <a:spcBef>
                <a:spcPts val="1000"/>
              </a:spcBef>
              <a:spcAft>
                <a:spcPct val="0"/>
              </a:spcAft>
              <a:buClr>
                <a:schemeClr val="accent5">
                  <a:lumMod val="75000"/>
                </a:schemeClr>
              </a:buClr>
              <a:buSzPct val="110000"/>
              <a:buFont typeface="Wingdings" panose="05000000000000000000" pitchFamily="2" charset="2"/>
              <a:buChar char="ü"/>
            </a:pPr>
            <a:r>
              <a:rPr lang="en-US" sz="1600" dirty="0">
                <a:solidFill>
                  <a:srgbClr val="000000"/>
                </a:solidFill>
              </a:rPr>
              <a:t>Promotes </a:t>
            </a:r>
            <a:r>
              <a:rPr lang="en-US" sz="1600" b="1" dirty="0">
                <a:solidFill>
                  <a:schemeClr val="accent3">
                    <a:lumMod val="50000"/>
                  </a:schemeClr>
                </a:solidFill>
              </a:rPr>
              <a:t>cooperation</a:t>
            </a:r>
            <a:r>
              <a:rPr lang="en-US" sz="1600" dirty="0">
                <a:solidFill>
                  <a:srgbClr val="000000"/>
                </a:solidFill>
              </a:rPr>
              <a:t> in the regions</a:t>
            </a:r>
          </a:p>
          <a:p>
            <a:pPr marL="285750" lvl="1" indent="-285750" fontAlgn="base">
              <a:spcBef>
                <a:spcPts val="1000"/>
              </a:spcBef>
              <a:spcAft>
                <a:spcPct val="0"/>
              </a:spcAft>
              <a:buClr>
                <a:schemeClr val="accent5">
                  <a:lumMod val="75000"/>
                </a:schemeClr>
              </a:buClr>
              <a:buSzPct val="110000"/>
              <a:buFont typeface="Wingdings" panose="05000000000000000000" pitchFamily="2" charset="2"/>
              <a:buChar char="ü"/>
            </a:pPr>
            <a:r>
              <a:rPr lang="en-US" sz="1600" dirty="0">
                <a:solidFill>
                  <a:srgbClr val="000000"/>
                </a:solidFill>
              </a:rPr>
              <a:t>Responds to the </a:t>
            </a:r>
            <a:r>
              <a:rPr lang="en-US" sz="1600" b="1" dirty="0">
                <a:solidFill>
                  <a:schemeClr val="accent3">
                    <a:lumMod val="50000"/>
                  </a:schemeClr>
                </a:solidFill>
              </a:rPr>
              <a:t>specific characteristics</a:t>
            </a:r>
            <a:r>
              <a:rPr lang="en-US" sz="1600" dirty="0">
                <a:solidFill>
                  <a:srgbClr val="000000"/>
                </a:solidFill>
              </a:rPr>
              <a:t> of each region</a:t>
            </a:r>
            <a:endParaRPr lang="fr-FR" sz="1600" dirty="0">
              <a:solidFill>
                <a:srgbClr val="000000"/>
              </a:solidFill>
            </a:endParaRPr>
          </a:p>
        </p:txBody>
      </p:sp>
      <p:pic>
        <p:nvPicPr>
          <p:cNvPr id="11" name="Picture 10"/>
          <p:cNvPicPr>
            <a:picLocks noChangeAspect="1"/>
          </p:cNvPicPr>
          <p:nvPr/>
        </p:nvPicPr>
        <p:blipFill>
          <a:blip r:embed="rId4"/>
          <a:stretch>
            <a:fillRect/>
          </a:stretch>
        </p:blipFill>
        <p:spPr>
          <a:xfrm>
            <a:off x="490477" y="1570318"/>
            <a:ext cx="5375521" cy="2997596"/>
          </a:xfrm>
          <a:prstGeom prst="rect">
            <a:avLst/>
          </a:prstGeom>
        </p:spPr>
      </p:pic>
      <p:sp>
        <p:nvSpPr>
          <p:cNvPr id="7" name="Striped Right Arrow 6"/>
          <p:cNvSpPr/>
          <p:nvPr/>
        </p:nvSpPr>
        <p:spPr>
          <a:xfrm rot="5400000">
            <a:off x="6901985" y="2323935"/>
            <a:ext cx="1295248" cy="483326"/>
          </a:xfrm>
          <a:prstGeom prst="stripedRightArrow">
            <a:avLst>
              <a:gd name="adj1" fmla="val 59302"/>
              <a:gd name="adj2" fmla="val 6627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3232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什么是定期报告？</a:t>
            </a:r>
            <a:endParaRPr lang="en-GB" sz="2200" b="1" dirty="0">
              <a:solidFill>
                <a:srgbClr val="C00000"/>
              </a:solidFill>
              <a:latin typeface="+mj-lt"/>
              <a:cs typeface="Calibri" panose="020F0502020204030204" pitchFamily="34" charset="0"/>
            </a:endParaRP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accent3">
                    <a:lumMod val="75000"/>
                  </a:schemeClr>
                </a:solidFill>
                <a:cs typeface="Calibri Light" panose="020F0302020204030204" pitchFamily="34" charset="0"/>
              </a:rPr>
              <a:t>按区域报告：时间表</a:t>
            </a:r>
            <a:endParaRPr lang="en-GB" sz="2000" b="1" dirty="0">
              <a:solidFill>
                <a:schemeClr val="accent3">
                  <a:lumMod val="75000"/>
                </a:schemeClr>
              </a:solidFill>
              <a:cs typeface="Calibri Light" panose="020F0302020204030204" pitchFamily="34" charset="0"/>
            </a:endParaRPr>
          </a:p>
        </p:txBody>
      </p:sp>
      <p:cxnSp>
        <p:nvCxnSpPr>
          <p:cNvPr id="34" name="Straight Connector 33">
            <a:extLst>
              <a:ext uri="{FF2B5EF4-FFF2-40B4-BE49-F238E27FC236}">
                <a16:creationId xmlns:a16="http://schemas.microsoft.com/office/drawing/2014/main" id="{F272CB9A-11DA-403F-8A2C-8ACABB9E55E3}"/>
              </a:ext>
            </a:extLst>
          </p:cNvPr>
          <p:cNvCxnSpPr/>
          <p:nvPr/>
        </p:nvCxnSpPr>
        <p:spPr>
          <a:xfrm>
            <a:off x="4631316"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E87360-F24A-47BA-928F-2F0179FA8620}"/>
              </a:ext>
            </a:extLst>
          </p:cNvPr>
          <p:cNvCxnSpPr/>
          <p:nvPr/>
        </p:nvCxnSpPr>
        <p:spPr>
          <a:xfrm>
            <a:off x="6309761"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346D99-21A2-4F27-AB30-6BF25A60C3AC}"/>
              </a:ext>
            </a:extLst>
          </p:cNvPr>
          <p:cNvCxnSpPr>
            <a:cxnSpLocks/>
          </p:cNvCxnSpPr>
          <p:nvPr/>
        </p:nvCxnSpPr>
        <p:spPr>
          <a:xfrm>
            <a:off x="7999414"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2DD698-41EA-44B3-A338-53428D7D5050}"/>
              </a:ext>
            </a:extLst>
          </p:cNvPr>
          <p:cNvCxnSpPr/>
          <p:nvPr/>
        </p:nvCxnSpPr>
        <p:spPr>
          <a:xfrm>
            <a:off x="2933504"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41C71E-E08E-4C35-AF33-12A46FFB4E28}"/>
              </a:ext>
            </a:extLst>
          </p:cNvPr>
          <p:cNvCxnSpPr/>
          <p:nvPr/>
        </p:nvCxnSpPr>
        <p:spPr>
          <a:xfrm>
            <a:off x="1243429"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AF54DAFC-72BF-4C18-B451-30110FC8EBCC}"/>
              </a:ext>
            </a:extLst>
          </p:cNvPr>
          <p:cNvSpPr/>
          <p:nvPr/>
        </p:nvSpPr>
        <p:spPr>
          <a:xfrm>
            <a:off x="86294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40" name="Straight Connector 39">
            <a:extLst>
              <a:ext uri="{FF2B5EF4-FFF2-40B4-BE49-F238E27FC236}">
                <a16:creationId xmlns:a16="http://schemas.microsoft.com/office/drawing/2014/main" id="{6AB54977-33F8-4105-824C-3D0C493D5B00}"/>
              </a:ext>
            </a:extLst>
          </p:cNvPr>
          <p:cNvCxnSpPr>
            <a:cxnSpLocks/>
          </p:cNvCxnSpPr>
          <p:nvPr/>
        </p:nvCxnSpPr>
        <p:spPr>
          <a:xfrm>
            <a:off x="0"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ADB8234-7655-4312-99D5-ACC91B4B894B}"/>
              </a:ext>
            </a:extLst>
          </p:cNvPr>
          <p:cNvSpPr/>
          <p:nvPr/>
        </p:nvSpPr>
        <p:spPr>
          <a:xfrm>
            <a:off x="1136196" y="2925052"/>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Circle: Hollow 9">
            <a:extLst>
              <a:ext uri="{FF2B5EF4-FFF2-40B4-BE49-F238E27FC236}">
                <a16:creationId xmlns:a16="http://schemas.microsoft.com/office/drawing/2014/main" id="{1E0E5245-3E9D-45CB-A2A2-78E37536928E}"/>
              </a:ext>
            </a:extLst>
          </p:cNvPr>
          <p:cNvSpPr/>
          <p:nvPr/>
        </p:nvSpPr>
        <p:spPr>
          <a:xfrm>
            <a:off x="94724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64" name="Straight Connector 63">
            <a:extLst>
              <a:ext uri="{FF2B5EF4-FFF2-40B4-BE49-F238E27FC236}">
                <a16:creationId xmlns:a16="http://schemas.microsoft.com/office/drawing/2014/main" id="{1B8353AA-1A28-4FAD-AF44-130B899BAAE4}"/>
              </a:ext>
            </a:extLst>
          </p:cNvPr>
          <p:cNvCxnSpPr>
            <a:cxnSpLocks/>
          </p:cNvCxnSpPr>
          <p:nvPr/>
        </p:nvCxnSpPr>
        <p:spPr>
          <a:xfrm flipV="1">
            <a:off x="1207634" y="3256879"/>
            <a:ext cx="0" cy="77504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6B49B4F-63E8-4430-9059-553CBCA3AB43}"/>
              </a:ext>
            </a:extLst>
          </p:cNvPr>
          <p:cNvSpPr/>
          <p:nvPr/>
        </p:nvSpPr>
        <p:spPr>
          <a:xfrm>
            <a:off x="1161044" y="4013069"/>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extBox 65">
            <a:extLst>
              <a:ext uri="{FF2B5EF4-FFF2-40B4-BE49-F238E27FC236}">
                <a16:creationId xmlns:a16="http://schemas.microsoft.com/office/drawing/2014/main" id="{E959B938-7387-4E6C-B81C-CA1B61488588}"/>
              </a:ext>
            </a:extLst>
          </p:cNvPr>
          <p:cNvSpPr txBox="1"/>
          <p:nvPr/>
        </p:nvSpPr>
        <p:spPr>
          <a:xfrm>
            <a:off x="639364"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2018</a:t>
            </a:r>
          </a:p>
        </p:txBody>
      </p:sp>
      <p:sp>
        <p:nvSpPr>
          <p:cNvPr id="67" name="TextBox 66">
            <a:extLst>
              <a:ext uri="{FF2B5EF4-FFF2-40B4-BE49-F238E27FC236}">
                <a16:creationId xmlns:a16="http://schemas.microsoft.com/office/drawing/2014/main" id="{E623F98E-5FFF-4701-A99F-87B202C66033}"/>
              </a:ext>
            </a:extLst>
          </p:cNvPr>
          <p:cNvSpPr txBox="1"/>
          <p:nvPr/>
        </p:nvSpPr>
        <p:spPr>
          <a:xfrm>
            <a:off x="405683" y="4232528"/>
            <a:ext cx="2400782" cy="307777"/>
          </a:xfrm>
          <a:prstGeom prst="rect">
            <a:avLst/>
          </a:prstGeom>
          <a:noFill/>
        </p:spPr>
        <p:txBody>
          <a:bodyPr wrap="square" rtlCol="0">
            <a:spAutoFit/>
          </a:bodyPr>
          <a:lstStyle/>
          <a:p>
            <a:r>
              <a:rPr lang="zh-CN" altLang="en-US" sz="1400" b="1" dirty="0">
                <a:solidFill>
                  <a:schemeClr val="bg2">
                    <a:lumMod val="50000"/>
                  </a:schemeClr>
                </a:solidFill>
                <a:latin typeface="+mj-lt"/>
              </a:rPr>
              <a:t>阿拉伯国家</a:t>
            </a:r>
            <a:endParaRPr lang="en-US" sz="1400" b="1" dirty="0">
              <a:solidFill>
                <a:schemeClr val="bg2">
                  <a:lumMod val="50000"/>
                </a:schemeClr>
              </a:solidFill>
              <a:latin typeface="+mj-lt"/>
            </a:endParaRPr>
          </a:p>
        </p:txBody>
      </p:sp>
      <p:sp>
        <p:nvSpPr>
          <p:cNvPr id="68" name="Arc 67">
            <a:extLst>
              <a:ext uri="{FF2B5EF4-FFF2-40B4-BE49-F238E27FC236}">
                <a16:creationId xmlns:a16="http://schemas.microsoft.com/office/drawing/2014/main" id="{B54B9C7B-4DA7-40E1-B723-68758EB971FE}"/>
              </a:ext>
            </a:extLst>
          </p:cNvPr>
          <p:cNvSpPr/>
          <p:nvPr/>
        </p:nvSpPr>
        <p:spPr>
          <a:xfrm rot="5400000">
            <a:off x="2541806"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9" name="Oval 68">
            <a:extLst>
              <a:ext uri="{FF2B5EF4-FFF2-40B4-BE49-F238E27FC236}">
                <a16:creationId xmlns:a16="http://schemas.microsoft.com/office/drawing/2014/main" id="{037A3CB3-AA60-41C6-B92B-B84EC0A87E61}"/>
              </a:ext>
            </a:extLst>
          </p:cNvPr>
          <p:cNvSpPr/>
          <p:nvPr/>
        </p:nvSpPr>
        <p:spPr>
          <a:xfrm>
            <a:off x="2815055" y="2925052"/>
            <a:ext cx="142875" cy="142875"/>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Circle: Hollow 20">
            <a:extLst>
              <a:ext uri="{FF2B5EF4-FFF2-40B4-BE49-F238E27FC236}">
                <a16:creationId xmlns:a16="http://schemas.microsoft.com/office/drawing/2014/main" id="{5AB77009-91CD-4089-A339-205E1FD860BA}"/>
              </a:ext>
            </a:extLst>
          </p:cNvPr>
          <p:cNvSpPr/>
          <p:nvPr/>
        </p:nvSpPr>
        <p:spPr>
          <a:xfrm>
            <a:off x="2725757" y="2835754"/>
            <a:ext cx="321470" cy="321470"/>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1" name="Circle: Hollow 21">
            <a:extLst>
              <a:ext uri="{FF2B5EF4-FFF2-40B4-BE49-F238E27FC236}">
                <a16:creationId xmlns:a16="http://schemas.microsoft.com/office/drawing/2014/main" id="{EB4F978A-6973-4038-9D44-C992F6903D28}"/>
              </a:ext>
            </a:extLst>
          </p:cNvPr>
          <p:cNvSpPr/>
          <p:nvPr/>
        </p:nvSpPr>
        <p:spPr>
          <a:xfrm>
            <a:off x="2626103"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72" name="Straight Connector 71">
            <a:extLst>
              <a:ext uri="{FF2B5EF4-FFF2-40B4-BE49-F238E27FC236}">
                <a16:creationId xmlns:a16="http://schemas.microsoft.com/office/drawing/2014/main" id="{7982AF7D-7FF0-494C-891D-C601C69FAD64}"/>
              </a:ext>
            </a:extLst>
          </p:cNvPr>
          <p:cNvCxnSpPr>
            <a:cxnSpLocks/>
          </p:cNvCxnSpPr>
          <p:nvPr/>
        </p:nvCxnSpPr>
        <p:spPr>
          <a:xfrm flipV="1">
            <a:off x="2886493" y="1961061"/>
            <a:ext cx="0" cy="77504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26033AC-E99E-4309-BD9B-47A98BA0DEA7}"/>
              </a:ext>
            </a:extLst>
          </p:cNvPr>
          <p:cNvSpPr/>
          <p:nvPr/>
        </p:nvSpPr>
        <p:spPr>
          <a:xfrm>
            <a:off x="2839902" y="1926293"/>
            <a:ext cx="93180" cy="9318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D297ECE7-7E0E-48D0-9C27-6FB0E3DB79DD}"/>
              </a:ext>
            </a:extLst>
          </p:cNvPr>
          <p:cNvSpPr txBox="1"/>
          <p:nvPr/>
        </p:nvSpPr>
        <p:spPr>
          <a:xfrm>
            <a:off x="2318222" y="3286959"/>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2019</a:t>
            </a:r>
          </a:p>
        </p:txBody>
      </p:sp>
      <p:sp>
        <p:nvSpPr>
          <p:cNvPr id="75" name="TextBox 74">
            <a:extLst>
              <a:ext uri="{FF2B5EF4-FFF2-40B4-BE49-F238E27FC236}">
                <a16:creationId xmlns:a16="http://schemas.microsoft.com/office/drawing/2014/main" id="{7DEA27D8-0CF3-496D-AD7D-2076231DE52C}"/>
              </a:ext>
            </a:extLst>
          </p:cNvPr>
          <p:cNvSpPr txBox="1"/>
          <p:nvPr/>
        </p:nvSpPr>
        <p:spPr>
          <a:xfrm>
            <a:off x="2025392" y="1444581"/>
            <a:ext cx="2400782" cy="307777"/>
          </a:xfrm>
          <a:prstGeom prst="rect">
            <a:avLst/>
          </a:prstGeom>
          <a:noFill/>
        </p:spPr>
        <p:txBody>
          <a:bodyPr wrap="square" rtlCol="0">
            <a:spAutoFit/>
          </a:bodyPr>
          <a:lstStyle/>
          <a:p>
            <a:r>
              <a:rPr lang="zh-CN" altLang="en-US" sz="1400" b="1" dirty="0">
                <a:solidFill>
                  <a:schemeClr val="accent4">
                    <a:lumMod val="75000"/>
                  </a:schemeClr>
                </a:solidFill>
                <a:latin typeface="+mj-lt"/>
              </a:rPr>
              <a:t>非洲</a:t>
            </a:r>
            <a:endParaRPr lang="en-US" sz="1400" b="1" dirty="0">
              <a:solidFill>
                <a:schemeClr val="accent4">
                  <a:lumMod val="75000"/>
                </a:schemeClr>
              </a:solidFill>
              <a:latin typeface="+mj-lt"/>
            </a:endParaRPr>
          </a:p>
        </p:txBody>
      </p:sp>
      <p:sp>
        <p:nvSpPr>
          <p:cNvPr id="76" name="Arc 75">
            <a:extLst>
              <a:ext uri="{FF2B5EF4-FFF2-40B4-BE49-F238E27FC236}">
                <a16:creationId xmlns:a16="http://schemas.microsoft.com/office/drawing/2014/main" id="{A2636062-43D3-463C-B6BD-741D547DE965}"/>
              </a:ext>
            </a:extLst>
          </p:cNvPr>
          <p:cNvSpPr/>
          <p:nvPr/>
        </p:nvSpPr>
        <p:spPr>
          <a:xfrm>
            <a:off x="4231881"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7" name="Oval 76">
            <a:extLst>
              <a:ext uri="{FF2B5EF4-FFF2-40B4-BE49-F238E27FC236}">
                <a16:creationId xmlns:a16="http://schemas.microsoft.com/office/drawing/2014/main" id="{CDCB9A2B-6699-4804-99AE-7A924FDA4340}"/>
              </a:ext>
            </a:extLst>
          </p:cNvPr>
          <p:cNvSpPr/>
          <p:nvPr/>
        </p:nvSpPr>
        <p:spPr>
          <a:xfrm>
            <a:off x="4505129" y="2925052"/>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Circle: Hollow 29">
            <a:extLst>
              <a:ext uri="{FF2B5EF4-FFF2-40B4-BE49-F238E27FC236}">
                <a16:creationId xmlns:a16="http://schemas.microsoft.com/office/drawing/2014/main" id="{3A6CDF07-EF0B-4379-8FBF-3718BD896047}"/>
              </a:ext>
            </a:extLst>
          </p:cNvPr>
          <p:cNvSpPr/>
          <p:nvPr/>
        </p:nvSpPr>
        <p:spPr>
          <a:xfrm>
            <a:off x="4415832" y="2835754"/>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9" name="Circle: Hollow 30">
            <a:extLst>
              <a:ext uri="{FF2B5EF4-FFF2-40B4-BE49-F238E27FC236}">
                <a16:creationId xmlns:a16="http://schemas.microsoft.com/office/drawing/2014/main" id="{FB3E2DCF-4068-4715-BD27-13370B541EAC}"/>
              </a:ext>
            </a:extLst>
          </p:cNvPr>
          <p:cNvSpPr/>
          <p:nvPr/>
        </p:nvSpPr>
        <p:spPr>
          <a:xfrm>
            <a:off x="4316178"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80" name="Straight Connector 79">
            <a:extLst>
              <a:ext uri="{FF2B5EF4-FFF2-40B4-BE49-F238E27FC236}">
                <a16:creationId xmlns:a16="http://schemas.microsoft.com/office/drawing/2014/main" id="{EA49CDC4-E9AD-4789-BEA6-BFF07A73111B}"/>
              </a:ext>
            </a:extLst>
          </p:cNvPr>
          <p:cNvCxnSpPr>
            <a:cxnSpLocks/>
          </p:cNvCxnSpPr>
          <p:nvPr/>
        </p:nvCxnSpPr>
        <p:spPr>
          <a:xfrm flipV="1">
            <a:off x="4576568" y="3256879"/>
            <a:ext cx="0" cy="77504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DD4A8794-EADF-4527-95C6-C9D6781E9C8E}"/>
              </a:ext>
            </a:extLst>
          </p:cNvPr>
          <p:cNvSpPr/>
          <p:nvPr/>
        </p:nvSpPr>
        <p:spPr>
          <a:xfrm>
            <a:off x="4529977" y="4013069"/>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TextBox 81">
            <a:extLst>
              <a:ext uri="{FF2B5EF4-FFF2-40B4-BE49-F238E27FC236}">
                <a16:creationId xmlns:a16="http://schemas.microsoft.com/office/drawing/2014/main" id="{4BE7D141-E60D-4B00-AA4B-1F588212DCAD}"/>
              </a:ext>
            </a:extLst>
          </p:cNvPr>
          <p:cNvSpPr txBox="1"/>
          <p:nvPr/>
        </p:nvSpPr>
        <p:spPr>
          <a:xfrm>
            <a:off x="4008297"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2020</a:t>
            </a:r>
          </a:p>
        </p:txBody>
      </p:sp>
      <p:sp>
        <p:nvSpPr>
          <p:cNvPr id="83" name="TextBox 82">
            <a:extLst>
              <a:ext uri="{FF2B5EF4-FFF2-40B4-BE49-F238E27FC236}">
                <a16:creationId xmlns:a16="http://schemas.microsoft.com/office/drawing/2014/main" id="{0A5C5A36-EC92-462F-BB70-6A797D63B1DD}"/>
              </a:ext>
            </a:extLst>
          </p:cNvPr>
          <p:cNvSpPr txBox="1"/>
          <p:nvPr/>
        </p:nvSpPr>
        <p:spPr>
          <a:xfrm>
            <a:off x="3779863" y="4202239"/>
            <a:ext cx="2400782" cy="307777"/>
          </a:xfrm>
          <a:prstGeom prst="rect">
            <a:avLst/>
          </a:prstGeom>
          <a:noFill/>
        </p:spPr>
        <p:txBody>
          <a:bodyPr wrap="square" rtlCol="0">
            <a:spAutoFit/>
          </a:bodyPr>
          <a:lstStyle/>
          <a:p>
            <a:r>
              <a:rPr lang="zh-CN" altLang="en-US" sz="1400" b="1" dirty="0">
                <a:solidFill>
                  <a:schemeClr val="bg2">
                    <a:lumMod val="50000"/>
                  </a:schemeClr>
                </a:solidFill>
                <a:latin typeface="+mj-lt"/>
              </a:rPr>
              <a:t>亚太地区</a:t>
            </a:r>
            <a:endParaRPr lang="en-US" sz="1400" b="1" dirty="0">
              <a:solidFill>
                <a:schemeClr val="bg2">
                  <a:lumMod val="50000"/>
                </a:schemeClr>
              </a:solidFill>
              <a:latin typeface="+mj-lt"/>
            </a:endParaRPr>
          </a:p>
        </p:txBody>
      </p:sp>
      <p:sp>
        <p:nvSpPr>
          <p:cNvPr id="84" name="Arc 83">
            <a:extLst>
              <a:ext uri="{FF2B5EF4-FFF2-40B4-BE49-F238E27FC236}">
                <a16:creationId xmlns:a16="http://schemas.microsoft.com/office/drawing/2014/main" id="{E3730103-7F8D-4792-83EE-5FFC4A5D2274}"/>
              </a:ext>
            </a:extLst>
          </p:cNvPr>
          <p:cNvSpPr/>
          <p:nvPr/>
        </p:nvSpPr>
        <p:spPr>
          <a:xfrm rot="5400000">
            <a:off x="5929693"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5" name="Oval 84">
            <a:extLst>
              <a:ext uri="{FF2B5EF4-FFF2-40B4-BE49-F238E27FC236}">
                <a16:creationId xmlns:a16="http://schemas.microsoft.com/office/drawing/2014/main" id="{86694F26-80D5-467D-94C4-C9C860517F5F}"/>
              </a:ext>
            </a:extLst>
          </p:cNvPr>
          <p:cNvSpPr/>
          <p:nvPr/>
        </p:nvSpPr>
        <p:spPr>
          <a:xfrm>
            <a:off x="6202941" y="2925052"/>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Circle: Hollow 46">
            <a:extLst>
              <a:ext uri="{FF2B5EF4-FFF2-40B4-BE49-F238E27FC236}">
                <a16:creationId xmlns:a16="http://schemas.microsoft.com/office/drawing/2014/main" id="{B0789B4A-0620-4211-9109-6DBE9A07FE51}"/>
              </a:ext>
            </a:extLst>
          </p:cNvPr>
          <p:cNvSpPr/>
          <p:nvPr/>
        </p:nvSpPr>
        <p:spPr>
          <a:xfrm>
            <a:off x="6113644" y="2835754"/>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7" name="Circle: Hollow 47">
            <a:extLst>
              <a:ext uri="{FF2B5EF4-FFF2-40B4-BE49-F238E27FC236}">
                <a16:creationId xmlns:a16="http://schemas.microsoft.com/office/drawing/2014/main" id="{9C63B36C-028C-4461-9179-02E81EA9B830}"/>
              </a:ext>
            </a:extLst>
          </p:cNvPr>
          <p:cNvSpPr/>
          <p:nvPr/>
        </p:nvSpPr>
        <p:spPr>
          <a:xfrm>
            <a:off x="6013990"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88" name="Straight Connector 87">
            <a:extLst>
              <a:ext uri="{FF2B5EF4-FFF2-40B4-BE49-F238E27FC236}">
                <a16:creationId xmlns:a16="http://schemas.microsoft.com/office/drawing/2014/main" id="{15E6C7CE-0DCB-4A82-B08E-519AC3270B85}"/>
              </a:ext>
            </a:extLst>
          </p:cNvPr>
          <p:cNvCxnSpPr>
            <a:cxnSpLocks/>
          </p:cNvCxnSpPr>
          <p:nvPr/>
        </p:nvCxnSpPr>
        <p:spPr>
          <a:xfrm flipV="1">
            <a:off x="6274379" y="1961061"/>
            <a:ext cx="0" cy="77504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4CFE38F3-7830-46D8-95EE-69DB62ED465D}"/>
              </a:ext>
            </a:extLst>
          </p:cNvPr>
          <p:cNvSpPr/>
          <p:nvPr/>
        </p:nvSpPr>
        <p:spPr>
          <a:xfrm>
            <a:off x="6227789" y="1926293"/>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TextBox 89">
            <a:extLst>
              <a:ext uri="{FF2B5EF4-FFF2-40B4-BE49-F238E27FC236}">
                <a16:creationId xmlns:a16="http://schemas.microsoft.com/office/drawing/2014/main" id="{65F62DC2-C651-4B22-B4CB-1846861868F6}"/>
              </a:ext>
            </a:extLst>
          </p:cNvPr>
          <p:cNvSpPr txBox="1"/>
          <p:nvPr/>
        </p:nvSpPr>
        <p:spPr>
          <a:xfrm>
            <a:off x="5706109" y="3286959"/>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2021</a:t>
            </a:r>
          </a:p>
        </p:txBody>
      </p:sp>
      <p:sp>
        <p:nvSpPr>
          <p:cNvPr id="91" name="TextBox 90">
            <a:extLst>
              <a:ext uri="{FF2B5EF4-FFF2-40B4-BE49-F238E27FC236}">
                <a16:creationId xmlns:a16="http://schemas.microsoft.com/office/drawing/2014/main" id="{44337E62-7F21-4CD3-9B0D-507A64DF7728}"/>
              </a:ext>
            </a:extLst>
          </p:cNvPr>
          <p:cNvSpPr txBox="1"/>
          <p:nvPr/>
        </p:nvSpPr>
        <p:spPr>
          <a:xfrm>
            <a:off x="5413278" y="1444581"/>
            <a:ext cx="2586135" cy="307777"/>
          </a:xfrm>
          <a:prstGeom prst="rect">
            <a:avLst/>
          </a:prstGeom>
          <a:noFill/>
        </p:spPr>
        <p:txBody>
          <a:bodyPr wrap="square" rtlCol="0">
            <a:spAutoFit/>
          </a:bodyPr>
          <a:lstStyle/>
          <a:p>
            <a:r>
              <a:rPr lang="zh-CN" altLang="en-US" sz="1400" b="1" dirty="0">
                <a:solidFill>
                  <a:schemeClr val="accent2">
                    <a:lumMod val="75000"/>
                  </a:schemeClr>
                </a:solidFill>
                <a:latin typeface="+mj-lt"/>
              </a:rPr>
              <a:t>拉丁美洲与加勒比海地区</a:t>
            </a:r>
            <a:endParaRPr lang="en-US" sz="1400" b="1" dirty="0">
              <a:solidFill>
                <a:schemeClr val="accent2">
                  <a:lumMod val="75000"/>
                </a:schemeClr>
              </a:solidFill>
              <a:latin typeface="+mj-lt"/>
            </a:endParaRPr>
          </a:p>
        </p:txBody>
      </p:sp>
      <p:sp>
        <p:nvSpPr>
          <p:cNvPr id="92" name="Arc 91">
            <a:extLst>
              <a:ext uri="{FF2B5EF4-FFF2-40B4-BE49-F238E27FC236}">
                <a16:creationId xmlns:a16="http://schemas.microsoft.com/office/drawing/2014/main" id="{FC85B459-7BA2-4C61-9178-E1CE5EFAEC56}"/>
              </a:ext>
            </a:extLst>
          </p:cNvPr>
          <p:cNvSpPr/>
          <p:nvPr/>
        </p:nvSpPr>
        <p:spPr>
          <a:xfrm>
            <a:off x="760813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3" name="Oval 92">
            <a:extLst>
              <a:ext uri="{FF2B5EF4-FFF2-40B4-BE49-F238E27FC236}">
                <a16:creationId xmlns:a16="http://schemas.microsoft.com/office/drawing/2014/main" id="{4A6EEA54-5314-432F-B5DF-B223248AB8AA}"/>
              </a:ext>
            </a:extLst>
          </p:cNvPr>
          <p:cNvSpPr/>
          <p:nvPr/>
        </p:nvSpPr>
        <p:spPr>
          <a:xfrm>
            <a:off x="7881386" y="2925052"/>
            <a:ext cx="142875" cy="14287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Circle: Hollow 55">
            <a:extLst>
              <a:ext uri="{FF2B5EF4-FFF2-40B4-BE49-F238E27FC236}">
                <a16:creationId xmlns:a16="http://schemas.microsoft.com/office/drawing/2014/main" id="{0C983C23-7914-456E-AA37-90FEEBD851C0}"/>
              </a:ext>
            </a:extLst>
          </p:cNvPr>
          <p:cNvSpPr/>
          <p:nvPr/>
        </p:nvSpPr>
        <p:spPr>
          <a:xfrm>
            <a:off x="7792089" y="2835754"/>
            <a:ext cx="321470" cy="321470"/>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5" name="Circle: Hollow 56">
            <a:extLst>
              <a:ext uri="{FF2B5EF4-FFF2-40B4-BE49-F238E27FC236}">
                <a16:creationId xmlns:a16="http://schemas.microsoft.com/office/drawing/2014/main" id="{CD810234-B3DF-4AE8-B7F5-9B91C3FEE8A3}"/>
              </a:ext>
            </a:extLst>
          </p:cNvPr>
          <p:cNvSpPr/>
          <p:nvPr/>
        </p:nvSpPr>
        <p:spPr>
          <a:xfrm>
            <a:off x="769243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96" name="Straight Connector 95">
            <a:extLst>
              <a:ext uri="{FF2B5EF4-FFF2-40B4-BE49-F238E27FC236}">
                <a16:creationId xmlns:a16="http://schemas.microsoft.com/office/drawing/2014/main" id="{A61A79A1-830D-43A5-991E-41089FE309F5}"/>
              </a:ext>
            </a:extLst>
          </p:cNvPr>
          <p:cNvCxnSpPr>
            <a:cxnSpLocks/>
          </p:cNvCxnSpPr>
          <p:nvPr/>
        </p:nvCxnSpPr>
        <p:spPr>
          <a:xfrm flipV="1">
            <a:off x="7952825" y="3256879"/>
            <a:ext cx="0" cy="77504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91D217BA-6735-41FC-ADDE-ADA84BF5E891}"/>
              </a:ext>
            </a:extLst>
          </p:cNvPr>
          <p:cNvSpPr/>
          <p:nvPr/>
        </p:nvSpPr>
        <p:spPr>
          <a:xfrm>
            <a:off x="7906234" y="4013069"/>
            <a:ext cx="93180" cy="9318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extBox 97">
            <a:extLst>
              <a:ext uri="{FF2B5EF4-FFF2-40B4-BE49-F238E27FC236}">
                <a16:creationId xmlns:a16="http://schemas.microsoft.com/office/drawing/2014/main" id="{493BBA26-6FB6-4EDA-AE7C-332D388F6619}"/>
              </a:ext>
            </a:extLst>
          </p:cNvPr>
          <p:cNvSpPr txBox="1"/>
          <p:nvPr/>
        </p:nvSpPr>
        <p:spPr>
          <a:xfrm>
            <a:off x="7384554"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2022</a:t>
            </a:r>
          </a:p>
        </p:txBody>
      </p:sp>
      <p:sp>
        <p:nvSpPr>
          <p:cNvPr id="99" name="TextBox 98">
            <a:extLst>
              <a:ext uri="{FF2B5EF4-FFF2-40B4-BE49-F238E27FC236}">
                <a16:creationId xmlns:a16="http://schemas.microsoft.com/office/drawing/2014/main" id="{8710CEB2-4E11-44C6-A201-5DCB3EA9A265}"/>
              </a:ext>
            </a:extLst>
          </p:cNvPr>
          <p:cNvSpPr txBox="1"/>
          <p:nvPr/>
        </p:nvSpPr>
        <p:spPr>
          <a:xfrm>
            <a:off x="7362059" y="4247466"/>
            <a:ext cx="2311730" cy="307777"/>
          </a:xfrm>
          <a:prstGeom prst="rect">
            <a:avLst/>
          </a:prstGeom>
          <a:noFill/>
        </p:spPr>
        <p:txBody>
          <a:bodyPr wrap="square" rtlCol="0">
            <a:spAutoFit/>
          </a:bodyPr>
          <a:lstStyle/>
          <a:p>
            <a:r>
              <a:rPr lang="zh-CN" altLang="en-US" sz="1400" b="1" dirty="0">
                <a:solidFill>
                  <a:schemeClr val="accent5"/>
                </a:solidFill>
                <a:latin typeface="+mj-lt"/>
              </a:rPr>
              <a:t>欧洲</a:t>
            </a:r>
            <a:r>
              <a:rPr lang="en-US" altLang="zh-CN" sz="1400" b="1" dirty="0">
                <a:solidFill>
                  <a:schemeClr val="accent5"/>
                </a:solidFill>
                <a:latin typeface="+mj-lt"/>
              </a:rPr>
              <a:t>&amp;</a:t>
            </a:r>
            <a:r>
              <a:rPr lang="zh-CN" altLang="en-US" sz="1400" b="1" dirty="0">
                <a:solidFill>
                  <a:schemeClr val="accent5"/>
                </a:solidFill>
                <a:latin typeface="+mj-lt"/>
              </a:rPr>
              <a:t>北美</a:t>
            </a:r>
            <a:endParaRPr lang="en-US" sz="1400" b="1" dirty="0">
              <a:solidFill>
                <a:schemeClr val="accent5"/>
              </a:solidFill>
              <a:latin typeface="+mj-lt"/>
            </a:endParaRPr>
          </a:p>
        </p:txBody>
      </p:sp>
      <p:cxnSp>
        <p:nvCxnSpPr>
          <p:cNvPr id="100" name="Straight Connector 99">
            <a:extLst>
              <a:ext uri="{FF2B5EF4-FFF2-40B4-BE49-F238E27FC236}">
                <a16:creationId xmlns:a16="http://schemas.microsoft.com/office/drawing/2014/main" id="{5CE23E97-80CA-4DCE-905B-0371552128FB}"/>
              </a:ext>
            </a:extLst>
          </p:cNvPr>
          <p:cNvCxnSpPr>
            <a:cxnSpLocks/>
          </p:cNvCxnSpPr>
          <p:nvPr/>
        </p:nvCxnSpPr>
        <p:spPr>
          <a:xfrm>
            <a:off x="494871" y="4519541"/>
            <a:ext cx="153664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6AF9195-D1C7-4EAB-9766-CBBD5AC04E3E}"/>
              </a:ext>
            </a:extLst>
          </p:cNvPr>
          <p:cNvCxnSpPr>
            <a:cxnSpLocks/>
          </p:cNvCxnSpPr>
          <p:nvPr/>
        </p:nvCxnSpPr>
        <p:spPr>
          <a:xfrm>
            <a:off x="3854832" y="4519541"/>
            <a:ext cx="1536649"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FD0854-B613-4503-8F9F-7EBA21977DB6}"/>
              </a:ext>
            </a:extLst>
          </p:cNvPr>
          <p:cNvCxnSpPr>
            <a:cxnSpLocks/>
          </p:cNvCxnSpPr>
          <p:nvPr/>
        </p:nvCxnSpPr>
        <p:spPr>
          <a:xfrm>
            <a:off x="7028378" y="4519541"/>
            <a:ext cx="153664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67D5D77-7183-46A2-913A-91854EB46B5B}"/>
              </a:ext>
            </a:extLst>
          </p:cNvPr>
          <p:cNvCxnSpPr>
            <a:cxnSpLocks/>
          </p:cNvCxnSpPr>
          <p:nvPr/>
        </p:nvCxnSpPr>
        <p:spPr>
          <a:xfrm>
            <a:off x="2118167" y="1444581"/>
            <a:ext cx="153664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FE4C8AC-856E-47A1-86C3-D3143F6DF56B}"/>
              </a:ext>
            </a:extLst>
          </p:cNvPr>
          <p:cNvCxnSpPr>
            <a:cxnSpLocks/>
          </p:cNvCxnSpPr>
          <p:nvPr/>
        </p:nvCxnSpPr>
        <p:spPr>
          <a:xfrm>
            <a:off x="5506052" y="1444581"/>
            <a:ext cx="1536649"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3"/>
          <a:stretch>
            <a:fillRect/>
          </a:stretch>
        </p:blipFill>
        <p:spPr>
          <a:xfrm>
            <a:off x="1000978" y="2797635"/>
            <a:ext cx="408195" cy="408373"/>
          </a:xfrm>
          <a:prstGeom prst="rect">
            <a:avLst/>
          </a:prstGeom>
        </p:spPr>
      </p:pic>
      <p:pic>
        <p:nvPicPr>
          <p:cNvPr id="107" name="Picture 106"/>
          <p:cNvPicPr>
            <a:picLocks noChangeAspect="1"/>
          </p:cNvPicPr>
          <p:nvPr/>
        </p:nvPicPr>
        <p:blipFill>
          <a:blip r:embed="rId3"/>
          <a:stretch>
            <a:fillRect/>
          </a:stretch>
        </p:blipFill>
        <p:spPr>
          <a:xfrm>
            <a:off x="2686111" y="2793685"/>
            <a:ext cx="408195" cy="408373"/>
          </a:xfrm>
          <a:prstGeom prst="rect">
            <a:avLst/>
          </a:prstGeom>
        </p:spPr>
      </p:pic>
      <p:pic>
        <p:nvPicPr>
          <p:cNvPr id="108" name="Picture 107"/>
          <p:cNvPicPr>
            <a:picLocks noChangeAspect="1"/>
          </p:cNvPicPr>
          <p:nvPr/>
        </p:nvPicPr>
        <p:blipFill>
          <a:blip r:embed="rId3"/>
          <a:stretch>
            <a:fillRect/>
          </a:stretch>
        </p:blipFill>
        <p:spPr>
          <a:xfrm>
            <a:off x="4372468" y="2793685"/>
            <a:ext cx="408195" cy="408373"/>
          </a:xfrm>
          <a:prstGeom prst="rect">
            <a:avLst/>
          </a:prstGeom>
        </p:spPr>
      </p:pic>
      <p:pic>
        <p:nvPicPr>
          <p:cNvPr id="109" name="Picture 108"/>
          <p:cNvPicPr>
            <a:picLocks noChangeAspect="1"/>
          </p:cNvPicPr>
          <p:nvPr/>
        </p:nvPicPr>
        <p:blipFill>
          <a:blip r:embed="rId3"/>
          <a:stretch>
            <a:fillRect/>
          </a:stretch>
        </p:blipFill>
        <p:spPr>
          <a:xfrm>
            <a:off x="6070280" y="2792302"/>
            <a:ext cx="408195" cy="408373"/>
          </a:xfrm>
          <a:prstGeom prst="rect">
            <a:avLst/>
          </a:prstGeom>
        </p:spPr>
      </p:pic>
      <p:pic>
        <p:nvPicPr>
          <p:cNvPr id="110" name="Picture 109"/>
          <p:cNvPicPr>
            <a:picLocks noChangeAspect="1"/>
          </p:cNvPicPr>
          <p:nvPr/>
        </p:nvPicPr>
        <p:blipFill>
          <a:blip r:embed="rId3"/>
          <a:stretch>
            <a:fillRect/>
          </a:stretch>
        </p:blipFill>
        <p:spPr>
          <a:xfrm>
            <a:off x="7748725" y="2800511"/>
            <a:ext cx="408195" cy="408373"/>
          </a:xfrm>
          <a:prstGeom prst="rect">
            <a:avLst/>
          </a:prstGeom>
        </p:spPr>
      </p:pic>
    </p:spTree>
    <p:extLst>
      <p:ext uri="{BB962C8B-B14F-4D97-AF65-F5344CB8AC3E}">
        <p14:creationId xmlns:p14="http://schemas.microsoft.com/office/powerpoint/2010/main" val="36516571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up)">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anim calcmode="lin" valueType="num">
                                      <p:cBhvr>
                                        <p:cTn id="45" dur="500" fill="hold"/>
                                        <p:tgtEl>
                                          <p:spTgt spid="66"/>
                                        </p:tgtEl>
                                        <p:attrNameLst>
                                          <p:attrName>ppt_x</p:attrName>
                                        </p:attrNameLst>
                                      </p:cBhvr>
                                      <p:tavLst>
                                        <p:tav tm="0">
                                          <p:val>
                                            <p:strVal val="#ppt_x"/>
                                          </p:val>
                                        </p:tav>
                                        <p:tav tm="100000">
                                          <p:val>
                                            <p:strVal val="#ppt_x"/>
                                          </p:val>
                                        </p:tav>
                                      </p:tavLst>
                                    </p:anim>
                                    <p:anim calcmode="lin" valueType="num">
                                      <p:cBhvr>
                                        <p:cTn id="46" dur="500" fill="hold"/>
                                        <p:tgtEl>
                                          <p:spTgt spid="6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strVal val="#ppt_x"/>
                                          </p:val>
                                        </p:tav>
                                        <p:tav tm="100000">
                                          <p:val>
                                            <p:strVal val="#ppt_x"/>
                                          </p:val>
                                        </p:tav>
                                      </p:tavLst>
                                    </p:anim>
                                    <p:anim calcmode="lin" valueType="num">
                                      <p:cBhvr>
                                        <p:cTn id="51" dur="5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500"/>
                                        <p:tgtEl>
                                          <p:spTgt spid="100"/>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p:cTn id="69" dur="500" fill="hold"/>
                                        <p:tgtEl>
                                          <p:spTgt spid="107"/>
                                        </p:tgtEl>
                                        <p:attrNameLst>
                                          <p:attrName>ppt_w</p:attrName>
                                        </p:attrNameLst>
                                      </p:cBhvr>
                                      <p:tavLst>
                                        <p:tav tm="0">
                                          <p:val>
                                            <p:fltVal val="0"/>
                                          </p:val>
                                        </p:tav>
                                        <p:tav tm="100000">
                                          <p:val>
                                            <p:strVal val="#ppt_w"/>
                                          </p:val>
                                        </p:tav>
                                      </p:tavLst>
                                    </p:anim>
                                    <p:anim calcmode="lin" valueType="num">
                                      <p:cBhvr>
                                        <p:cTn id="70" dur="500" fill="hold"/>
                                        <p:tgtEl>
                                          <p:spTgt spid="107"/>
                                        </p:tgtEl>
                                        <p:attrNameLst>
                                          <p:attrName>ppt_h</p:attrName>
                                        </p:attrNameLst>
                                      </p:cBhvr>
                                      <p:tavLst>
                                        <p:tav tm="0">
                                          <p:val>
                                            <p:fltVal val="0"/>
                                          </p:val>
                                        </p:tav>
                                        <p:tav tm="100000">
                                          <p:val>
                                            <p:strVal val="#ppt_h"/>
                                          </p:val>
                                        </p:tav>
                                      </p:tavLst>
                                    </p:anim>
                                    <p:animEffect transition="in" filter="fade">
                                      <p:cBhvr>
                                        <p:cTn id="71" dur="500"/>
                                        <p:tgtEl>
                                          <p:spTgt spid="10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4"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strVal val="#ppt_x"/>
                                          </p:val>
                                        </p:tav>
                                        <p:tav tm="100000">
                                          <p:val>
                                            <p:strVal val="#ppt_x"/>
                                          </p:val>
                                        </p:tav>
                                      </p:tavLst>
                                    </p:anim>
                                    <p:anim calcmode="lin" valueType="num">
                                      <p:cBhvr>
                                        <p:cTn id="104" dur="500" fill="hold"/>
                                        <p:tgtEl>
                                          <p:spTgt spid="74"/>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fade">
                                      <p:cBhvr>
                                        <p:cTn id="107" dur="500"/>
                                        <p:tgtEl>
                                          <p:spTgt spid="75"/>
                                        </p:tgtEl>
                                      </p:cBhvr>
                                    </p:animEffect>
                                    <p:anim calcmode="lin" valueType="num">
                                      <p:cBhvr>
                                        <p:cTn id="108" dur="500" fill="hold"/>
                                        <p:tgtEl>
                                          <p:spTgt spid="75"/>
                                        </p:tgtEl>
                                        <p:attrNameLst>
                                          <p:attrName>ppt_x</p:attrName>
                                        </p:attrNameLst>
                                      </p:cBhvr>
                                      <p:tavLst>
                                        <p:tav tm="0">
                                          <p:val>
                                            <p:strVal val="#ppt_x"/>
                                          </p:val>
                                        </p:tav>
                                        <p:tav tm="100000">
                                          <p:val>
                                            <p:strVal val="#ppt_x"/>
                                          </p:val>
                                        </p:tav>
                                      </p:tavLst>
                                    </p:anim>
                                    <p:anim calcmode="lin" valueType="num">
                                      <p:cBhvr>
                                        <p:cTn id="109" dur="500" fill="hold"/>
                                        <p:tgtEl>
                                          <p:spTgt spid="75"/>
                                        </p:tgtEl>
                                        <p:attrNameLst>
                                          <p:attrName>ppt_y</p:attrName>
                                        </p:attrNameLst>
                                      </p:cBhvr>
                                      <p:tavLst>
                                        <p:tav tm="0">
                                          <p:val>
                                            <p:strVal val="#ppt_y-.1"/>
                                          </p:val>
                                        </p:tav>
                                        <p:tav tm="100000">
                                          <p:val>
                                            <p:strVal val="#ppt_y"/>
                                          </p:val>
                                        </p:tav>
                                      </p:tavLst>
                                    </p:anim>
                                  </p:childTnLst>
                                </p:cTn>
                              </p:par>
                            </p:childTnLst>
                          </p:cTn>
                        </p:par>
                        <p:par>
                          <p:cTn id="110" fill="hold">
                            <p:stCondLst>
                              <p:cond delay="8000"/>
                            </p:stCondLst>
                            <p:childTnLst>
                              <p:par>
                                <p:cTn id="111" presetID="22" presetClass="entr" presetSubtype="8"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wipe(left)">
                                      <p:cBhvr>
                                        <p:cTn id="113" dur="500"/>
                                        <p:tgtEl>
                                          <p:spTgt spid="103"/>
                                        </p:tgtEl>
                                      </p:cBhvr>
                                    </p:animEffect>
                                  </p:childTnLst>
                                </p:cTn>
                              </p:par>
                            </p:childTnLst>
                          </p:cTn>
                        </p:par>
                        <p:par>
                          <p:cTn id="114" fill="hold">
                            <p:stCondLst>
                              <p:cond delay="8500"/>
                            </p:stCondLst>
                            <p:childTnLst>
                              <p:par>
                                <p:cTn id="115" presetID="22" presetClass="entr" presetSubtype="8"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left)">
                                      <p:cBhvr>
                                        <p:cTn id="117" dur="500"/>
                                        <p:tgtEl>
                                          <p:spTgt spid="37"/>
                                        </p:tgtEl>
                                      </p:cBhvr>
                                    </p:animEffect>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cBhvr>
                                        <p:cTn id="121" dur="500" fill="hold"/>
                                        <p:tgtEl>
                                          <p:spTgt spid="77"/>
                                        </p:tgtEl>
                                        <p:attrNameLst>
                                          <p:attrName>ppt_w</p:attrName>
                                        </p:attrNameLst>
                                      </p:cBhvr>
                                      <p:tavLst>
                                        <p:tav tm="0">
                                          <p:val>
                                            <p:fltVal val="0"/>
                                          </p:val>
                                        </p:tav>
                                        <p:tav tm="100000">
                                          <p:val>
                                            <p:strVal val="#ppt_w"/>
                                          </p:val>
                                        </p:tav>
                                      </p:tavLst>
                                    </p:anim>
                                    <p:anim calcmode="lin" valueType="num">
                                      <p:cBhvr>
                                        <p:cTn id="122" dur="500" fill="hold"/>
                                        <p:tgtEl>
                                          <p:spTgt spid="77"/>
                                        </p:tgtEl>
                                        <p:attrNameLst>
                                          <p:attrName>ppt_h</p:attrName>
                                        </p:attrNameLst>
                                      </p:cBhvr>
                                      <p:tavLst>
                                        <p:tav tm="0">
                                          <p:val>
                                            <p:fltVal val="0"/>
                                          </p:val>
                                        </p:tav>
                                        <p:tav tm="100000">
                                          <p:val>
                                            <p:strVal val="#ppt_h"/>
                                          </p:val>
                                        </p:tav>
                                      </p:tavLst>
                                    </p:anim>
                                    <p:animEffect transition="in" filter="fade">
                                      <p:cBhvr>
                                        <p:cTn id="123" dur="500"/>
                                        <p:tgtEl>
                                          <p:spTgt spid="77"/>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Effect transition="in" filter="fade">
                                      <p:cBhvr>
                                        <p:cTn id="129" dur="500"/>
                                        <p:tgtEl>
                                          <p:spTgt spid="108"/>
                                        </p:tgtEl>
                                      </p:cBhvr>
                                    </p:animEffect>
                                  </p:childTnLst>
                                </p:cTn>
                              </p:par>
                            </p:childTnLst>
                          </p:cTn>
                        </p:par>
                        <p:par>
                          <p:cTn id="130" fill="hold">
                            <p:stCondLst>
                              <p:cond delay="10000"/>
                            </p:stCondLst>
                            <p:childTnLst>
                              <p:par>
                                <p:cTn id="131" presetID="53" presetClass="entr" presetSubtype="16" fill="hold" grpId="0" nodeType="after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p:cTn id="133" dur="500" fill="hold"/>
                                        <p:tgtEl>
                                          <p:spTgt spid="78"/>
                                        </p:tgtEl>
                                        <p:attrNameLst>
                                          <p:attrName>ppt_w</p:attrName>
                                        </p:attrNameLst>
                                      </p:cBhvr>
                                      <p:tavLst>
                                        <p:tav tm="0">
                                          <p:val>
                                            <p:fltVal val="0"/>
                                          </p:val>
                                        </p:tav>
                                        <p:tav tm="100000">
                                          <p:val>
                                            <p:strVal val="#ppt_w"/>
                                          </p:val>
                                        </p:tav>
                                      </p:tavLst>
                                    </p:anim>
                                    <p:anim calcmode="lin" valueType="num">
                                      <p:cBhvr>
                                        <p:cTn id="134" dur="500" fill="hold"/>
                                        <p:tgtEl>
                                          <p:spTgt spid="78"/>
                                        </p:tgtEl>
                                        <p:attrNameLst>
                                          <p:attrName>ppt_h</p:attrName>
                                        </p:attrNameLst>
                                      </p:cBhvr>
                                      <p:tavLst>
                                        <p:tav tm="0">
                                          <p:val>
                                            <p:fltVal val="0"/>
                                          </p:val>
                                        </p:tav>
                                        <p:tav tm="100000">
                                          <p:val>
                                            <p:strVal val="#ppt_h"/>
                                          </p:val>
                                        </p:tav>
                                      </p:tavLst>
                                    </p:anim>
                                    <p:animEffect transition="in" filter="fade">
                                      <p:cBhvr>
                                        <p:cTn id="135" dur="500"/>
                                        <p:tgtEl>
                                          <p:spTgt spid="78"/>
                                        </p:tgtEl>
                                      </p:cBhvr>
                                    </p:animEffect>
                                  </p:childTnLst>
                                </p:cTn>
                              </p:par>
                            </p:childTnLst>
                          </p:cTn>
                        </p:par>
                        <p:par>
                          <p:cTn id="136" fill="hold">
                            <p:stCondLst>
                              <p:cond delay="10500"/>
                            </p:stCondLst>
                            <p:childTnLst>
                              <p:par>
                                <p:cTn id="137" presetID="53" presetClass="entr" presetSubtype="16" fill="hold" grpId="0" nodeType="after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p:cTn id="139" dur="500" fill="hold"/>
                                        <p:tgtEl>
                                          <p:spTgt spid="79"/>
                                        </p:tgtEl>
                                        <p:attrNameLst>
                                          <p:attrName>ppt_w</p:attrName>
                                        </p:attrNameLst>
                                      </p:cBhvr>
                                      <p:tavLst>
                                        <p:tav tm="0">
                                          <p:val>
                                            <p:fltVal val="0"/>
                                          </p:val>
                                        </p:tav>
                                        <p:tav tm="100000">
                                          <p:val>
                                            <p:strVal val="#ppt_w"/>
                                          </p:val>
                                        </p:tav>
                                      </p:tavLst>
                                    </p:anim>
                                    <p:anim calcmode="lin" valueType="num">
                                      <p:cBhvr>
                                        <p:cTn id="140" dur="500" fill="hold"/>
                                        <p:tgtEl>
                                          <p:spTgt spid="79"/>
                                        </p:tgtEl>
                                        <p:attrNameLst>
                                          <p:attrName>ppt_h</p:attrName>
                                        </p:attrNameLst>
                                      </p:cBhvr>
                                      <p:tavLst>
                                        <p:tav tm="0">
                                          <p:val>
                                            <p:fltVal val="0"/>
                                          </p:val>
                                        </p:tav>
                                        <p:tav tm="100000">
                                          <p:val>
                                            <p:strVal val="#ppt_h"/>
                                          </p:val>
                                        </p:tav>
                                      </p:tavLst>
                                    </p:anim>
                                    <p:animEffect transition="in" filter="fade">
                                      <p:cBhvr>
                                        <p:cTn id="141" dur="500"/>
                                        <p:tgtEl>
                                          <p:spTgt spid="79"/>
                                        </p:tgtEl>
                                      </p:cBhvr>
                                    </p:animEffect>
                                  </p:childTnLst>
                                </p:cTn>
                              </p:par>
                            </p:childTnLst>
                          </p:cTn>
                        </p:par>
                        <p:par>
                          <p:cTn id="142" fill="hold">
                            <p:stCondLst>
                              <p:cond delay="11000"/>
                            </p:stCondLst>
                            <p:childTnLst>
                              <p:par>
                                <p:cTn id="143" presetID="22" presetClass="entr" presetSubtype="1" fill="hold" nodeType="after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wipe(up)">
                                      <p:cBhvr>
                                        <p:cTn id="145" dur="500"/>
                                        <p:tgtEl>
                                          <p:spTgt spid="80"/>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p:cTn id="149" dur="500" fill="hold"/>
                                        <p:tgtEl>
                                          <p:spTgt spid="81"/>
                                        </p:tgtEl>
                                        <p:attrNameLst>
                                          <p:attrName>ppt_w</p:attrName>
                                        </p:attrNameLst>
                                      </p:cBhvr>
                                      <p:tavLst>
                                        <p:tav tm="0">
                                          <p:val>
                                            <p:fltVal val="0"/>
                                          </p:val>
                                        </p:tav>
                                        <p:tav tm="100000">
                                          <p:val>
                                            <p:strVal val="#ppt_w"/>
                                          </p:val>
                                        </p:tav>
                                      </p:tavLst>
                                    </p:anim>
                                    <p:anim calcmode="lin" valueType="num">
                                      <p:cBhvr>
                                        <p:cTn id="150" dur="500" fill="hold"/>
                                        <p:tgtEl>
                                          <p:spTgt spid="81"/>
                                        </p:tgtEl>
                                        <p:attrNameLst>
                                          <p:attrName>ppt_h</p:attrName>
                                        </p:attrNameLst>
                                      </p:cBhvr>
                                      <p:tavLst>
                                        <p:tav tm="0">
                                          <p:val>
                                            <p:fltVal val="0"/>
                                          </p:val>
                                        </p:tav>
                                        <p:tav tm="100000">
                                          <p:val>
                                            <p:strVal val="#ppt_h"/>
                                          </p:val>
                                        </p:tav>
                                      </p:tavLst>
                                    </p:anim>
                                    <p:animEffect transition="in" filter="fade">
                                      <p:cBhvr>
                                        <p:cTn id="151" dur="500"/>
                                        <p:tgtEl>
                                          <p:spTgt spid="81"/>
                                        </p:tgtEl>
                                      </p:cBhvr>
                                    </p:animEffect>
                                  </p:childTnLst>
                                </p:cTn>
                              </p:par>
                            </p:childTnLst>
                          </p:cTn>
                        </p:par>
                        <p:par>
                          <p:cTn id="152" fill="hold">
                            <p:stCondLst>
                              <p:cond delay="12000"/>
                            </p:stCondLst>
                            <p:childTnLst>
                              <p:par>
                                <p:cTn id="153" presetID="53" presetClass="entr" presetSubtype="16"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 calcmode="lin" valueType="num">
                                      <p:cBhvr>
                                        <p:cTn id="155" dur="500" fill="hold"/>
                                        <p:tgtEl>
                                          <p:spTgt spid="76"/>
                                        </p:tgtEl>
                                        <p:attrNameLst>
                                          <p:attrName>ppt_w</p:attrName>
                                        </p:attrNameLst>
                                      </p:cBhvr>
                                      <p:tavLst>
                                        <p:tav tm="0">
                                          <p:val>
                                            <p:fltVal val="0"/>
                                          </p:val>
                                        </p:tav>
                                        <p:tav tm="100000">
                                          <p:val>
                                            <p:strVal val="#ppt_w"/>
                                          </p:val>
                                        </p:tav>
                                      </p:tavLst>
                                    </p:anim>
                                    <p:anim calcmode="lin" valueType="num">
                                      <p:cBhvr>
                                        <p:cTn id="156" dur="500" fill="hold"/>
                                        <p:tgtEl>
                                          <p:spTgt spid="76"/>
                                        </p:tgtEl>
                                        <p:attrNameLst>
                                          <p:attrName>ppt_h</p:attrName>
                                        </p:attrNameLst>
                                      </p:cBhvr>
                                      <p:tavLst>
                                        <p:tav tm="0">
                                          <p:val>
                                            <p:fltVal val="0"/>
                                          </p:val>
                                        </p:tav>
                                        <p:tav tm="100000">
                                          <p:val>
                                            <p:strVal val="#ppt_h"/>
                                          </p:val>
                                        </p:tav>
                                      </p:tavLst>
                                    </p:anim>
                                    <p:animEffect transition="in" filter="fade">
                                      <p:cBhvr>
                                        <p:cTn id="157" dur="500"/>
                                        <p:tgtEl>
                                          <p:spTgt spid="76"/>
                                        </p:tgtEl>
                                      </p:cBhvr>
                                    </p:animEffect>
                                  </p:childTnLst>
                                </p:cTn>
                              </p:par>
                              <p:par>
                                <p:cTn id="158" presetID="47" presetClass="entr" presetSubtype="0" fill="hold" grpId="0" nodeType="with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anim calcmode="lin" valueType="num">
                                      <p:cBhvr>
                                        <p:cTn id="161" dur="500" fill="hold"/>
                                        <p:tgtEl>
                                          <p:spTgt spid="82"/>
                                        </p:tgtEl>
                                        <p:attrNameLst>
                                          <p:attrName>ppt_x</p:attrName>
                                        </p:attrNameLst>
                                      </p:cBhvr>
                                      <p:tavLst>
                                        <p:tav tm="0">
                                          <p:val>
                                            <p:strVal val="#ppt_x"/>
                                          </p:val>
                                        </p:tav>
                                        <p:tav tm="100000">
                                          <p:val>
                                            <p:strVal val="#ppt_x"/>
                                          </p:val>
                                        </p:tav>
                                      </p:tavLst>
                                    </p:anim>
                                    <p:anim calcmode="lin" valueType="num">
                                      <p:cBhvr>
                                        <p:cTn id="162" dur="500" fill="hold"/>
                                        <p:tgtEl>
                                          <p:spTgt spid="8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fade">
                                      <p:cBhvr>
                                        <p:cTn id="165" dur="500"/>
                                        <p:tgtEl>
                                          <p:spTgt spid="83"/>
                                        </p:tgtEl>
                                      </p:cBhvr>
                                    </p:animEffect>
                                    <p:anim calcmode="lin" valueType="num">
                                      <p:cBhvr>
                                        <p:cTn id="166" dur="500" fill="hold"/>
                                        <p:tgtEl>
                                          <p:spTgt spid="83"/>
                                        </p:tgtEl>
                                        <p:attrNameLst>
                                          <p:attrName>ppt_x</p:attrName>
                                        </p:attrNameLst>
                                      </p:cBhvr>
                                      <p:tavLst>
                                        <p:tav tm="0">
                                          <p:val>
                                            <p:strVal val="#ppt_x"/>
                                          </p:val>
                                        </p:tav>
                                        <p:tav tm="100000">
                                          <p:val>
                                            <p:strVal val="#ppt_x"/>
                                          </p:val>
                                        </p:tav>
                                      </p:tavLst>
                                    </p:anim>
                                    <p:anim calcmode="lin" valueType="num">
                                      <p:cBhvr>
                                        <p:cTn id="167" dur="500" fill="hold"/>
                                        <p:tgtEl>
                                          <p:spTgt spid="83"/>
                                        </p:tgtEl>
                                        <p:attrNameLst>
                                          <p:attrName>ppt_y</p:attrName>
                                        </p:attrNameLst>
                                      </p:cBhvr>
                                      <p:tavLst>
                                        <p:tav tm="0">
                                          <p:val>
                                            <p:strVal val="#ppt_y+.1"/>
                                          </p:val>
                                        </p:tav>
                                        <p:tav tm="100000">
                                          <p:val>
                                            <p:strVal val="#ppt_y"/>
                                          </p:val>
                                        </p:tav>
                                      </p:tavLst>
                                    </p:anim>
                                  </p:childTnLst>
                                </p:cTn>
                              </p:par>
                            </p:childTnLst>
                          </p:cTn>
                        </p:par>
                        <p:par>
                          <p:cTn id="168" fill="hold">
                            <p:stCondLst>
                              <p:cond delay="12500"/>
                            </p:stCondLst>
                            <p:childTnLst>
                              <p:par>
                                <p:cTn id="169" presetID="22" presetClass="entr" presetSubtype="8" fill="hold" nodeType="afterEffect">
                                  <p:stCondLst>
                                    <p:cond delay="0"/>
                                  </p:stCondLst>
                                  <p:childTnLst>
                                    <p:set>
                                      <p:cBhvr>
                                        <p:cTn id="170" dur="1" fill="hold">
                                          <p:stCondLst>
                                            <p:cond delay="0"/>
                                          </p:stCondLst>
                                        </p:cTn>
                                        <p:tgtEl>
                                          <p:spTgt spid="101"/>
                                        </p:tgtEl>
                                        <p:attrNameLst>
                                          <p:attrName>style.visibility</p:attrName>
                                        </p:attrNameLst>
                                      </p:cBhvr>
                                      <p:to>
                                        <p:strVal val="visible"/>
                                      </p:to>
                                    </p:set>
                                    <p:animEffect transition="in" filter="wipe(left)">
                                      <p:cBhvr>
                                        <p:cTn id="171" dur="500"/>
                                        <p:tgtEl>
                                          <p:spTgt spid="101"/>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wipe(left)">
                                      <p:cBhvr>
                                        <p:cTn id="175" dur="500"/>
                                        <p:tgtEl>
                                          <p:spTgt spid="34"/>
                                        </p:tgtEl>
                                      </p:cBhvr>
                                    </p:animEffect>
                                  </p:childTnLst>
                                </p:cTn>
                              </p:par>
                            </p:childTnLst>
                          </p:cTn>
                        </p:par>
                        <p:par>
                          <p:cTn id="176" fill="hold">
                            <p:stCondLst>
                              <p:cond delay="13500"/>
                            </p:stCondLst>
                            <p:childTnLst>
                              <p:par>
                                <p:cTn id="177" presetID="53" presetClass="entr" presetSubtype="16" fill="hold" grpId="0" nodeType="afterEffect">
                                  <p:stCondLst>
                                    <p:cond delay="0"/>
                                  </p:stCondLst>
                                  <p:childTnLst>
                                    <p:set>
                                      <p:cBhvr>
                                        <p:cTn id="178" dur="1" fill="hold">
                                          <p:stCondLst>
                                            <p:cond delay="0"/>
                                          </p:stCondLst>
                                        </p:cTn>
                                        <p:tgtEl>
                                          <p:spTgt spid="85"/>
                                        </p:tgtEl>
                                        <p:attrNameLst>
                                          <p:attrName>style.visibility</p:attrName>
                                        </p:attrNameLst>
                                      </p:cBhvr>
                                      <p:to>
                                        <p:strVal val="visible"/>
                                      </p:to>
                                    </p:set>
                                    <p:anim calcmode="lin" valueType="num">
                                      <p:cBhvr>
                                        <p:cTn id="179" dur="500" fill="hold"/>
                                        <p:tgtEl>
                                          <p:spTgt spid="85"/>
                                        </p:tgtEl>
                                        <p:attrNameLst>
                                          <p:attrName>ppt_w</p:attrName>
                                        </p:attrNameLst>
                                      </p:cBhvr>
                                      <p:tavLst>
                                        <p:tav tm="0">
                                          <p:val>
                                            <p:fltVal val="0"/>
                                          </p:val>
                                        </p:tav>
                                        <p:tav tm="100000">
                                          <p:val>
                                            <p:strVal val="#ppt_w"/>
                                          </p:val>
                                        </p:tav>
                                      </p:tavLst>
                                    </p:anim>
                                    <p:anim calcmode="lin" valueType="num">
                                      <p:cBhvr>
                                        <p:cTn id="180" dur="500" fill="hold"/>
                                        <p:tgtEl>
                                          <p:spTgt spid="85"/>
                                        </p:tgtEl>
                                        <p:attrNameLst>
                                          <p:attrName>ppt_h</p:attrName>
                                        </p:attrNameLst>
                                      </p:cBhvr>
                                      <p:tavLst>
                                        <p:tav tm="0">
                                          <p:val>
                                            <p:fltVal val="0"/>
                                          </p:val>
                                        </p:tav>
                                        <p:tav tm="100000">
                                          <p:val>
                                            <p:strVal val="#ppt_h"/>
                                          </p:val>
                                        </p:tav>
                                      </p:tavLst>
                                    </p:anim>
                                    <p:animEffect transition="in" filter="fade">
                                      <p:cBhvr>
                                        <p:cTn id="181" dur="500"/>
                                        <p:tgtEl>
                                          <p:spTgt spid="85"/>
                                        </p:tgtEl>
                                      </p:cBhvr>
                                    </p:animEffect>
                                  </p:childTnLst>
                                </p:cTn>
                              </p:par>
                            </p:childTnLst>
                          </p:cTn>
                        </p:par>
                        <p:par>
                          <p:cTn id="182" fill="hold">
                            <p:stCondLst>
                              <p:cond delay="14000"/>
                            </p:stCondLst>
                            <p:childTnLst>
                              <p:par>
                                <p:cTn id="183" presetID="53" presetClass="entr" presetSubtype="16" fill="hold" nodeType="afterEffect">
                                  <p:stCondLst>
                                    <p:cond delay="0"/>
                                  </p:stCondLst>
                                  <p:childTnLst>
                                    <p:set>
                                      <p:cBhvr>
                                        <p:cTn id="184" dur="1" fill="hold">
                                          <p:stCondLst>
                                            <p:cond delay="0"/>
                                          </p:stCondLst>
                                        </p:cTn>
                                        <p:tgtEl>
                                          <p:spTgt spid="109"/>
                                        </p:tgtEl>
                                        <p:attrNameLst>
                                          <p:attrName>style.visibility</p:attrName>
                                        </p:attrNameLst>
                                      </p:cBhvr>
                                      <p:to>
                                        <p:strVal val="visible"/>
                                      </p:to>
                                    </p:set>
                                    <p:anim calcmode="lin" valueType="num">
                                      <p:cBhvr>
                                        <p:cTn id="185" dur="500" fill="hold"/>
                                        <p:tgtEl>
                                          <p:spTgt spid="109"/>
                                        </p:tgtEl>
                                        <p:attrNameLst>
                                          <p:attrName>ppt_w</p:attrName>
                                        </p:attrNameLst>
                                      </p:cBhvr>
                                      <p:tavLst>
                                        <p:tav tm="0">
                                          <p:val>
                                            <p:fltVal val="0"/>
                                          </p:val>
                                        </p:tav>
                                        <p:tav tm="100000">
                                          <p:val>
                                            <p:strVal val="#ppt_w"/>
                                          </p:val>
                                        </p:tav>
                                      </p:tavLst>
                                    </p:anim>
                                    <p:anim calcmode="lin" valueType="num">
                                      <p:cBhvr>
                                        <p:cTn id="186" dur="500" fill="hold"/>
                                        <p:tgtEl>
                                          <p:spTgt spid="109"/>
                                        </p:tgtEl>
                                        <p:attrNameLst>
                                          <p:attrName>ppt_h</p:attrName>
                                        </p:attrNameLst>
                                      </p:cBhvr>
                                      <p:tavLst>
                                        <p:tav tm="0">
                                          <p:val>
                                            <p:fltVal val="0"/>
                                          </p:val>
                                        </p:tav>
                                        <p:tav tm="100000">
                                          <p:val>
                                            <p:strVal val="#ppt_h"/>
                                          </p:val>
                                        </p:tav>
                                      </p:tavLst>
                                    </p:anim>
                                    <p:animEffect transition="in" filter="fade">
                                      <p:cBhvr>
                                        <p:cTn id="187" dur="500"/>
                                        <p:tgtEl>
                                          <p:spTgt spid="109"/>
                                        </p:tgtEl>
                                      </p:cBhvr>
                                    </p:animEffect>
                                  </p:childTnLst>
                                </p:cTn>
                              </p:par>
                            </p:childTnLst>
                          </p:cTn>
                        </p:par>
                        <p:par>
                          <p:cTn id="188" fill="hold">
                            <p:stCondLst>
                              <p:cond delay="14500"/>
                            </p:stCondLst>
                            <p:childTnLst>
                              <p:par>
                                <p:cTn id="189" presetID="53" presetClass="entr" presetSubtype="16" fill="hold" grpId="0" nodeType="afterEffect">
                                  <p:stCondLst>
                                    <p:cond delay="0"/>
                                  </p:stCondLst>
                                  <p:childTnLst>
                                    <p:set>
                                      <p:cBhvr>
                                        <p:cTn id="190" dur="1" fill="hold">
                                          <p:stCondLst>
                                            <p:cond delay="0"/>
                                          </p:stCondLst>
                                        </p:cTn>
                                        <p:tgtEl>
                                          <p:spTgt spid="86"/>
                                        </p:tgtEl>
                                        <p:attrNameLst>
                                          <p:attrName>style.visibility</p:attrName>
                                        </p:attrNameLst>
                                      </p:cBhvr>
                                      <p:to>
                                        <p:strVal val="visible"/>
                                      </p:to>
                                    </p:set>
                                    <p:anim calcmode="lin" valueType="num">
                                      <p:cBhvr>
                                        <p:cTn id="191" dur="500" fill="hold"/>
                                        <p:tgtEl>
                                          <p:spTgt spid="86"/>
                                        </p:tgtEl>
                                        <p:attrNameLst>
                                          <p:attrName>ppt_w</p:attrName>
                                        </p:attrNameLst>
                                      </p:cBhvr>
                                      <p:tavLst>
                                        <p:tav tm="0">
                                          <p:val>
                                            <p:fltVal val="0"/>
                                          </p:val>
                                        </p:tav>
                                        <p:tav tm="100000">
                                          <p:val>
                                            <p:strVal val="#ppt_w"/>
                                          </p:val>
                                        </p:tav>
                                      </p:tavLst>
                                    </p:anim>
                                    <p:anim calcmode="lin" valueType="num">
                                      <p:cBhvr>
                                        <p:cTn id="192" dur="500" fill="hold"/>
                                        <p:tgtEl>
                                          <p:spTgt spid="86"/>
                                        </p:tgtEl>
                                        <p:attrNameLst>
                                          <p:attrName>ppt_h</p:attrName>
                                        </p:attrNameLst>
                                      </p:cBhvr>
                                      <p:tavLst>
                                        <p:tav tm="0">
                                          <p:val>
                                            <p:fltVal val="0"/>
                                          </p:val>
                                        </p:tav>
                                        <p:tav tm="100000">
                                          <p:val>
                                            <p:strVal val="#ppt_h"/>
                                          </p:val>
                                        </p:tav>
                                      </p:tavLst>
                                    </p:anim>
                                    <p:animEffect transition="in" filter="fade">
                                      <p:cBhvr>
                                        <p:cTn id="193" dur="500"/>
                                        <p:tgtEl>
                                          <p:spTgt spid="86"/>
                                        </p:tgtEl>
                                      </p:cBhvr>
                                    </p:animEffect>
                                  </p:childTnLst>
                                </p:cTn>
                              </p:par>
                            </p:childTnLst>
                          </p:cTn>
                        </p:par>
                        <p:par>
                          <p:cTn id="194" fill="hold">
                            <p:stCondLst>
                              <p:cond delay="15000"/>
                            </p:stCondLst>
                            <p:childTnLst>
                              <p:par>
                                <p:cTn id="195" presetID="53" presetClass="entr" presetSubtype="16" fill="hold" grpId="0" nodeType="after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p:cTn id="197" dur="500" fill="hold"/>
                                        <p:tgtEl>
                                          <p:spTgt spid="87"/>
                                        </p:tgtEl>
                                        <p:attrNameLst>
                                          <p:attrName>ppt_w</p:attrName>
                                        </p:attrNameLst>
                                      </p:cBhvr>
                                      <p:tavLst>
                                        <p:tav tm="0">
                                          <p:val>
                                            <p:fltVal val="0"/>
                                          </p:val>
                                        </p:tav>
                                        <p:tav tm="100000">
                                          <p:val>
                                            <p:strVal val="#ppt_w"/>
                                          </p:val>
                                        </p:tav>
                                      </p:tavLst>
                                    </p:anim>
                                    <p:anim calcmode="lin" valueType="num">
                                      <p:cBhvr>
                                        <p:cTn id="198" dur="500" fill="hold"/>
                                        <p:tgtEl>
                                          <p:spTgt spid="87"/>
                                        </p:tgtEl>
                                        <p:attrNameLst>
                                          <p:attrName>ppt_h</p:attrName>
                                        </p:attrNameLst>
                                      </p:cBhvr>
                                      <p:tavLst>
                                        <p:tav tm="0">
                                          <p:val>
                                            <p:fltVal val="0"/>
                                          </p:val>
                                        </p:tav>
                                        <p:tav tm="100000">
                                          <p:val>
                                            <p:strVal val="#ppt_h"/>
                                          </p:val>
                                        </p:tav>
                                      </p:tavLst>
                                    </p:anim>
                                    <p:animEffect transition="in" filter="fade">
                                      <p:cBhvr>
                                        <p:cTn id="199" dur="500"/>
                                        <p:tgtEl>
                                          <p:spTgt spid="87"/>
                                        </p:tgtEl>
                                      </p:cBhvr>
                                    </p:animEffect>
                                  </p:childTnLst>
                                </p:cTn>
                              </p:par>
                            </p:childTnLst>
                          </p:cTn>
                        </p:par>
                        <p:par>
                          <p:cTn id="200" fill="hold">
                            <p:stCondLst>
                              <p:cond delay="15500"/>
                            </p:stCondLst>
                            <p:childTnLst>
                              <p:par>
                                <p:cTn id="201" presetID="22" presetClass="entr" presetSubtype="4" fill="hold" nodeType="afterEffect">
                                  <p:stCondLst>
                                    <p:cond delay="0"/>
                                  </p:stCondLst>
                                  <p:childTnLst>
                                    <p:set>
                                      <p:cBhvr>
                                        <p:cTn id="202" dur="1" fill="hold">
                                          <p:stCondLst>
                                            <p:cond delay="0"/>
                                          </p:stCondLst>
                                        </p:cTn>
                                        <p:tgtEl>
                                          <p:spTgt spid="88"/>
                                        </p:tgtEl>
                                        <p:attrNameLst>
                                          <p:attrName>style.visibility</p:attrName>
                                        </p:attrNameLst>
                                      </p:cBhvr>
                                      <p:to>
                                        <p:strVal val="visible"/>
                                      </p:to>
                                    </p:set>
                                    <p:animEffect transition="in" filter="wipe(down)">
                                      <p:cBhvr>
                                        <p:cTn id="203" dur="500"/>
                                        <p:tgtEl>
                                          <p:spTgt spid="88"/>
                                        </p:tgtEl>
                                      </p:cBhvr>
                                    </p:animEffect>
                                  </p:childTnLst>
                                </p:cTn>
                              </p:par>
                            </p:childTnLst>
                          </p:cTn>
                        </p:par>
                        <p:par>
                          <p:cTn id="204" fill="hold">
                            <p:stCondLst>
                              <p:cond delay="16000"/>
                            </p:stCondLst>
                            <p:childTnLst>
                              <p:par>
                                <p:cTn id="205" presetID="53" presetClass="entr" presetSubtype="16" fill="hold" grpId="0" nodeType="afterEffect">
                                  <p:stCondLst>
                                    <p:cond delay="0"/>
                                  </p:stCondLst>
                                  <p:childTnLst>
                                    <p:set>
                                      <p:cBhvr>
                                        <p:cTn id="206" dur="1" fill="hold">
                                          <p:stCondLst>
                                            <p:cond delay="0"/>
                                          </p:stCondLst>
                                        </p:cTn>
                                        <p:tgtEl>
                                          <p:spTgt spid="89"/>
                                        </p:tgtEl>
                                        <p:attrNameLst>
                                          <p:attrName>style.visibility</p:attrName>
                                        </p:attrNameLst>
                                      </p:cBhvr>
                                      <p:to>
                                        <p:strVal val="visible"/>
                                      </p:to>
                                    </p:set>
                                    <p:anim calcmode="lin" valueType="num">
                                      <p:cBhvr>
                                        <p:cTn id="207" dur="500" fill="hold"/>
                                        <p:tgtEl>
                                          <p:spTgt spid="89"/>
                                        </p:tgtEl>
                                        <p:attrNameLst>
                                          <p:attrName>ppt_w</p:attrName>
                                        </p:attrNameLst>
                                      </p:cBhvr>
                                      <p:tavLst>
                                        <p:tav tm="0">
                                          <p:val>
                                            <p:fltVal val="0"/>
                                          </p:val>
                                        </p:tav>
                                        <p:tav tm="100000">
                                          <p:val>
                                            <p:strVal val="#ppt_w"/>
                                          </p:val>
                                        </p:tav>
                                      </p:tavLst>
                                    </p:anim>
                                    <p:anim calcmode="lin" valueType="num">
                                      <p:cBhvr>
                                        <p:cTn id="208" dur="500" fill="hold"/>
                                        <p:tgtEl>
                                          <p:spTgt spid="89"/>
                                        </p:tgtEl>
                                        <p:attrNameLst>
                                          <p:attrName>ppt_h</p:attrName>
                                        </p:attrNameLst>
                                      </p:cBhvr>
                                      <p:tavLst>
                                        <p:tav tm="0">
                                          <p:val>
                                            <p:fltVal val="0"/>
                                          </p:val>
                                        </p:tav>
                                        <p:tav tm="100000">
                                          <p:val>
                                            <p:strVal val="#ppt_h"/>
                                          </p:val>
                                        </p:tav>
                                      </p:tavLst>
                                    </p:anim>
                                    <p:animEffect transition="in" filter="fade">
                                      <p:cBhvr>
                                        <p:cTn id="209" dur="500"/>
                                        <p:tgtEl>
                                          <p:spTgt spid="89"/>
                                        </p:tgtEl>
                                      </p:cBhvr>
                                    </p:animEffect>
                                  </p:childTnLst>
                                </p:cTn>
                              </p:par>
                            </p:childTnLst>
                          </p:cTn>
                        </p:par>
                        <p:par>
                          <p:cTn id="210" fill="hold">
                            <p:stCondLst>
                              <p:cond delay="16500"/>
                            </p:stCondLst>
                            <p:childTnLst>
                              <p:par>
                                <p:cTn id="211" presetID="53" presetClass="entr" presetSubtype="16" fill="hold" grpId="0" nodeType="afterEffect">
                                  <p:stCondLst>
                                    <p:cond delay="0"/>
                                  </p:stCondLst>
                                  <p:childTnLst>
                                    <p:set>
                                      <p:cBhvr>
                                        <p:cTn id="212" dur="1" fill="hold">
                                          <p:stCondLst>
                                            <p:cond delay="0"/>
                                          </p:stCondLst>
                                        </p:cTn>
                                        <p:tgtEl>
                                          <p:spTgt spid="84"/>
                                        </p:tgtEl>
                                        <p:attrNameLst>
                                          <p:attrName>style.visibility</p:attrName>
                                        </p:attrNameLst>
                                      </p:cBhvr>
                                      <p:to>
                                        <p:strVal val="visible"/>
                                      </p:to>
                                    </p:set>
                                    <p:anim calcmode="lin" valueType="num">
                                      <p:cBhvr>
                                        <p:cTn id="213" dur="500" fill="hold"/>
                                        <p:tgtEl>
                                          <p:spTgt spid="84"/>
                                        </p:tgtEl>
                                        <p:attrNameLst>
                                          <p:attrName>ppt_w</p:attrName>
                                        </p:attrNameLst>
                                      </p:cBhvr>
                                      <p:tavLst>
                                        <p:tav tm="0">
                                          <p:val>
                                            <p:fltVal val="0"/>
                                          </p:val>
                                        </p:tav>
                                        <p:tav tm="100000">
                                          <p:val>
                                            <p:strVal val="#ppt_w"/>
                                          </p:val>
                                        </p:tav>
                                      </p:tavLst>
                                    </p:anim>
                                    <p:anim calcmode="lin" valueType="num">
                                      <p:cBhvr>
                                        <p:cTn id="214" dur="500" fill="hold"/>
                                        <p:tgtEl>
                                          <p:spTgt spid="84"/>
                                        </p:tgtEl>
                                        <p:attrNameLst>
                                          <p:attrName>ppt_h</p:attrName>
                                        </p:attrNameLst>
                                      </p:cBhvr>
                                      <p:tavLst>
                                        <p:tav tm="0">
                                          <p:val>
                                            <p:fltVal val="0"/>
                                          </p:val>
                                        </p:tav>
                                        <p:tav tm="100000">
                                          <p:val>
                                            <p:strVal val="#ppt_h"/>
                                          </p:val>
                                        </p:tav>
                                      </p:tavLst>
                                    </p:anim>
                                    <p:animEffect transition="in" filter="fade">
                                      <p:cBhvr>
                                        <p:cTn id="215" dur="500"/>
                                        <p:tgtEl>
                                          <p:spTgt spid="84"/>
                                        </p:tgtEl>
                                      </p:cBhvr>
                                    </p:animEffect>
                                  </p:childTnLst>
                                </p:cTn>
                              </p:par>
                              <p:par>
                                <p:cTn id="216" presetID="42" presetClass="entr" presetSubtype="0" fill="hold" grpId="0" nodeType="withEffect">
                                  <p:stCondLst>
                                    <p:cond delay="0"/>
                                  </p:stCondLst>
                                  <p:childTnLst>
                                    <p:set>
                                      <p:cBhvr>
                                        <p:cTn id="217" dur="1" fill="hold">
                                          <p:stCondLst>
                                            <p:cond delay="0"/>
                                          </p:stCondLst>
                                        </p:cTn>
                                        <p:tgtEl>
                                          <p:spTgt spid="90"/>
                                        </p:tgtEl>
                                        <p:attrNameLst>
                                          <p:attrName>style.visibility</p:attrName>
                                        </p:attrNameLst>
                                      </p:cBhvr>
                                      <p:to>
                                        <p:strVal val="visible"/>
                                      </p:to>
                                    </p:set>
                                    <p:animEffect transition="in" filter="fade">
                                      <p:cBhvr>
                                        <p:cTn id="218" dur="500"/>
                                        <p:tgtEl>
                                          <p:spTgt spid="90"/>
                                        </p:tgtEl>
                                      </p:cBhvr>
                                    </p:animEffect>
                                    <p:anim calcmode="lin" valueType="num">
                                      <p:cBhvr>
                                        <p:cTn id="219" dur="500" fill="hold"/>
                                        <p:tgtEl>
                                          <p:spTgt spid="90"/>
                                        </p:tgtEl>
                                        <p:attrNameLst>
                                          <p:attrName>ppt_x</p:attrName>
                                        </p:attrNameLst>
                                      </p:cBhvr>
                                      <p:tavLst>
                                        <p:tav tm="0">
                                          <p:val>
                                            <p:strVal val="#ppt_x"/>
                                          </p:val>
                                        </p:tav>
                                        <p:tav tm="100000">
                                          <p:val>
                                            <p:strVal val="#ppt_x"/>
                                          </p:val>
                                        </p:tav>
                                      </p:tavLst>
                                    </p:anim>
                                    <p:anim calcmode="lin" valueType="num">
                                      <p:cBhvr>
                                        <p:cTn id="220" dur="500" fill="hold"/>
                                        <p:tgtEl>
                                          <p:spTgt spid="90"/>
                                        </p:tgtEl>
                                        <p:attrNameLst>
                                          <p:attrName>ppt_y</p:attrName>
                                        </p:attrNameLst>
                                      </p:cBhvr>
                                      <p:tavLst>
                                        <p:tav tm="0">
                                          <p:val>
                                            <p:strVal val="#ppt_y+.1"/>
                                          </p:val>
                                        </p:tav>
                                        <p:tav tm="100000">
                                          <p:val>
                                            <p:strVal val="#ppt_y"/>
                                          </p:val>
                                        </p:tav>
                                      </p:tavLst>
                                    </p:anim>
                                  </p:childTnLst>
                                </p:cTn>
                              </p:par>
                              <p:par>
                                <p:cTn id="221" presetID="47" presetClass="entr" presetSubtype="0" fill="hold" grpId="0" nodeType="withEffect">
                                  <p:stCondLst>
                                    <p:cond delay="0"/>
                                  </p:stCondLst>
                                  <p:childTnLst>
                                    <p:set>
                                      <p:cBhvr>
                                        <p:cTn id="222" dur="1" fill="hold">
                                          <p:stCondLst>
                                            <p:cond delay="0"/>
                                          </p:stCondLst>
                                        </p:cTn>
                                        <p:tgtEl>
                                          <p:spTgt spid="91"/>
                                        </p:tgtEl>
                                        <p:attrNameLst>
                                          <p:attrName>style.visibility</p:attrName>
                                        </p:attrNameLst>
                                      </p:cBhvr>
                                      <p:to>
                                        <p:strVal val="visible"/>
                                      </p:to>
                                    </p:set>
                                    <p:animEffect transition="in" filter="fade">
                                      <p:cBhvr>
                                        <p:cTn id="223" dur="500"/>
                                        <p:tgtEl>
                                          <p:spTgt spid="91"/>
                                        </p:tgtEl>
                                      </p:cBhvr>
                                    </p:animEffect>
                                    <p:anim calcmode="lin" valueType="num">
                                      <p:cBhvr>
                                        <p:cTn id="224" dur="500" fill="hold"/>
                                        <p:tgtEl>
                                          <p:spTgt spid="91"/>
                                        </p:tgtEl>
                                        <p:attrNameLst>
                                          <p:attrName>ppt_x</p:attrName>
                                        </p:attrNameLst>
                                      </p:cBhvr>
                                      <p:tavLst>
                                        <p:tav tm="0">
                                          <p:val>
                                            <p:strVal val="#ppt_x"/>
                                          </p:val>
                                        </p:tav>
                                        <p:tav tm="100000">
                                          <p:val>
                                            <p:strVal val="#ppt_x"/>
                                          </p:val>
                                        </p:tav>
                                      </p:tavLst>
                                    </p:anim>
                                    <p:anim calcmode="lin" valueType="num">
                                      <p:cBhvr>
                                        <p:cTn id="225" dur="500" fill="hold"/>
                                        <p:tgtEl>
                                          <p:spTgt spid="91"/>
                                        </p:tgtEl>
                                        <p:attrNameLst>
                                          <p:attrName>ppt_y</p:attrName>
                                        </p:attrNameLst>
                                      </p:cBhvr>
                                      <p:tavLst>
                                        <p:tav tm="0">
                                          <p:val>
                                            <p:strVal val="#ppt_y-.1"/>
                                          </p:val>
                                        </p:tav>
                                        <p:tav tm="100000">
                                          <p:val>
                                            <p:strVal val="#ppt_y"/>
                                          </p:val>
                                        </p:tav>
                                      </p:tavLst>
                                    </p:anim>
                                  </p:childTnLst>
                                </p:cTn>
                              </p:par>
                            </p:childTnLst>
                          </p:cTn>
                        </p:par>
                        <p:par>
                          <p:cTn id="226" fill="hold">
                            <p:stCondLst>
                              <p:cond delay="17000"/>
                            </p:stCondLst>
                            <p:childTnLst>
                              <p:par>
                                <p:cTn id="227" presetID="22" presetClass="entr" presetSubtype="8" fill="hold" nodeType="afterEffect">
                                  <p:stCondLst>
                                    <p:cond delay="0"/>
                                  </p:stCondLst>
                                  <p:childTnLst>
                                    <p:set>
                                      <p:cBhvr>
                                        <p:cTn id="228" dur="1" fill="hold">
                                          <p:stCondLst>
                                            <p:cond delay="0"/>
                                          </p:stCondLst>
                                        </p:cTn>
                                        <p:tgtEl>
                                          <p:spTgt spid="104"/>
                                        </p:tgtEl>
                                        <p:attrNameLst>
                                          <p:attrName>style.visibility</p:attrName>
                                        </p:attrNameLst>
                                      </p:cBhvr>
                                      <p:to>
                                        <p:strVal val="visible"/>
                                      </p:to>
                                    </p:set>
                                    <p:animEffect transition="in" filter="wipe(left)">
                                      <p:cBhvr>
                                        <p:cTn id="229" dur="500"/>
                                        <p:tgtEl>
                                          <p:spTgt spid="104"/>
                                        </p:tgtEl>
                                      </p:cBhvr>
                                    </p:animEffect>
                                  </p:childTnLst>
                                </p:cTn>
                              </p:par>
                            </p:childTnLst>
                          </p:cTn>
                        </p:par>
                        <p:par>
                          <p:cTn id="230" fill="hold">
                            <p:stCondLst>
                              <p:cond delay="17500"/>
                            </p:stCondLst>
                            <p:childTnLst>
                              <p:par>
                                <p:cTn id="231" presetID="22" presetClass="entr" presetSubtype="8" fill="hold" nodeType="afterEffect">
                                  <p:stCondLst>
                                    <p:cond delay="0"/>
                                  </p:stCondLst>
                                  <p:childTnLst>
                                    <p:set>
                                      <p:cBhvr>
                                        <p:cTn id="232" dur="1" fill="hold">
                                          <p:stCondLst>
                                            <p:cond delay="0"/>
                                          </p:stCondLst>
                                        </p:cTn>
                                        <p:tgtEl>
                                          <p:spTgt spid="35"/>
                                        </p:tgtEl>
                                        <p:attrNameLst>
                                          <p:attrName>style.visibility</p:attrName>
                                        </p:attrNameLst>
                                      </p:cBhvr>
                                      <p:to>
                                        <p:strVal val="visible"/>
                                      </p:to>
                                    </p:set>
                                    <p:animEffect transition="in" filter="wipe(left)">
                                      <p:cBhvr>
                                        <p:cTn id="233" dur="500"/>
                                        <p:tgtEl>
                                          <p:spTgt spid="35"/>
                                        </p:tgtEl>
                                      </p:cBhvr>
                                    </p:animEffect>
                                  </p:childTnLst>
                                </p:cTn>
                              </p:par>
                            </p:childTnLst>
                          </p:cTn>
                        </p:par>
                        <p:par>
                          <p:cTn id="234" fill="hold">
                            <p:stCondLst>
                              <p:cond delay="18000"/>
                            </p:stCondLst>
                            <p:childTnLst>
                              <p:par>
                                <p:cTn id="235" presetID="53" presetClass="entr" presetSubtype="16" fill="hold" grpId="0" nodeType="afterEffect">
                                  <p:stCondLst>
                                    <p:cond delay="0"/>
                                  </p:stCondLst>
                                  <p:childTnLst>
                                    <p:set>
                                      <p:cBhvr>
                                        <p:cTn id="236" dur="1" fill="hold">
                                          <p:stCondLst>
                                            <p:cond delay="0"/>
                                          </p:stCondLst>
                                        </p:cTn>
                                        <p:tgtEl>
                                          <p:spTgt spid="93"/>
                                        </p:tgtEl>
                                        <p:attrNameLst>
                                          <p:attrName>style.visibility</p:attrName>
                                        </p:attrNameLst>
                                      </p:cBhvr>
                                      <p:to>
                                        <p:strVal val="visible"/>
                                      </p:to>
                                    </p:set>
                                    <p:anim calcmode="lin" valueType="num">
                                      <p:cBhvr>
                                        <p:cTn id="237" dur="500" fill="hold"/>
                                        <p:tgtEl>
                                          <p:spTgt spid="93"/>
                                        </p:tgtEl>
                                        <p:attrNameLst>
                                          <p:attrName>ppt_w</p:attrName>
                                        </p:attrNameLst>
                                      </p:cBhvr>
                                      <p:tavLst>
                                        <p:tav tm="0">
                                          <p:val>
                                            <p:fltVal val="0"/>
                                          </p:val>
                                        </p:tav>
                                        <p:tav tm="100000">
                                          <p:val>
                                            <p:strVal val="#ppt_w"/>
                                          </p:val>
                                        </p:tav>
                                      </p:tavLst>
                                    </p:anim>
                                    <p:anim calcmode="lin" valueType="num">
                                      <p:cBhvr>
                                        <p:cTn id="238" dur="500" fill="hold"/>
                                        <p:tgtEl>
                                          <p:spTgt spid="93"/>
                                        </p:tgtEl>
                                        <p:attrNameLst>
                                          <p:attrName>ppt_h</p:attrName>
                                        </p:attrNameLst>
                                      </p:cBhvr>
                                      <p:tavLst>
                                        <p:tav tm="0">
                                          <p:val>
                                            <p:fltVal val="0"/>
                                          </p:val>
                                        </p:tav>
                                        <p:tav tm="100000">
                                          <p:val>
                                            <p:strVal val="#ppt_h"/>
                                          </p:val>
                                        </p:tav>
                                      </p:tavLst>
                                    </p:anim>
                                    <p:animEffect transition="in" filter="fade">
                                      <p:cBhvr>
                                        <p:cTn id="239" dur="500"/>
                                        <p:tgtEl>
                                          <p:spTgt spid="93"/>
                                        </p:tgtEl>
                                      </p:cBhvr>
                                    </p:animEffect>
                                  </p:childTnLst>
                                </p:cTn>
                              </p:par>
                            </p:childTnLst>
                          </p:cTn>
                        </p:par>
                        <p:par>
                          <p:cTn id="240" fill="hold">
                            <p:stCondLst>
                              <p:cond delay="18500"/>
                            </p:stCondLst>
                            <p:childTnLst>
                              <p:par>
                                <p:cTn id="241" presetID="53" presetClass="entr" presetSubtype="16" fill="hold" nodeType="afterEffect">
                                  <p:stCondLst>
                                    <p:cond delay="0"/>
                                  </p:stCondLst>
                                  <p:childTnLst>
                                    <p:set>
                                      <p:cBhvr>
                                        <p:cTn id="242" dur="1" fill="hold">
                                          <p:stCondLst>
                                            <p:cond delay="0"/>
                                          </p:stCondLst>
                                        </p:cTn>
                                        <p:tgtEl>
                                          <p:spTgt spid="110"/>
                                        </p:tgtEl>
                                        <p:attrNameLst>
                                          <p:attrName>style.visibility</p:attrName>
                                        </p:attrNameLst>
                                      </p:cBhvr>
                                      <p:to>
                                        <p:strVal val="visible"/>
                                      </p:to>
                                    </p:set>
                                    <p:anim calcmode="lin" valueType="num">
                                      <p:cBhvr>
                                        <p:cTn id="243" dur="500" fill="hold"/>
                                        <p:tgtEl>
                                          <p:spTgt spid="110"/>
                                        </p:tgtEl>
                                        <p:attrNameLst>
                                          <p:attrName>ppt_w</p:attrName>
                                        </p:attrNameLst>
                                      </p:cBhvr>
                                      <p:tavLst>
                                        <p:tav tm="0">
                                          <p:val>
                                            <p:fltVal val="0"/>
                                          </p:val>
                                        </p:tav>
                                        <p:tav tm="100000">
                                          <p:val>
                                            <p:strVal val="#ppt_w"/>
                                          </p:val>
                                        </p:tav>
                                      </p:tavLst>
                                    </p:anim>
                                    <p:anim calcmode="lin" valueType="num">
                                      <p:cBhvr>
                                        <p:cTn id="244" dur="500" fill="hold"/>
                                        <p:tgtEl>
                                          <p:spTgt spid="110"/>
                                        </p:tgtEl>
                                        <p:attrNameLst>
                                          <p:attrName>ppt_h</p:attrName>
                                        </p:attrNameLst>
                                      </p:cBhvr>
                                      <p:tavLst>
                                        <p:tav tm="0">
                                          <p:val>
                                            <p:fltVal val="0"/>
                                          </p:val>
                                        </p:tav>
                                        <p:tav tm="100000">
                                          <p:val>
                                            <p:strVal val="#ppt_h"/>
                                          </p:val>
                                        </p:tav>
                                      </p:tavLst>
                                    </p:anim>
                                    <p:animEffect transition="in" filter="fade">
                                      <p:cBhvr>
                                        <p:cTn id="245" dur="500"/>
                                        <p:tgtEl>
                                          <p:spTgt spid="110"/>
                                        </p:tgtEl>
                                      </p:cBhvr>
                                    </p:animEffect>
                                  </p:childTnLst>
                                </p:cTn>
                              </p:par>
                            </p:childTnLst>
                          </p:cTn>
                        </p:par>
                        <p:par>
                          <p:cTn id="246" fill="hold">
                            <p:stCondLst>
                              <p:cond delay="19000"/>
                            </p:stCondLst>
                            <p:childTnLst>
                              <p:par>
                                <p:cTn id="247" presetID="53" presetClass="entr" presetSubtype="16" fill="hold" grpId="0" nodeType="afterEffect">
                                  <p:stCondLst>
                                    <p:cond delay="0"/>
                                  </p:stCondLst>
                                  <p:childTnLst>
                                    <p:set>
                                      <p:cBhvr>
                                        <p:cTn id="248" dur="1" fill="hold">
                                          <p:stCondLst>
                                            <p:cond delay="0"/>
                                          </p:stCondLst>
                                        </p:cTn>
                                        <p:tgtEl>
                                          <p:spTgt spid="94"/>
                                        </p:tgtEl>
                                        <p:attrNameLst>
                                          <p:attrName>style.visibility</p:attrName>
                                        </p:attrNameLst>
                                      </p:cBhvr>
                                      <p:to>
                                        <p:strVal val="visible"/>
                                      </p:to>
                                    </p:set>
                                    <p:anim calcmode="lin" valueType="num">
                                      <p:cBhvr>
                                        <p:cTn id="249" dur="500" fill="hold"/>
                                        <p:tgtEl>
                                          <p:spTgt spid="94"/>
                                        </p:tgtEl>
                                        <p:attrNameLst>
                                          <p:attrName>ppt_w</p:attrName>
                                        </p:attrNameLst>
                                      </p:cBhvr>
                                      <p:tavLst>
                                        <p:tav tm="0">
                                          <p:val>
                                            <p:fltVal val="0"/>
                                          </p:val>
                                        </p:tav>
                                        <p:tav tm="100000">
                                          <p:val>
                                            <p:strVal val="#ppt_w"/>
                                          </p:val>
                                        </p:tav>
                                      </p:tavLst>
                                    </p:anim>
                                    <p:anim calcmode="lin" valueType="num">
                                      <p:cBhvr>
                                        <p:cTn id="250" dur="500" fill="hold"/>
                                        <p:tgtEl>
                                          <p:spTgt spid="94"/>
                                        </p:tgtEl>
                                        <p:attrNameLst>
                                          <p:attrName>ppt_h</p:attrName>
                                        </p:attrNameLst>
                                      </p:cBhvr>
                                      <p:tavLst>
                                        <p:tav tm="0">
                                          <p:val>
                                            <p:fltVal val="0"/>
                                          </p:val>
                                        </p:tav>
                                        <p:tav tm="100000">
                                          <p:val>
                                            <p:strVal val="#ppt_h"/>
                                          </p:val>
                                        </p:tav>
                                      </p:tavLst>
                                    </p:anim>
                                    <p:animEffect transition="in" filter="fade">
                                      <p:cBhvr>
                                        <p:cTn id="251" dur="500"/>
                                        <p:tgtEl>
                                          <p:spTgt spid="94"/>
                                        </p:tgtEl>
                                      </p:cBhvr>
                                    </p:animEffect>
                                  </p:childTnLst>
                                </p:cTn>
                              </p:par>
                            </p:childTnLst>
                          </p:cTn>
                        </p:par>
                        <p:par>
                          <p:cTn id="252" fill="hold">
                            <p:stCondLst>
                              <p:cond delay="19500"/>
                            </p:stCondLst>
                            <p:childTnLst>
                              <p:par>
                                <p:cTn id="253" presetID="53" presetClass="entr" presetSubtype="16" fill="hold" grpId="0" nodeType="afterEffect">
                                  <p:stCondLst>
                                    <p:cond delay="0"/>
                                  </p:stCondLst>
                                  <p:childTnLst>
                                    <p:set>
                                      <p:cBhvr>
                                        <p:cTn id="254" dur="1" fill="hold">
                                          <p:stCondLst>
                                            <p:cond delay="0"/>
                                          </p:stCondLst>
                                        </p:cTn>
                                        <p:tgtEl>
                                          <p:spTgt spid="95"/>
                                        </p:tgtEl>
                                        <p:attrNameLst>
                                          <p:attrName>style.visibility</p:attrName>
                                        </p:attrNameLst>
                                      </p:cBhvr>
                                      <p:to>
                                        <p:strVal val="visible"/>
                                      </p:to>
                                    </p:set>
                                    <p:anim calcmode="lin" valueType="num">
                                      <p:cBhvr>
                                        <p:cTn id="255" dur="500" fill="hold"/>
                                        <p:tgtEl>
                                          <p:spTgt spid="95"/>
                                        </p:tgtEl>
                                        <p:attrNameLst>
                                          <p:attrName>ppt_w</p:attrName>
                                        </p:attrNameLst>
                                      </p:cBhvr>
                                      <p:tavLst>
                                        <p:tav tm="0">
                                          <p:val>
                                            <p:fltVal val="0"/>
                                          </p:val>
                                        </p:tav>
                                        <p:tav tm="100000">
                                          <p:val>
                                            <p:strVal val="#ppt_w"/>
                                          </p:val>
                                        </p:tav>
                                      </p:tavLst>
                                    </p:anim>
                                    <p:anim calcmode="lin" valueType="num">
                                      <p:cBhvr>
                                        <p:cTn id="256" dur="500" fill="hold"/>
                                        <p:tgtEl>
                                          <p:spTgt spid="95"/>
                                        </p:tgtEl>
                                        <p:attrNameLst>
                                          <p:attrName>ppt_h</p:attrName>
                                        </p:attrNameLst>
                                      </p:cBhvr>
                                      <p:tavLst>
                                        <p:tav tm="0">
                                          <p:val>
                                            <p:fltVal val="0"/>
                                          </p:val>
                                        </p:tav>
                                        <p:tav tm="100000">
                                          <p:val>
                                            <p:strVal val="#ppt_h"/>
                                          </p:val>
                                        </p:tav>
                                      </p:tavLst>
                                    </p:anim>
                                    <p:animEffect transition="in" filter="fade">
                                      <p:cBhvr>
                                        <p:cTn id="257" dur="500"/>
                                        <p:tgtEl>
                                          <p:spTgt spid="95"/>
                                        </p:tgtEl>
                                      </p:cBhvr>
                                    </p:animEffect>
                                  </p:childTnLst>
                                </p:cTn>
                              </p:par>
                            </p:childTnLst>
                          </p:cTn>
                        </p:par>
                        <p:par>
                          <p:cTn id="258" fill="hold">
                            <p:stCondLst>
                              <p:cond delay="20000"/>
                            </p:stCondLst>
                            <p:childTnLst>
                              <p:par>
                                <p:cTn id="259" presetID="22" presetClass="entr" presetSubtype="1" fill="hold" nodeType="afterEffect">
                                  <p:stCondLst>
                                    <p:cond delay="0"/>
                                  </p:stCondLst>
                                  <p:childTnLst>
                                    <p:set>
                                      <p:cBhvr>
                                        <p:cTn id="260" dur="1" fill="hold">
                                          <p:stCondLst>
                                            <p:cond delay="0"/>
                                          </p:stCondLst>
                                        </p:cTn>
                                        <p:tgtEl>
                                          <p:spTgt spid="96"/>
                                        </p:tgtEl>
                                        <p:attrNameLst>
                                          <p:attrName>style.visibility</p:attrName>
                                        </p:attrNameLst>
                                      </p:cBhvr>
                                      <p:to>
                                        <p:strVal val="visible"/>
                                      </p:to>
                                    </p:set>
                                    <p:animEffect transition="in" filter="wipe(up)">
                                      <p:cBhvr>
                                        <p:cTn id="261" dur="500"/>
                                        <p:tgtEl>
                                          <p:spTgt spid="96"/>
                                        </p:tgtEl>
                                      </p:cBhvr>
                                    </p:animEffect>
                                  </p:childTnLst>
                                </p:cTn>
                              </p:par>
                            </p:childTnLst>
                          </p:cTn>
                        </p:par>
                        <p:par>
                          <p:cTn id="262" fill="hold">
                            <p:stCondLst>
                              <p:cond delay="20500"/>
                            </p:stCondLst>
                            <p:childTnLst>
                              <p:par>
                                <p:cTn id="263" presetID="53" presetClass="entr" presetSubtype="16" fill="hold" grpId="0" nodeType="afterEffect">
                                  <p:stCondLst>
                                    <p:cond delay="0"/>
                                  </p:stCondLst>
                                  <p:childTnLst>
                                    <p:set>
                                      <p:cBhvr>
                                        <p:cTn id="264" dur="1" fill="hold">
                                          <p:stCondLst>
                                            <p:cond delay="0"/>
                                          </p:stCondLst>
                                        </p:cTn>
                                        <p:tgtEl>
                                          <p:spTgt spid="97"/>
                                        </p:tgtEl>
                                        <p:attrNameLst>
                                          <p:attrName>style.visibility</p:attrName>
                                        </p:attrNameLst>
                                      </p:cBhvr>
                                      <p:to>
                                        <p:strVal val="visible"/>
                                      </p:to>
                                    </p:set>
                                    <p:anim calcmode="lin" valueType="num">
                                      <p:cBhvr>
                                        <p:cTn id="265" dur="500" fill="hold"/>
                                        <p:tgtEl>
                                          <p:spTgt spid="97"/>
                                        </p:tgtEl>
                                        <p:attrNameLst>
                                          <p:attrName>ppt_w</p:attrName>
                                        </p:attrNameLst>
                                      </p:cBhvr>
                                      <p:tavLst>
                                        <p:tav tm="0">
                                          <p:val>
                                            <p:fltVal val="0"/>
                                          </p:val>
                                        </p:tav>
                                        <p:tav tm="100000">
                                          <p:val>
                                            <p:strVal val="#ppt_w"/>
                                          </p:val>
                                        </p:tav>
                                      </p:tavLst>
                                    </p:anim>
                                    <p:anim calcmode="lin" valueType="num">
                                      <p:cBhvr>
                                        <p:cTn id="266" dur="500" fill="hold"/>
                                        <p:tgtEl>
                                          <p:spTgt spid="97"/>
                                        </p:tgtEl>
                                        <p:attrNameLst>
                                          <p:attrName>ppt_h</p:attrName>
                                        </p:attrNameLst>
                                      </p:cBhvr>
                                      <p:tavLst>
                                        <p:tav tm="0">
                                          <p:val>
                                            <p:fltVal val="0"/>
                                          </p:val>
                                        </p:tav>
                                        <p:tav tm="100000">
                                          <p:val>
                                            <p:strVal val="#ppt_h"/>
                                          </p:val>
                                        </p:tav>
                                      </p:tavLst>
                                    </p:anim>
                                    <p:animEffect transition="in" filter="fade">
                                      <p:cBhvr>
                                        <p:cTn id="267" dur="500"/>
                                        <p:tgtEl>
                                          <p:spTgt spid="97"/>
                                        </p:tgtEl>
                                      </p:cBhvr>
                                    </p:animEffect>
                                  </p:childTnLst>
                                </p:cTn>
                              </p:par>
                            </p:childTnLst>
                          </p:cTn>
                        </p:par>
                        <p:par>
                          <p:cTn id="268" fill="hold">
                            <p:stCondLst>
                              <p:cond delay="21000"/>
                            </p:stCondLst>
                            <p:childTnLst>
                              <p:par>
                                <p:cTn id="269" presetID="53" presetClass="entr" presetSubtype="16" fill="hold" grpId="0" nodeType="afterEffect">
                                  <p:stCondLst>
                                    <p:cond delay="0"/>
                                  </p:stCondLst>
                                  <p:childTnLst>
                                    <p:set>
                                      <p:cBhvr>
                                        <p:cTn id="270" dur="1" fill="hold">
                                          <p:stCondLst>
                                            <p:cond delay="0"/>
                                          </p:stCondLst>
                                        </p:cTn>
                                        <p:tgtEl>
                                          <p:spTgt spid="92"/>
                                        </p:tgtEl>
                                        <p:attrNameLst>
                                          <p:attrName>style.visibility</p:attrName>
                                        </p:attrNameLst>
                                      </p:cBhvr>
                                      <p:to>
                                        <p:strVal val="visible"/>
                                      </p:to>
                                    </p:set>
                                    <p:anim calcmode="lin" valueType="num">
                                      <p:cBhvr>
                                        <p:cTn id="271" dur="500" fill="hold"/>
                                        <p:tgtEl>
                                          <p:spTgt spid="92"/>
                                        </p:tgtEl>
                                        <p:attrNameLst>
                                          <p:attrName>ppt_w</p:attrName>
                                        </p:attrNameLst>
                                      </p:cBhvr>
                                      <p:tavLst>
                                        <p:tav tm="0">
                                          <p:val>
                                            <p:fltVal val="0"/>
                                          </p:val>
                                        </p:tav>
                                        <p:tav tm="100000">
                                          <p:val>
                                            <p:strVal val="#ppt_w"/>
                                          </p:val>
                                        </p:tav>
                                      </p:tavLst>
                                    </p:anim>
                                    <p:anim calcmode="lin" valueType="num">
                                      <p:cBhvr>
                                        <p:cTn id="272" dur="500" fill="hold"/>
                                        <p:tgtEl>
                                          <p:spTgt spid="92"/>
                                        </p:tgtEl>
                                        <p:attrNameLst>
                                          <p:attrName>ppt_h</p:attrName>
                                        </p:attrNameLst>
                                      </p:cBhvr>
                                      <p:tavLst>
                                        <p:tav tm="0">
                                          <p:val>
                                            <p:fltVal val="0"/>
                                          </p:val>
                                        </p:tav>
                                        <p:tav tm="100000">
                                          <p:val>
                                            <p:strVal val="#ppt_h"/>
                                          </p:val>
                                        </p:tav>
                                      </p:tavLst>
                                    </p:anim>
                                    <p:animEffect transition="in" filter="fade">
                                      <p:cBhvr>
                                        <p:cTn id="273" dur="500"/>
                                        <p:tgtEl>
                                          <p:spTgt spid="92"/>
                                        </p:tgtEl>
                                      </p:cBhvr>
                                    </p:animEffect>
                                  </p:childTnLst>
                                </p:cTn>
                              </p:par>
                              <p:par>
                                <p:cTn id="274" presetID="47" presetClass="entr" presetSubtype="0" fill="hold" grpId="0" nodeType="withEffect">
                                  <p:stCondLst>
                                    <p:cond delay="0"/>
                                  </p:stCondLst>
                                  <p:childTnLst>
                                    <p:set>
                                      <p:cBhvr>
                                        <p:cTn id="275" dur="1" fill="hold">
                                          <p:stCondLst>
                                            <p:cond delay="0"/>
                                          </p:stCondLst>
                                        </p:cTn>
                                        <p:tgtEl>
                                          <p:spTgt spid="98"/>
                                        </p:tgtEl>
                                        <p:attrNameLst>
                                          <p:attrName>style.visibility</p:attrName>
                                        </p:attrNameLst>
                                      </p:cBhvr>
                                      <p:to>
                                        <p:strVal val="visible"/>
                                      </p:to>
                                    </p:set>
                                    <p:animEffect transition="in" filter="fade">
                                      <p:cBhvr>
                                        <p:cTn id="276" dur="1000"/>
                                        <p:tgtEl>
                                          <p:spTgt spid="98"/>
                                        </p:tgtEl>
                                      </p:cBhvr>
                                    </p:animEffect>
                                    <p:anim calcmode="lin" valueType="num">
                                      <p:cBhvr>
                                        <p:cTn id="277" dur="1000" fill="hold"/>
                                        <p:tgtEl>
                                          <p:spTgt spid="98"/>
                                        </p:tgtEl>
                                        <p:attrNameLst>
                                          <p:attrName>ppt_x</p:attrName>
                                        </p:attrNameLst>
                                      </p:cBhvr>
                                      <p:tavLst>
                                        <p:tav tm="0">
                                          <p:val>
                                            <p:strVal val="#ppt_x"/>
                                          </p:val>
                                        </p:tav>
                                        <p:tav tm="100000">
                                          <p:val>
                                            <p:strVal val="#ppt_x"/>
                                          </p:val>
                                        </p:tav>
                                      </p:tavLst>
                                    </p:anim>
                                    <p:anim calcmode="lin" valueType="num">
                                      <p:cBhvr>
                                        <p:cTn id="278" dur="1000" fill="hold"/>
                                        <p:tgtEl>
                                          <p:spTgt spid="98"/>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99"/>
                                        </p:tgtEl>
                                        <p:attrNameLst>
                                          <p:attrName>style.visibility</p:attrName>
                                        </p:attrNameLst>
                                      </p:cBhvr>
                                      <p:to>
                                        <p:strVal val="visible"/>
                                      </p:to>
                                    </p:set>
                                    <p:animEffect transition="in" filter="fade">
                                      <p:cBhvr>
                                        <p:cTn id="281" dur="500"/>
                                        <p:tgtEl>
                                          <p:spTgt spid="99"/>
                                        </p:tgtEl>
                                      </p:cBhvr>
                                    </p:animEffect>
                                    <p:anim calcmode="lin" valueType="num">
                                      <p:cBhvr>
                                        <p:cTn id="282" dur="500" fill="hold"/>
                                        <p:tgtEl>
                                          <p:spTgt spid="99"/>
                                        </p:tgtEl>
                                        <p:attrNameLst>
                                          <p:attrName>ppt_x</p:attrName>
                                        </p:attrNameLst>
                                      </p:cBhvr>
                                      <p:tavLst>
                                        <p:tav tm="0">
                                          <p:val>
                                            <p:strVal val="#ppt_x"/>
                                          </p:val>
                                        </p:tav>
                                        <p:tav tm="100000">
                                          <p:val>
                                            <p:strVal val="#ppt_x"/>
                                          </p:val>
                                        </p:tav>
                                      </p:tavLst>
                                    </p:anim>
                                    <p:anim calcmode="lin" valueType="num">
                                      <p:cBhvr>
                                        <p:cTn id="283" dur="500" fill="hold"/>
                                        <p:tgtEl>
                                          <p:spTgt spid="99"/>
                                        </p:tgtEl>
                                        <p:attrNameLst>
                                          <p:attrName>ppt_y</p:attrName>
                                        </p:attrNameLst>
                                      </p:cBhvr>
                                      <p:tavLst>
                                        <p:tav tm="0">
                                          <p:val>
                                            <p:strVal val="#ppt_y+.1"/>
                                          </p:val>
                                        </p:tav>
                                        <p:tav tm="100000">
                                          <p:val>
                                            <p:strVal val="#ppt_y"/>
                                          </p:val>
                                        </p:tav>
                                      </p:tavLst>
                                    </p:anim>
                                  </p:childTnLst>
                                </p:cTn>
                              </p:par>
                            </p:childTnLst>
                          </p:cTn>
                        </p:par>
                        <p:par>
                          <p:cTn id="284" fill="hold">
                            <p:stCondLst>
                              <p:cond delay="22000"/>
                            </p:stCondLst>
                            <p:childTnLst>
                              <p:par>
                                <p:cTn id="285" presetID="22" presetClass="entr" presetSubtype="8" fill="hold" nodeType="afterEffect">
                                  <p:stCondLst>
                                    <p:cond delay="0"/>
                                  </p:stCondLst>
                                  <p:childTnLst>
                                    <p:set>
                                      <p:cBhvr>
                                        <p:cTn id="286" dur="1" fill="hold">
                                          <p:stCondLst>
                                            <p:cond delay="0"/>
                                          </p:stCondLst>
                                        </p:cTn>
                                        <p:tgtEl>
                                          <p:spTgt spid="102"/>
                                        </p:tgtEl>
                                        <p:attrNameLst>
                                          <p:attrName>style.visibility</p:attrName>
                                        </p:attrNameLst>
                                      </p:cBhvr>
                                      <p:to>
                                        <p:strVal val="visible"/>
                                      </p:to>
                                    </p:set>
                                    <p:animEffect transition="in" filter="wipe(left)">
                                      <p:cBhvr>
                                        <p:cTn id="287" dur="500"/>
                                        <p:tgtEl>
                                          <p:spTgt spid="102"/>
                                        </p:tgtEl>
                                      </p:cBhvr>
                                    </p:animEffect>
                                  </p:childTnLst>
                                </p:cTn>
                              </p:par>
                            </p:childTnLst>
                          </p:cTn>
                        </p:par>
                        <p:par>
                          <p:cTn id="288" fill="hold">
                            <p:stCondLst>
                              <p:cond delay="22500"/>
                            </p:stCondLst>
                            <p:childTnLst>
                              <p:par>
                                <p:cTn id="289" presetID="22" presetClass="entr" presetSubtype="8" fill="hold" nodeType="afterEffect">
                                  <p:stCondLst>
                                    <p:cond delay="0"/>
                                  </p:stCondLst>
                                  <p:childTnLst>
                                    <p:set>
                                      <p:cBhvr>
                                        <p:cTn id="290" dur="1" fill="hold">
                                          <p:stCondLst>
                                            <p:cond delay="0"/>
                                          </p:stCondLst>
                                        </p:cTn>
                                        <p:tgtEl>
                                          <p:spTgt spid="36"/>
                                        </p:tgtEl>
                                        <p:attrNameLst>
                                          <p:attrName>style.visibility</p:attrName>
                                        </p:attrNameLst>
                                      </p:cBhvr>
                                      <p:to>
                                        <p:strVal val="visible"/>
                                      </p:to>
                                    </p:set>
                                    <p:animEffect transition="in" filter="wipe(left)">
                                      <p:cBhvr>
                                        <p:cTn id="29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59" grpId="0" animBg="1"/>
      <p:bldP spid="65" grpId="0" animBg="1"/>
      <p:bldP spid="66" grpId="0"/>
      <p:bldP spid="67" grpId="0"/>
      <p:bldP spid="68" grpId="0" animBg="1"/>
      <p:bldP spid="69" grpId="0" animBg="1"/>
      <p:bldP spid="70" grpId="0" animBg="1"/>
      <p:bldP spid="71" grpId="0" animBg="1"/>
      <p:bldP spid="73" grpId="0" animBg="1"/>
      <p:bldP spid="74" grpId="0"/>
      <p:bldP spid="75" grpId="0"/>
      <p:bldP spid="76" grpId="0" animBg="1"/>
      <p:bldP spid="77" grpId="0" animBg="1"/>
      <p:bldP spid="78" grpId="0" animBg="1"/>
      <p:bldP spid="79" grpId="0" animBg="1"/>
      <p:bldP spid="81" grpId="0" animBg="1"/>
      <p:bldP spid="82" grpId="0"/>
      <p:bldP spid="83" grpId="0"/>
      <p:bldP spid="84" grpId="0" animBg="1"/>
      <p:bldP spid="85" grpId="0" animBg="1"/>
      <p:bldP spid="86" grpId="0" animBg="1"/>
      <p:bldP spid="87" grpId="0" animBg="1"/>
      <p:bldP spid="89" grpId="0" animBg="1"/>
      <p:bldP spid="90" grpId="0"/>
      <p:bldP spid="91" grpId="0"/>
      <p:bldP spid="92" grpId="0" animBg="1"/>
      <p:bldP spid="93" grpId="0" animBg="1"/>
      <p:bldP spid="94" grpId="0" animBg="1"/>
      <p:bldP spid="95" grpId="0" animBg="1"/>
      <p:bldP spid="97" grpId="0" animBg="1"/>
      <p:bldP spid="98" grpId="0"/>
      <p:bldP spid="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984171" cy="514350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TextBox 56">
            <a:extLst>
              <a:ext uri="{FF2B5EF4-FFF2-40B4-BE49-F238E27FC236}">
                <a16:creationId xmlns:a16="http://schemas.microsoft.com/office/drawing/2014/main" id="{4F202974-31A3-4642-B671-F0DBBB7B4663}"/>
              </a:ext>
            </a:extLst>
          </p:cNvPr>
          <p:cNvSpPr txBox="1"/>
          <p:nvPr/>
        </p:nvSpPr>
        <p:spPr>
          <a:xfrm>
            <a:off x="4677134" y="558219"/>
            <a:ext cx="3754908" cy="923330"/>
          </a:xfrm>
          <a:prstGeom prst="rect">
            <a:avLst/>
          </a:prstGeom>
          <a:noFill/>
        </p:spPr>
        <p:txBody>
          <a:bodyPr wrap="square" rtlCol="0">
            <a:spAutoFit/>
          </a:bodyPr>
          <a:lstStyle/>
          <a:p>
            <a:pPr algn="ctr"/>
            <a:r>
              <a:rPr lang="en-US" sz="5400" dirty="0">
                <a:solidFill>
                  <a:srgbClr val="C00000"/>
                </a:solidFill>
                <a:latin typeface="Tw Cen MT" panose="020B0602020104020603" pitchFamily="34" charset="0"/>
              </a:rPr>
              <a:t>Module 1</a:t>
            </a:r>
          </a:p>
        </p:txBody>
      </p:sp>
      <p:sp>
        <p:nvSpPr>
          <p:cNvPr id="58" name="TextBox 57">
            <a:extLst>
              <a:ext uri="{FF2B5EF4-FFF2-40B4-BE49-F238E27FC236}">
                <a16:creationId xmlns:a16="http://schemas.microsoft.com/office/drawing/2014/main" id="{79BCE1F0-A71E-4D4B-BE6A-A381604C28D2}"/>
              </a:ext>
            </a:extLst>
          </p:cNvPr>
          <p:cNvSpPr txBox="1"/>
          <p:nvPr/>
        </p:nvSpPr>
        <p:spPr>
          <a:xfrm>
            <a:off x="5056379" y="1350744"/>
            <a:ext cx="2996418" cy="261610"/>
          </a:xfrm>
          <a:prstGeom prst="rect">
            <a:avLst/>
          </a:prstGeom>
          <a:noFill/>
        </p:spPr>
        <p:txBody>
          <a:bodyPr wrap="square" rtlCol="0">
            <a:spAutoFit/>
          </a:bodyPr>
          <a:lstStyle/>
          <a:p>
            <a:pPr algn="ctr"/>
            <a:r>
              <a:rPr lang="en-US" sz="1000" i="1" dirty="0">
                <a:solidFill>
                  <a:schemeClr val="bg1">
                    <a:lumMod val="50000"/>
                  </a:schemeClr>
                </a:solidFill>
              </a:rPr>
              <a:t>Periodic Reporting for the World Heritage Conventi</a:t>
            </a:r>
            <a:r>
              <a:rPr lang="en-US" sz="1050" i="1" dirty="0">
                <a:solidFill>
                  <a:schemeClr val="bg1">
                    <a:lumMod val="50000"/>
                  </a:schemeClr>
                </a:solidFill>
              </a:rPr>
              <a:t>on</a:t>
            </a:r>
          </a:p>
        </p:txBody>
      </p:sp>
      <p:grpSp>
        <p:nvGrpSpPr>
          <p:cNvPr id="2" name="Group 1"/>
          <p:cNvGrpSpPr/>
          <p:nvPr/>
        </p:nvGrpSpPr>
        <p:grpSpPr>
          <a:xfrm>
            <a:off x="363247" y="1817003"/>
            <a:ext cx="2996418" cy="1107995"/>
            <a:chOff x="541589" y="799305"/>
            <a:chExt cx="2996418" cy="1107995"/>
          </a:xfrm>
        </p:grpSpPr>
        <p:sp>
          <p:nvSpPr>
            <p:cNvPr id="10" name="Rectangle: Top Corners Rounded 2">
              <a:extLst>
                <a:ext uri="{FF2B5EF4-FFF2-40B4-BE49-F238E27FC236}">
                  <a16:creationId xmlns:a16="http://schemas.microsoft.com/office/drawing/2014/main" id="{FC900C28-FF5B-4738-B15A-DA1A556BE4A0}"/>
                </a:ext>
              </a:extLst>
            </p:cNvPr>
            <p:cNvSpPr/>
            <p:nvPr/>
          </p:nvSpPr>
          <p:spPr>
            <a:xfrm rot="5400000">
              <a:off x="2400516" y="730569"/>
              <a:ext cx="1015593" cy="1259389"/>
            </a:xfrm>
            <a:prstGeom prst="round2SameRect">
              <a:avLst>
                <a:gd name="adj1" fmla="val 12063"/>
                <a:gd name="adj2" fmla="val 0"/>
              </a:avLst>
            </a:prstGeom>
            <a:solidFill>
              <a:srgbClr val="C00000"/>
            </a:solidFill>
            <a:ln/>
            <a:effectLst>
              <a:innerShdw blurRad="63500" dist="508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2698EAD-E879-41D8-AB35-8B0CD1EFF0A9}"/>
                </a:ext>
              </a:extLst>
            </p:cNvPr>
            <p:cNvSpPr txBox="1"/>
            <p:nvPr/>
          </p:nvSpPr>
          <p:spPr>
            <a:xfrm>
              <a:off x="2790712" y="799305"/>
              <a:ext cx="578538" cy="1107995"/>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1</a:t>
              </a:r>
            </a:p>
          </p:txBody>
        </p:sp>
        <p:sp>
          <p:nvSpPr>
            <p:cNvPr id="12" name="Freeform: Shape 15">
              <a:extLst>
                <a:ext uri="{FF2B5EF4-FFF2-40B4-BE49-F238E27FC236}">
                  <a16:creationId xmlns:a16="http://schemas.microsoft.com/office/drawing/2014/main" id="{B9361B01-03EA-4A3C-8B61-BEC6A891C530}"/>
                </a:ext>
              </a:extLst>
            </p:cNvPr>
            <p:cNvSpPr/>
            <p:nvPr/>
          </p:nvSpPr>
          <p:spPr>
            <a:xfrm rot="5400000" flipV="1">
              <a:off x="1139420" y="330655"/>
              <a:ext cx="1029471" cy="204534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1589" y="1006320"/>
              <a:ext cx="1992001" cy="707886"/>
            </a:xfrm>
            <a:prstGeom prst="rect">
              <a:avLst/>
            </a:prstGeom>
            <a:noFill/>
          </p:spPr>
          <p:txBody>
            <a:bodyPr wrap="square" rtlCol="0">
              <a:spAutoFit/>
            </a:bodyPr>
            <a:lstStyle/>
            <a:p>
              <a:pPr algn="ctr"/>
              <a:r>
                <a:rPr lang="en-GB" sz="1600" dirty="0">
                  <a:solidFill>
                    <a:schemeClr val="bg1">
                      <a:lumMod val="50000"/>
                    </a:schemeClr>
                  </a:solidFill>
                  <a:latin typeface="Tw Cen MT" panose="020B0602020104020603" pitchFamily="34" charset="0"/>
                </a:rPr>
                <a:t>Periodic Reporting</a:t>
              </a:r>
            </a:p>
            <a:p>
              <a:pPr algn="ctr"/>
              <a:r>
                <a:rPr lang="en-GB" sz="2250" dirty="0">
                  <a:solidFill>
                    <a:srgbClr val="C00000"/>
                  </a:solidFill>
                  <a:latin typeface="Tw Cen MT" panose="020B0602020104020603" pitchFamily="34" charset="0"/>
                </a:rPr>
                <a:t>Fundamentals</a:t>
              </a:r>
              <a:endParaRPr lang="en-US" sz="2250" dirty="0">
                <a:solidFill>
                  <a:srgbClr val="C00000"/>
                </a:solidFill>
                <a:latin typeface="Tw Cen MT" panose="020B0602020104020603" pitchFamily="34" charset="0"/>
              </a:endParaRPr>
            </a:p>
          </p:txBody>
        </p:sp>
      </p:grpSp>
      <p:sp>
        <p:nvSpPr>
          <p:cNvPr id="14" name="Rectangle 13"/>
          <p:cNvSpPr/>
          <p:nvPr/>
        </p:nvSpPr>
        <p:spPr>
          <a:xfrm>
            <a:off x="8927346" y="0"/>
            <a:ext cx="219836"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392" b="18633"/>
          <a:stretch/>
        </p:blipFill>
        <p:spPr>
          <a:xfrm>
            <a:off x="4451591" y="1817003"/>
            <a:ext cx="4483404" cy="2539460"/>
          </a:xfrm>
          <a:prstGeom prst="rect">
            <a:avLst/>
          </a:prstGeom>
        </p:spPr>
      </p:pic>
    </p:spTree>
    <p:extLst>
      <p:ext uri="{BB962C8B-B14F-4D97-AF65-F5344CB8AC3E}">
        <p14:creationId xmlns:p14="http://schemas.microsoft.com/office/powerpoint/2010/main" val="21923307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1"/>
          <p:cNvSpPr txBox="1"/>
          <p:nvPr/>
        </p:nvSpPr>
        <p:spPr>
          <a:xfrm>
            <a:off x="515258" y="324463"/>
            <a:ext cx="3998220"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sp>
        <p:nvSpPr>
          <p:cNvPr id="33"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accent3">
                    <a:lumMod val="75000"/>
                  </a:schemeClr>
                </a:solidFill>
                <a:cs typeface="Calibri Light" panose="020F0302020204030204" pitchFamily="34" charset="0"/>
              </a:rPr>
              <a:t>Reporting by region: Timeline</a:t>
            </a:r>
          </a:p>
        </p:txBody>
      </p:sp>
      <p:cxnSp>
        <p:nvCxnSpPr>
          <p:cNvPr id="34" name="Straight Connector 33">
            <a:extLst>
              <a:ext uri="{FF2B5EF4-FFF2-40B4-BE49-F238E27FC236}">
                <a16:creationId xmlns:a16="http://schemas.microsoft.com/office/drawing/2014/main" id="{F272CB9A-11DA-403F-8A2C-8ACABB9E55E3}"/>
              </a:ext>
            </a:extLst>
          </p:cNvPr>
          <p:cNvCxnSpPr/>
          <p:nvPr/>
        </p:nvCxnSpPr>
        <p:spPr>
          <a:xfrm>
            <a:off x="4631316"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E87360-F24A-47BA-928F-2F0179FA8620}"/>
              </a:ext>
            </a:extLst>
          </p:cNvPr>
          <p:cNvCxnSpPr/>
          <p:nvPr/>
        </p:nvCxnSpPr>
        <p:spPr>
          <a:xfrm>
            <a:off x="6309761"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346D99-21A2-4F27-AB30-6BF25A60C3AC}"/>
              </a:ext>
            </a:extLst>
          </p:cNvPr>
          <p:cNvCxnSpPr>
            <a:cxnSpLocks/>
          </p:cNvCxnSpPr>
          <p:nvPr/>
        </p:nvCxnSpPr>
        <p:spPr>
          <a:xfrm>
            <a:off x="7999414"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2DD698-41EA-44B3-A338-53428D7D5050}"/>
              </a:ext>
            </a:extLst>
          </p:cNvPr>
          <p:cNvCxnSpPr/>
          <p:nvPr/>
        </p:nvCxnSpPr>
        <p:spPr>
          <a:xfrm>
            <a:off x="2933504"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41C71E-E08E-4C35-AF33-12A46FFB4E28}"/>
              </a:ext>
            </a:extLst>
          </p:cNvPr>
          <p:cNvCxnSpPr/>
          <p:nvPr/>
        </p:nvCxnSpPr>
        <p:spPr>
          <a:xfrm>
            <a:off x="1243429"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AF54DAFC-72BF-4C18-B451-30110FC8EBCC}"/>
              </a:ext>
            </a:extLst>
          </p:cNvPr>
          <p:cNvSpPr/>
          <p:nvPr/>
        </p:nvSpPr>
        <p:spPr>
          <a:xfrm>
            <a:off x="86294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40" name="Straight Connector 39">
            <a:extLst>
              <a:ext uri="{FF2B5EF4-FFF2-40B4-BE49-F238E27FC236}">
                <a16:creationId xmlns:a16="http://schemas.microsoft.com/office/drawing/2014/main" id="{6AB54977-33F8-4105-824C-3D0C493D5B00}"/>
              </a:ext>
            </a:extLst>
          </p:cNvPr>
          <p:cNvCxnSpPr>
            <a:cxnSpLocks/>
          </p:cNvCxnSpPr>
          <p:nvPr/>
        </p:nvCxnSpPr>
        <p:spPr>
          <a:xfrm>
            <a:off x="0"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ADB8234-7655-4312-99D5-ACC91B4B894B}"/>
              </a:ext>
            </a:extLst>
          </p:cNvPr>
          <p:cNvSpPr/>
          <p:nvPr/>
        </p:nvSpPr>
        <p:spPr>
          <a:xfrm>
            <a:off x="1136196" y="2925052"/>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Circle: Hollow 9">
            <a:extLst>
              <a:ext uri="{FF2B5EF4-FFF2-40B4-BE49-F238E27FC236}">
                <a16:creationId xmlns:a16="http://schemas.microsoft.com/office/drawing/2014/main" id="{1E0E5245-3E9D-45CB-A2A2-78E37536928E}"/>
              </a:ext>
            </a:extLst>
          </p:cNvPr>
          <p:cNvSpPr/>
          <p:nvPr/>
        </p:nvSpPr>
        <p:spPr>
          <a:xfrm>
            <a:off x="94724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64" name="Straight Connector 63">
            <a:extLst>
              <a:ext uri="{FF2B5EF4-FFF2-40B4-BE49-F238E27FC236}">
                <a16:creationId xmlns:a16="http://schemas.microsoft.com/office/drawing/2014/main" id="{1B8353AA-1A28-4FAD-AF44-130B899BAAE4}"/>
              </a:ext>
            </a:extLst>
          </p:cNvPr>
          <p:cNvCxnSpPr>
            <a:cxnSpLocks/>
          </p:cNvCxnSpPr>
          <p:nvPr/>
        </p:nvCxnSpPr>
        <p:spPr>
          <a:xfrm flipV="1">
            <a:off x="1207634" y="3256879"/>
            <a:ext cx="0" cy="77504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6B49B4F-63E8-4430-9059-553CBCA3AB43}"/>
              </a:ext>
            </a:extLst>
          </p:cNvPr>
          <p:cNvSpPr/>
          <p:nvPr/>
        </p:nvSpPr>
        <p:spPr>
          <a:xfrm>
            <a:off x="1161044" y="4013069"/>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extBox 65">
            <a:extLst>
              <a:ext uri="{FF2B5EF4-FFF2-40B4-BE49-F238E27FC236}">
                <a16:creationId xmlns:a16="http://schemas.microsoft.com/office/drawing/2014/main" id="{E959B938-7387-4E6C-B81C-CA1B61488588}"/>
              </a:ext>
            </a:extLst>
          </p:cNvPr>
          <p:cNvSpPr txBox="1"/>
          <p:nvPr/>
        </p:nvSpPr>
        <p:spPr>
          <a:xfrm>
            <a:off x="639364"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2018</a:t>
            </a:r>
          </a:p>
        </p:txBody>
      </p:sp>
      <p:sp>
        <p:nvSpPr>
          <p:cNvPr id="67" name="TextBox 66">
            <a:extLst>
              <a:ext uri="{FF2B5EF4-FFF2-40B4-BE49-F238E27FC236}">
                <a16:creationId xmlns:a16="http://schemas.microsoft.com/office/drawing/2014/main" id="{E623F98E-5FFF-4701-A99F-87B202C66033}"/>
              </a:ext>
            </a:extLst>
          </p:cNvPr>
          <p:cNvSpPr txBox="1"/>
          <p:nvPr/>
        </p:nvSpPr>
        <p:spPr>
          <a:xfrm>
            <a:off x="410930" y="4202239"/>
            <a:ext cx="2400782" cy="307777"/>
          </a:xfrm>
          <a:prstGeom prst="rect">
            <a:avLst/>
          </a:prstGeom>
          <a:noFill/>
        </p:spPr>
        <p:txBody>
          <a:bodyPr wrap="square" rtlCol="0">
            <a:spAutoFit/>
          </a:bodyPr>
          <a:lstStyle/>
          <a:p>
            <a:r>
              <a:rPr lang="en-GB" sz="1400" b="1" dirty="0">
                <a:solidFill>
                  <a:schemeClr val="bg2">
                    <a:lumMod val="50000"/>
                  </a:schemeClr>
                </a:solidFill>
                <a:latin typeface="+mj-lt"/>
              </a:rPr>
              <a:t>Arab States </a:t>
            </a:r>
            <a:endParaRPr lang="en-US" sz="1400" b="1" dirty="0">
              <a:solidFill>
                <a:schemeClr val="bg2">
                  <a:lumMod val="50000"/>
                </a:schemeClr>
              </a:solidFill>
              <a:latin typeface="+mj-lt"/>
            </a:endParaRPr>
          </a:p>
        </p:txBody>
      </p:sp>
      <p:sp>
        <p:nvSpPr>
          <p:cNvPr id="68" name="Arc 67">
            <a:extLst>
              <a:ext uri="{FF2B5EF4-FFF2-40B4-BE49-F238E27FC236}">
                <a16:creationId xmlns:a16="http://schemas.microsoft.com/office/drawing/2014/main" id="{B54B9C7B-4DA7-40E1-B723-68758EB971FE}"/>
              </a:ext>
            </a:extLst>
          </p:cNvPr>
          <p:cNvSpPr/>
          <p:nvPr/>
        </p:nvSpPr>
        <p:spPr>
          <a:xfrm rot="5400000">
            <a:off x="2541806"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9" name="Oval 68">
            <a:extLst>
              <a:ext uri="{FF2B5EF4-FFF2-40B4-BE49-F238E27FC236}">
                <a16:creationId xmlns:a16="http://schemas.microsoft.com/office/drawing/2014/main" id="{037A3CB3-AA60-41C6-B92B-B84EC0A87E61}"/>
              </a:ext>
            </a:extLst>
          </p:cNvPr>
          <p:cNvSpPr/>
          <p:nvPr/>
        </p:nvSpPr>
        <p:spPr>
          <a:xfrm>
            <a:off x="2815055" y="2925052"/>
            <a:ext cx="142875" cy="142875"/>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Circle: Hollow 20">
            <a:extLst>
              <a:ext uri="{FF2B5EF4-FFF2-40B4-BE49-F238E27FC236}">
                <a16:creationId xmlns:a16="http://schemas.microsoft.com/office/drawing/2014/main" id="{5AB77009-91CD-4089-A339-205E1FD860BA}"/>
              </a:ext>
            </a:extLst>
          </p:cNvPr>
          <p:cNvSpPr/>
          <p:nvPr/>
        </p:nvSpPr>
        <p:spPr>
          <a:xfrm>
            <a:off x="2725757" y="2835754"/>
            <a:ext cx="321470" cy="321470"/>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1" name="Circle: Hollow 21">
            <a:extLst>
              <a:ext uri="{FF2B5EF4-FFF2-40B4-BE49-F238E27FC236}">
                <a16:creationId xmlns:a16="http://schemas.microsoft.com/office/drawing/2014/main" id="{EB4F978A-6973-4038-9D44-C992F6903D28}"/>
              </a:ext>
            </a:extLst>
          </p:cNvPr>
          <p:cNvSpPr/>
          <p:nvPr/>
        </p:nvSpPr>
        <p:spPr>
          <a:xfrm>
            <a:off x="2626103"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72" name="Straight Connector 71">
            <a:extLst>
              <a:ext uri="{FF2B5EF4-FFF2-40B4-BE49-F238E27FC236}">
                <a16:creationId xmlns:a16="http://schemas.microsoft.com/office/drawing/2014/main" id="{7982AF7D-7FF0-494C-891D-C601C69FAD64}"/>
              </a:ext>
            </a:extLst>
          </p:cNvPr>
          <p:cNvCxnSpPr>
            <a:cxnSpLocks/>
          </p:cNvCxnSpPr>
          <p:nvPr/>
        </p:nvCxnSpPr>
        <p:spPr>
          <a:xfrm flipV="1">
            <a:off x="2886493" y="1961061"/>
            <a:ext cx="0" cy="77504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26033AC-E99E-4309-BD9B-47A98BA0DEA7}"/>
              </a:ext>
            </a:extLst>
          </p:cNvPr>
          <p:cNvSpPr/>
          <p:nvPr/>
        </p:nvSpPr>
        <p:spPr>
          <a:xfrm>
            <a:off x="2839902" y="1926293"/>
            <a:ext cx="93180" cy="9318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D297ECE7-7E0E-48D0-9C27-6FB0E3DB79DD}"/>
              </a:ext>
            </a:extLst>
          </p:cNvPr>
          <p:cNvSpPr txBox="1"/>
          <p:nvPr/>
        </p:nvSpPr>
        <p:spPr>
          <a:xfrm>
            <a:off x="2318222" y="3286959"/>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2019</a:t>
            </a:r>
          </a:p>
        </p:txBody>
      </p:sp>
      <p:sp>
        <p:nvSpPr>
          <p:cNvPr id="75" name="TextBox 74">
            <a:extLst>
              <a:ext uri="{FF2B5EF4-FFF2-40B4-BE49-F238E27FC236}">
                <a16:creationId xmlns:a16="http://schemas.microsoft.com/office/drawing/2014/main" id="{7DEA27D8-0CF3-496D-AD7D-2076231DE52C}"/>
              </a:ext>
            </a:extLst>
          </p:cNvPr>
          <p:cNvSpPr txBox="1"/>
          <p:nvPr/>
        </p:nvSpPr>
        <p:spPr>
          <a:xfrm>
            <a:off x="2025392" y="1444581"/>
            <a:ext cx="2400782" cy="307777"/>
          </a:xfrm>
          <a:prstGeom prst="rect">
            <a:avLst/>
          </a:prstGeom>
          <a:noFill/>
        </p:spPr>
        <p:txBody>
          <a:bodyPr wrap="square" rtlCol="0">
            <a:spAutoFit/>
          </a:bodyPr>
          <a:lstStyle/>
          <a:p>
            <a:r>
              <a:rPr lang="en-GB" sz="1400" b="1" dirty="0">
                <a:solidFill>
                  <a:schemeClr val="accent4">
                    <a:lumMod val="75000"/>
                  </a:schemeClr>
                </a:solidFill>
                <a:latin typeface="+mj-lt"/>
              </a:rPr>
              <a:t>Africa</a:t>
            </a:r>
            <a:endParaRPr lang="en-US" sz="1400" b="1" dirty="0">
              <a:solidFill>
                <a:schemeClr val="accent4">
                  <a:lumMod val="75000"/>
                </a:schemeClr>
              </a:solidFill>
              <a:latin typeface="+mj-lt"/>
            </a:endParaRPr>
          </a:p>
        </p:txBody>
      </p:sp>
      <p:sp>
        <p:nvSpPr>
          <p:cNvPr id="76" name="Arc 75">
            <a:extLst>
              <a:ext uri="{FF2B5EF4-FFF2-40B4-BE49-F238E27FC236}">
                <a16:creationId xmlns:a16="http://schemas.microsoft.com/office/drawing/2014/main" id="{A2636062-43D3-463C-B6BD-741D547DE965}"/>
              </a:ext>
            </a:extLst>
          </p:cNvPr>
          <p:cNvSpPr/>
          <p:nvPr/>
        </p:nvSpPr>
        <p:spPr>
          <a:xfrm>
            <a:off x="4231881"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7" name="Oval 76">
            <a:extLst>
              <a:ext uri="{FF2B5EF4-FFF2-40B4-BE49-F238E27FC236}">
                <a16:creationId xmlns:a16="http://schemas.microsoft.com/office/drawing/2014/main" id="{CDCB9A2B-6699-4804-99AE-7A924FDA4340}"/>
              </a:ext>
            </a:extLst>
          </p:cNvPr>
          <p:cNvSpPr/>
          <p:nvPr/>
        </p:nvSpPr>
        <p:spPr>
          <a:xfrm>
            <a:off x="4505129" y="2925052"/>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Circle: Hollow 29">
            <a:extLst>
              <a:ext uri="{FF2B5EF4-FFF2-40B4-BE49-F238E27FC236}">
                <a16:creationId xmlns:a16="http://schemas.microsoft.com/office/drawing/2014/main" id="{3A6CDF07-EF0B-4379-8FBF-3718BD896047}"/>
              </a:ext>
            </a:extLst>
          </p:cNvPr>
          <p:cNvSpPr/>
          <p:nvPr/>
        </p:nvSpPr>
        <p:spPr>
          <a:xfrm>
            <a:off x="4415832" y="2835754"/>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9" name="Circle: Hollow 30">
            <a:extLst>
              <a:ext uri="{FF2B5EF4-FFF2-40B4-BE49-F238E27FC236}">
                <a16:creationId xmlns:a16="http://schemas.microsoft.com/office/drawing/2014/main" id="{FB3E2DCF-4068-4715-BD27-13370B541EAC}"/>
              </a:ext>
            </a:extLst>
          </p:cNvPr>
          <p:cNvSpPr/>
          <p:nvPr/>
        </p:nvSpPr>
        <p:spPr>
          <a:xfrm>
            <a:off x="4316178"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80" name="Straight Connector 79">
            <a:extLst>
              <a:ext uri="{FF2B5EF4-FFF2-40B4-BE49-F238E27FC236}">
                <a16:creationId xmlns:a16="http://schemas.microsoft.com/office/drawing/2014/main" id="{EA49CDC4-E9AD-4789-BEA6-BFF07A73111B}"/>
              </a:ext>
            </a:extLst>
          </p:cNvPr>
          <p:cNvCxnSpPr>
            <a:cxnSpLocks/>
          </p:cNvCxnSpPr>
          <p:nvPr/>
        </p:nvCxnSpPr>
        <p:spPr>
          <a:xfrm flipV="1">
            <a:off x="4576568" y="3256879"/>
            <a:ext cx="0" cy="77504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DD4A8794-EADF-4527-95C6-C9D6781E9C8E}"/>
              </a:ext>
            </a:extLst>
          </p:cNvPr>
          <p:cNvSpPr/>
          <p:nvPr/>
        </p:nvSpPr>
        <p:spPr>
          <a:xfrm>
            <a:off x="4529977" y="4013069"/>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TextBox 81">
            <a:extLst>
              <a:ext uri="{FF2B5EF4-FFF2-40B4-BE49-F238E27FC236}">
                <a16:creationId xmlns:a16="http://schemas.microsoft.com/office/drawing/2014/main" id="{4BE7D141-E60D-4B00-AA4B-1F588212DCAD}"/>
              </a:ext>
            </a:extLst>
          </p:cNvPr>
          <p:cNvSpPr txBox="1"/>
          <p:nvPr/>
        </p:nvSpPr>
        <p:spPr>
          <a:xfrm>
            <a:off x="4008297"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2020</a:t>
            </a:r>
          </a:p>
        </p:txBody>
      </p:sp>
      <p:sp>
        <p:nvSpPr>
          <p:cNvPr id="83" name="TextBox 82">
            <a:extLst>
              <a:ext uri="{FF2B5EF4-FFF2-40B4-BE49-F238E27FC236}">
                <a16:creationId xmlns:a16="http://schemas.microsoft.com/office/drawing/2014/main" id="{0A5C5A36-EC92-462F-BB70-6A797D63B1DD}"/>
              </a:ext>
            </a:extLst>
          </p:cNvPr>
          <p:cNvSpPr txBox="1"/>
          <p:nvPr/>
        </p:nvSpPr>
        <p:spPr>
          <a:xfrm>
            <a:off x="3779863" y="4202239"/>
            <a:ext cx="2400782" cy="307777"/>
          </a:xfrm>
          <a:prstGeom prst="rect">
            <a:avLst/>
          </a:prstGeom>
          <a:noFill/>
        </p:spPr>
        <p:txBody>
          <a:bodyPr wrap="square" rtlCol="0">
            <a:spAutoFit/>
          </a:bodyPr>
          <a:lstStyle/>
          <a:p>
            <a:r>
              <a:rPr lang="en-US" sz="1400" b="1" dirty="0">
                <a:solidFill>
                  <a:schemeClr val="bg2">
                    <a:lumMod val="50000"/>
                  </a:schemeClr>
                </a:solidFill>
                <a:latin typeface="+mj-lt"/>
              </a:rPr>
              <a:t>Asia &amp; Pacific</a:t>
            </a:r>
          </a:p>
        </p:txBody>
      </p:sp>
      <p:sp>
        <p:nvSpPr>
          <p:cNvPr id="84" name="Arc 83">
            <a:extLst>
              <a:ext uri="{FF2B5EF4-FFF2-40B4-BE49-F238E27FC236}">
                <a16:creationId xmlns:a16="http://schemas.microsoft.com/office/drawing/2014/main" id="{E3730103-7F8D-4792-83EE-5FFC4A5D2274}"/>
              </a:ext>
            </a:extLst>
          </p:cNvPr>
          <p:cNvSpPr/>
          <p:nvPr/>
        </p:nvSpPr>
        <p:spPr>
          <a:xfrm rot="5400000">
            <a:off x="5929693"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5" name="Oval 84">
            <a:extLst>
              <a:ext uri="{FF2B5EF4-FFF2-40B4-BE49-F238E27FC236}">
                <a16:creationId xmlns:a16="http://schemas.microsoft.com/office/drawing/2014/main" id="{86694F26-80D5-467D-94C4-C9C860517F5F}"/>
              </a:ext>
            </a:extLst>
          </p:cNvPr>
          <p:cNvSpPr/>
          <p:nvPr/>
        </p:nvSpPr>
        <p:spPr>
          <a:xfrm>
            <a:off x="6202941" y="2925052"/>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Circle: Hollow 46">
            <a:extLst>
              <a:ext uri="{FF2B5EF4-FFF2-40B4-BE49-F238E27FC236}">
                <a16:creationId xmlns:a16="http://schemas.microsoft.com/office/drawing/2014/main" id="{B0789B4A-0620-4211-9109-6DBE9A07FE51}"/>
              </a:ext>
            </a:extLst>
          </p:cNvPr>
          <p:cNvSpPr/>
          <p:nvPr/>
        </p:nvSpPr>
        <p:spPr>
          <a:xfrm>
            <a:off x="6113644" y="2835754"/>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7" name="Circle: Hollow 47">
            <a:extLst>
              <a:ext uri="{FF2B5EF4-FFF2-40B4-BE49-F238E27FC236}">
                <a16:creationId xmlns:a16="http://schemas.microsoft.com/office/drawing/2014/main" id="{9C63B36C-028C-4461-9179-02E81EA9B830}"/>
              </a:ext>
            </a:extLst>
          </p:cNvPr>
          <p:cNvSpPr/>
          <p:nvPr/>
        </p:nvSpPr>
        <p:spPr>
          <a:xfrm>
            <a:off x="6013990"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88" name="Straight Connector 87">
            <a:extLst>
              <a:ext uri="{FF2B5EF4-FFF2-40B4-BE49-F238E27FC236}">
                <a16:creationId xmlns:a16="http://schemas.microsoft.com/office/drawing/2014/main" id="{15E6C7CE-0DCB-4A82-B08E-519AC3270B85}"/>
              </a:ext>
            </a:extLst>
          </p:cNvPr>
          <p:cNvCxnSpPr>
            <a:cxnSpLocks/>
          </p:cNvCxnSpPr>
          <p:nvPr/>
        </p:nvCxnSpPr>
        <p:spPr>
          <a:xfrm flipV="1">
            <a:off x="6274379" y="1961061"/>
            <a:ext cx="0" cy="77504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4CFE38F3-7830-46D8-95EE-69DB62ED465D}"/>
              </a:ext>
            </a:extLst>
          </p:cNvPr>
          <p:cNvSpPr/>
          <p:nvPr/>
        </p:nvSpPr>
        <p:spPr>
          <a:xfrm>
            <a:off x="6227789" y="1926293"/>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TextBox 89">
            <a:extLst>
              <a:ext uri="{FF2B5EF4-FFF2-40B4-BE49-F238E27FC236}">
                <a16:creationId xmlns:a16="http://schemas.microsoft.com/office/drawing/2014/main" id="{65F62DC2-C651-4B22-B4CB-1846861868F6}"/>
              </a:ext>
            </a:extLst>
          </p:cNvPr>
          <p:cNvSpPr txBox="1"/>
          <p:nvPr/>
        </p:nvSpPr>
        <p:spPr>
          <a:xfrm>
            <a:off x="5706109" y="3286959"/>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2021</a:t>
            </a:r>
          </a:p>
        </p:txBody>
      </p:sp>
      <p:sp>
        <p:nvSpPr>
          <p:cNvPr id="91" name="TextBox 90">
            <a:extLst>
              <a:ext uri="{FF2B5EF4-FFF2-40B4-BE49-F238E27FC236}">
                <a16:creationId xmlns:a16="http://schemas.microsoft.com/office/drawing/2014/main" id="{44337E62-7F21-4CD3-9B0D-507A64DF7728}"/>
              </a:ext>
            </a:extLst>
          </p:cNvPr>
          <p:cNvSpPr txBox="1"/>
          <p:nvPr/>
        </p:nvSpPr>
        <p:spPr>
          <a:xfrm>
            <a:off x="5413278" y="1444581"/>
            <a:ext cx="2586135" cy="307777"/>
          </a:xfrm>
          <a:prstGeom prst="rect">
            <a:avLst/>
          </a:prstGeom>
          <a:noFill/>
        </p:spPr>
        <p:txBody>
          <a:bodyPr wrap="square" rtlCol="0">
            <a:spAutoFit/>
          </a:bodyPr>
          <a:lstStyle/>
          <a:p>
            <a:r>
              <a:rPr lang="en-US" sz="1400" b="1" dirty="0">
                <a:solidFill>
                  <a:schemeClr val="accent2">
                    <a:lumMod val="75000"/>
                  </a:schemeClr>
                </a:solidFill>
                <a:latin typeface="+mj-lt"/>
              </a:rPr>
              <a:t>Latin America &amp; Caribbean</a:t>
            </a:r>
          </a:p>
        </p:txBody>
      </p:sp>
      <p:sp>
        <p:nvSpPr>
          <p:cNvPr id="92" name="Arc 91">
            <a:extLst>
              <a:ext uri="{FF2B5EF4-FFF2-40B4-BE49-F238E27FC236}">
                <a16:creationId xmlns:a16="http://schemas.microsoft.com/office/drawing/2014/main" id="{FC85B459-7BA2-4C61-9178-E1CE5EFAEC56}"/>
              </a:ext>
            </a:extLst>
          </p:cNvPr>
          <p:cNvSpPr/>
          <p:nvPr/>
        </p:nvSpPr>
        <p:spPr>
          <a:xfrm>
            <a:off x="760813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3" name="Oval 92">
            <a:extLst>
              <a:ext uri="{FF2B5EF4-FFF2-40B4-BE49-F238E27FC236}">
                <a16:creationId xmlns:a16="http://schemas.microsoft.com/office/drawing/2014/main" id="{4A6EEA54-5314-432F-B5DF-B223248AB8AA}"/>
              </a:ext>
            </a:extLst>
          </p:cNvPr>
          <p:cNvSpPr/>
          <p:nvPr/>
        </p:nvSpPr>
        <p:spPr>
          <a:xfrm>
            <a:off x="7881386" y="2925052"/>
            <a:ext cx="142875" cy="14287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Circle: Hollow 55">
            <a:extLst>
              <a:ext uri="{FF2B5EF4-FFF2-40B4-BE49-F238E27FC236}">
                <a16:creationId xmlns:a16="http://schemas.microsoft.com/office/drawing/2014/main" id="{0C983C23-7914-456E-AA37-90FEEBD851C0}"/>
              </a:ext>
            </a:extLst>
          </p:cNvPr>
          <p:cNvSpPr/>
          <p:nvPr/>
        </p:nvSpPr>
        <p:spPr>
          <a:xfrm>
            <a:off x="7792089" y="2835754"/>
            <a:ext cx="321470" cy="321470"/>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5" name="Circle: Hollow 56">
            <a:extLst>
              <a:ext uri="{FF2B5EF4-FFF2-40B4-BE49-F238E27FC236}">
                <a16:creationId xmlns:a16="http://schemas.microsoft.com/office/drawing/2014/main" id="{CD810234-B3DF-4AE8-B7F5-9B91C3FEE8A3}"/>
              </a:ext>
            </a:extLst>
          </p:cNvPr>
          <p:cNvSpPr/>
          <p:nvPr/>
        </p:nvSpPr>
        <p:spPr>
          <a:xfrm>
            <a:off x="769243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96" name="Straight Connector 95">
            <a:extLst>
              <a:ext uri="{FF2B5EF4-FFF2-40B4-BE49-F238E27FC236}">
                <a16:creationId xmlns:a16="http://schemas.microsoft.com/office/drawing/2014/main" id="{A61A79A1-830D-43A5-991E-41089FE309F5}"/>
              </a:ext>
            </a:extLst>
          </p:cNvPr>
          <p:cNvCxnSpPr>
            <a:cxnSpLocks/>
          </p:cNvCxnSpPr>
          <p:nvPr/>
        </p:nvCxnSpPr>
        <p:spPr>
          <a:xfrm flipV="1">
            <a:off x="7952825" y="3256879"/>
            <a:ext cx="0" cy="77504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91D217BA-6735-41FC-ADDE-ADA84BF5E891}"/>
              </a:ext>
            </a:extLst>
          </p:cNvPr>
          <p:cNvSpPr/>
          <p:nvPr/>
        </p:nvSpPr>
        <p:spPr>
          <a:xfrm>
            <a:off x="7906234" y="4013069"/>
            <a:ext cx="93180" cy="9318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extBox 97">
            <a:extLst>
              <a:ext uri="{FF2B5EF4-FFF2-40B4-BE49-F238E27FC236}">
                <a16:creationId xmlns:a16="http://schemas.microsoft.com/office/drawing/2014/main" id="{493BBA26-6FB6-4EDA-AE7C-332D388F6619}"/>
              </a:ext>
            </a:extLst>
          </p:cNvPr>
          <p:cNvSpPr txBox="1"/>
          <p:nvPr/>
        </p:nvSpPr>
        <p:spPr>
          <a:xfrm>
            <a:off x="7384554" y="2221373"/>
            <a:ext cx="1136540" cy="507831"/>
          </a:xfrm>
          <a:prstGeom prst="rect">
            <a:avLst/>
          </a:prstGeom>
          <a:noFill/>
        </p:spPr>
        <p:txBody>
          <a:bodyPr wrap="square" rtlCol="0">
            <a:spAutoFit/>
          </a:bodyPr>
          <a:lstStyle/>
          <a:p>
            <a:pPr algn="ctr"/>
            <a:r>
              <a:rPr lang="en-US" sz="2700" dirty="0">
                <a:solidFill>
                  <a:schemeClr val="tx1">
                    <a:lumMod val="65000"/>
                    <a:lumOff val="35000"/>
                  </a:schemeClr>
                </a:solidFill>
              </a:rPr>
              <a:t>2022</a:t>
            </a:r>
          </a:p>
        </p:txBody>
      </p:sp>
      <p:sp>
        <p:nvSpPr>
          <p:cNvPr id="99" name="TextBox 98">
            <a:extLst>
              <a:ext uri="{FF2B5EF4-FFF2-40B4-BE49-F238E27FC236}">
                <a16:creationId xmlns:a16="http://schemas.microsoft.com/office/drawing/2014/main" id="{8710CEB2-4E11-44C6-A201-5DCB3EA9A265}"/>
              </a:ext>
            </a:extLst>
          </p:cNvPr>
          <p:cNvSpPr txBox="1"/>
          <p:nvPr/>
        </p:nvSpPr>
        <p:spPr>
          <a:xfrm>
            <a:off x="6632245" y="4202239"/>
            <a:ext cx="2311730" cy="307777"/>
          </a:xfrm>
          <a:prstGeom prst="rect">
            <a:avLst/>
          </a:prstGeom>
          <a:noFill/>
        </p:spPr>
        <p:txBody>
          <a:bodyPr wrap="square" rtlCol="0">
            <a:spAutoFit/>
          </a:bodyPr>
          <a:lstStyle/>
          <a:p>
            <a:r>
              <a:rPr lang="en-US" sz="1400" b="1" dirty="0">
                <a:solidFill>
                  <a:schemeClr val="accent5"/>
                </a:solidFill>
                <a:latin typeface="+mj-lt"/>
              </a:rPr>
              <a:t>Europe &amp; North America</a:t>
            </a:r>
          </a:p>
        </p:txBody>
      </p:sp>
      <p:cxnSp>
        <p:nvCxnSpPr>
          <p:cNvPr id="100" name="Straight Connector 99">
            <a:extLst>
              <a:ext uri="{FF2B5EF4-FFF2-40B4-BE49-F238E27FC236}">
                <a16:creationId xmlns:a16="http://schemas.microsoft.com/office/drawing/2014/main" id="{5CE23E97-80CA-4DCE-905B-0371552128FB}"/>
              </a:ext>
            </a:extLst>
          </p:cNvPr>
          <p:cNvCxnSpPr>
            <a:cxnSpLocks/>
          </p:cNvCxnSpPr>
          <p:nvPr/>
        </p:nvCxnSpPr>
        <p:spPr>
          <a:xfrm>
            <a:off x="494871" y="4519541"/>
            <a:ext cx="153664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6AF9195-D1C7-4EAB-9766-CBBD5AC04E3E}"/>
              </a:ext>
            </a:extLst>
          </p:cNvPr>
          <p:cNvCxnSpPr>
            <a:cxnSpLocks/>
          </p:cNvCxnSpPr>
          <p:nvPr/>
        </p:nvCxnSpPr>
        <p:spPr>
          <a:xfrm>
            <a:off x="3854832" y="4519541"/>
            <a:ext cx="1536649"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FD0854-B613-4503-8F9F-7EBA21977DB6}"/>
              </a:ext>
            </a:extLst>
          </p:cNvPr>
          <p:cNvCxnSpPr>
            <a:cxnSpLocks/>
          </p:cNvCxnSpPr>
          <p:nvPr/>
        </p:nvCxnSpPr>
        <p:spPr>
          <a:xfrm>
            <a:off x="7028378" y="4519541"/>
            <a:ext cx="153664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67D5D77-7183-46A2-913A-91854EB46B5B}"/>
              </a:ext>
            </a:extLst>
          </p:cNvPr>
          <p:cNvCxnSpPr>
            <a:cxnSpLocks/>
          </p:cNvCxnSpPr>
          <p:nvPr/>
        </p:nvCxnSpPr>
        <p:spPr>
          <a:xfrm>
            <a:off x="2118167" y="1444581"/>
            <a:ext cx="153664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FE4C8AC-856E-47A1-86C3-D3143F6DF56B}"/>
              </a:ext>
            </a:extLst>
          </p:cNvPr>
          <p:cNvCxnSpPr>
            <a:cxnSpLocks/>
          </p:cNvCxnSpPr>
          <p:nvPr/>
        </p:nvCxnSpPr>
        <p:spPr>
          <a:xfrm>
            <a:off x="5506052" y="1444581"/>
            <a:ext cx="1536649"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3"/>
          <a:stretch>
            <a:fillRect/>
          </a:stretch>
        </p:blipFill>
        <p:spPr>
          <a:xfrm>
            <a:off x="1000978" y="2797635"/>
            <a:ext cx="408195" cy="408373"/>
          </a:xfrm>
          <a:prstGeom prst="rect">
            <a:avLst/>
          </a:prstGeom>
        </p:spPr>
      </p:pic>
      <p:pic>
        <p:nvPicPr>
          <p:cNvPr id="107" name="Picture 106"/>
          <p:cNvPicPr>
            <a:picLocks noChangeAspect="1"/>
          </p:cNvPicPr>
          <p:nvPr/>
        </p:nvPicPr>
        <p:blipFill>
          <a:blip r:embed="rId3"/>
          <a:stretch>
            <a:fillRect/>
          </a:stretch>
        </p:blipFill>
        <p:spPr>
          <a:xfrm>
            <a:off x="2686111" y="2793685"/>
            <a:ext cx="408195" cy="408373"/>
          </a:xfrm>
          <a:prstGeom prst="rect">
            <a:avLst/>
          </a:prstGeom>
        </p:spPr>
      </p:pic>
      <p:pic>
        <p:nvPicPr>
          <p:cNvPr id="108" name="Picture 107"/>
          <p:cNvPicPr>
            <a:picLocks noChangeAspect="1"/>
          </p:cNvPicPr>
          <p:nvPr/>
        </p:nvPicPr>
        <p:blipFill>
          <a:blip r:embed="rId3"/>
          <a:stretch>
            <a:fillRect/>
          </a:stretch>
        </p:blipFill>
        <p:spPr>
          <a:xfrm>
            <a:off x="4372468" y="2793685"/>
            <a:ext cx="408195" cy="408373"/>
          </a:xfrm>
          <a:prstGeom prst="rect">
            <a:avLst/>
          </a:prstGeom>
        </p:spPr>
      </p:pic>
      <p:pic>
        <p:nvPicPr>
          <p:cNvPr id="109" name="Picture 108"/>
          <p:cNvPicPr>
            <a:picLocks noChangeAspect="1"/>
          </p:cNvPicPr>
          <p:nvPr/>
        </p:nvPicPr>
        <p:blipFill>
          <a:blip r:embed="rId3"/>
          <a:stretch>
            <a:fillRect/>
          </a:stretch>
        </p:blipFill>
        <p:spPr>
          <a:xfrm>
            <a:off x="6070280" y="2792302"/>
            <a:ext cx="408195" cy="408373"/>
          </a:xfrm>
          <a:prstGeom prst="rect">
            <a:avLst/>
          </a:prstGeom>
        </p:spPr>
      </p:pic>
      <p:pic>
        <p:nvPicPr>
          <p:cNvPr id="110" name="Picture 109"/>
          <p:cNvPicPr>
            <a:picLocks noChangeAspect="1"/>
          </p:cNvPicPr>
          <p:nvPr/>
        </p:nvPicPr>
        <p:blipFill>
          <a:blip r:embed="rId3"/>
          <a:stretch>
            <a:fillRect/>
          </a:stretch>
        </p:blipFill>
        <p:spPr>
          <a:xfrm>
            <a:off x="7748725" y="2800511"/>
            <a:ext cx="408195" cy="408373"/>
          </a:xfrm>
          <a:prstGeom prst="rect">
            <a:avLst/>
          </a:prstGeom>
        </p:spPr>
      </p:pic>
    </p:spTree>
    <p:extLst>
      <p:ext uri="{BB962C8B-B14F-4D97-AF65-F5344CB8AC3E}">
        <p14:creationId xmlns:p14="http://schemas.microsoft.com/office/powerpoint/2010/main" val="34925688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up)">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anim calcmode="lin" valueType="num">
                                      <p:cBhvr>
                                        <p:cTn id="45" dur="500" fill="hold"/>
                                        <p:tgtEl>
                                          <p:spTgt spid="66"/>
                                        </p:tgtEl>
                                        <p:attrNameLst>
                                          <p:attrName>ppt_x</p:attrName>
                                        </p:attrNameLst>
                                      </p:cBhvr>
                                      <p:tavLst>
                                        <p:tav tm="0">
                                          <p:val>
                                            <p:strVal val="#ppt_x"/>
                                          </p:val>
                                        </p:tav>
                                        <p:tav tm="100000">
                                          <p:val>
                                            <p:strVal val="#ppt_x"/>
                                          </p:val>
                                        </p:tav>
                                      </p:tavLst>
                                    </p:anim>
                                    <p:anim calcmode="lin" valueType="num">
                                      <p:cBhvr>
                                        <p:cTn id="46" dur="500" fill="hold"/>
                                        <p:tgtEl>
                                          <p:spTgt spid="6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strVal val="#ppt_x"/>
                                          </p:val>
                                        </p:tav>
                                        <p:tav tm="100000">
                                          <p:val>
                                            <p:strVal val="#ppt_x"/>
                                          </p:val>
                                        </p:tav>
                                      </p:tavLst>
                                    </p:anim>
                                    <p:anim calcmode="lin" valueType="num">
                                      <p:cBhvr>
                                        <p:cTn id="51" dur="5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500"/>
                                        <p:tgtEl>
                                          <p:spTgt spid="100"/>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p:cTn id="69" dur="500" fill="hold"/>
                                        <p:tgtEl>
                                          <p:spTgt spid="107"/>
                                        </p:tgtEl>
                                        <p:attrNameLst>
                                          <p:attrName>ppt_w</p:attrName>
                                        </p:attrNameLst>
                                      </p:cBhvr>
                                      <p:tavLst>
                                        <p:tav tm="0">
                                          <p:val>
                                            <p:fltVal val="0"/>
                                          </p:val>
                                        </p:tav>
                                        <p:tav tm="100000">
                                          <p:val>
                                            <p:strVal val="#ppt_w"/>
                                          </p:val>
                                        </p:tav>
                                      </p:tavLst>
                                    </p:anim>
                                    <p:anim calcmode="lin" valueType="num">
                                      <p:cBhvr>
                                        <p:cTn id="70" dur="500" fill="hold"/>
                                        <p:tgtEl>
                                          <p:spTgt spid="107"/>
                                        </p:tgtEl>
                                        <p:attrNameLst>
                                          <p:attrName>ppt_h</p:attrName>
                                        </p:attrNameLst>
                                      </p:cBhvr>
                                      <p:tavLst>
                                        <p:tav tm="0">
                                          <p:val>
                                            <p:fltVal val="0"/>
                                          </p:val>
                                        </p:tav>
                                        <p:tav tm="100000">
                                          <p:val>
                                            <p:strVal val="#ppt_h"/>
                                          </p:val>
                                        </p:tav>
                                      </p:tavLst>
                                    </p:anim>
                                    <p:animEffect transition="in" filter="fade">
                                      <p:cBhvr>
                                        <p:cTn id="71" dur="500"/>
                                        <p:tgtEl>
                                          <p:spTgt spid="10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4"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strVal val="#ppt_x"/>
                                          </p:val>
                                        </p:tav>
                                        <p:tav tm="100000">
                                          <p:val>
                                            <p:strVal val="#ppt_x"/>
                                          </p:val>
                                        </p:tav>
                                      </p:tavLst>
                                    </p:anim>
                                    <p:anim calcmode="lin" valueType="num">
                                      <p:cBhvr>
                                        <p:cTn id="104" dur="500" fill="hold"/>
                                        <p:tgtEl>
                                          <p:spTgt spid="74"/>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fade">
                                      <p:cBhvr>
                                        <p:cTn id="107" dur="500"/>
                                        <p:tgtEl>
                                          <p:spTgt spid="75"/>
                                        </p:tgtEl>
                                      </p:cBhvr>
                                    </p:animEffect>
                                    <p:anim calcmode="lin" valueType="num">
                                      <p:cBhvr>
                                        <p:cTn id="108" dur="500" fill="hold"/>
                                        <p:tgtEl>
                                          <p:spTgt spid="75"/>
                                        </p:tgtEl>
                                        <p:attrNameLst>
                                          <p:attrName>ppt_x</p:attrName>
                                        </p:attrNameLst>
                                      </p:cBhvr>
                                      <p:tavLst>
                                        <p:tav tm="0">
                                          <p:val>
                                            <p:strVal val="#ppt_x"/>
                                          </p:val>
                                        </p:tav>
                                        <p:tav tm="100000">
                                          <p:val>
                                            <p:strVal val="#ppt_x"/>
                                          </p:val>
                                        </p:tav>
                                      </p:tavLst>
                                    </p:anim>
                                    <p:anim calcmode="lin" valueType="num">
                                      <p:cBhvr>
                                        <p:cTn id="109" dur="500" fill="hold"/>
                                        <p:tgtEl>
                                          <p:spTgt spid="75"/>
                                        </p:tgtEl>
                                        <p:attrNameLst>
                                          <p:attrName>ppt_y</p:attrName>
                                        </p:attrNameLst>
                                      </p:cBhvr>
                                      <p:tavLst>
                                        <p:tav tm="0">
                                          <p:val>
                                            <p:strVal val="#ppt_y-.1"/>
                                          </p:val>
                                        </p:tav>
                                        <p:tav tm="100000">
                                          <p:val>
                                            <p:strVal val="#ppt_y"/>
                                          </p:val>
                                        </p:tav>
                                      </p:tavLst>
                                    </p:anim>
                                  </p:childTnLst>
                                </p:cTn>
                              </p:par>
                            </p:childTnLst>
                          </p:cTn>
                        </p:par>
                        <p:par>
                          <p:cTn id="110" fill="hold">
                            <p:stCondLst>
                              <p:cond delay="8000"/>
                            </p:stCondLst>
                            <p:childTnLst>
                              <p:par>
                                <p:cTn id="111" presetID="22" presetClass="entr" presetSubtype="8"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wipe(left)">
                                      <p:cBhvr>
                                        <p:cTn id="113" dur="500"/>
                                        <p:tgtEl>
                                          <p:spTgt spid="103"/>
                                        </p:tgtEl>
                                      </p:cBhvr>
                                    </p:animEffect>
                                  </p:childTnLst>
                                </p:cTn>
                              </p:par>
                            </p:childTnLst>
                          </p:cTn>
                        </p:par>
                        <p:par>
                          <p:cTn id="114" fill="hold">
                            <p:stCondLst>
                              <p:cond delay="8500"/>
                            </p:stCondLst>
                            <p:childTnLst>
                              <p:par>
                                <p:cTn id="115" presetID="22" presetClass="entr" presetSubtype="8"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left)">
                                      <p:cBhvr>
                                        <p:cTn id="117" dur="500"/>
                                        <p:tgtEl>
                                          <p:spTgt spid="37"/>
                                        </p:tgtEl>
                                      </p:cBhvr>
                                    </p:animEffect>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cBhvr>
                                        <p:cTn id="121" dur="500" fill="hold"/>
                                        <p:tgtEl>
                                          <p:spTgt spid="77"/>
                                        </p:tgtEl>
                                        <p:attrNameLst>
                                          <p:attrName>ppt_w</p:attrName>
                                        </p:attrNameLst>
                                      </p:cBhvr>
                                      <p:tavLst>
                                        <p:tav tm="0">
                                          <p:val>
                                            <p:fltVal val="0"/>
                                          </p:val>
                                        </p:tav>
                                        <p:tav tm="100000">
                                          <p:val>
                                            <p:strVal val="#ppt_w"/>
                                          </p:val>
                                        </p:tav>
                                      </p:tavLst>
                                    </p:anim>
                                    <p:anim calcmode="lin" valueType="num">
                                      <p:cBhvr>
                                        <p:cTn id="122" dur="500" fill="hold"/>
                                        <p:tgtEl>
                                          <p:spTgt spid="77"/>
                                        </p:tgtEl>
                                        <p:attrNameLst>
                                          <p:attrName>ppt_h</p:attrName>
                                        </p:attrNameLst>
                                      </p:cBhvr>
                                      <p:tavLst>
                                        <p:tav tm="0">
                                          <p:val>
                                            <p:fltVal val="0"/>
                                          </p:val>
                                        </p:tav>
                                        <p:tav tm="100000">
                                          <p:val>
                                            <p:strVal val="#ppt_h"/>
                                          </p:val>
                                        </p:tav>
                                      </p:tavLst>
                                    </p:anim>
                                    <p:animEffect transition="in" filter="fade">
                                      <p:cBhvr>
                                        <p:cTn id="123" dur="500"/>
                                        <p:tgtEl>
                                          <p:spTgt spid="77"/>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Effect transition="in" filter="fade">
                                      <p:cBhvr>
                                        <p:cTn id="129" dur="500"/>
                                        <p:tgtEl>
                                          <p:spTgt spid="108"/>
                                        </p:tgtEl>
                                      </p:cBhvr>
                                    </p:animEffect>
                                  </p:childTnLst>
                                </p:cTn>
                              </p:par>
                            </p:childTnLst>
                          </p:cTn>
                        </p:par>
                        <p:par>
                          <p:cTn id="130" fill="hold">
                            <p:stCondLst>
                              <p:cond delay="10000"/>
                            </p:stCondLst>
                            <p:childTnLst>
                              <p:par>
                                <p:cTn id="131" presetID="53" presetClass="entr" presetSubtype="16" fill="hold" grpId="0" nodeType="after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p:cTn id="133" dur="500" fill="hold"/>
                                        <p:tgtEl>
                                          <p:spTgt spid="78"/>
                                        </p:tgtEl>
                                        <p:attrNameLst>
                                          <p:attrName>ppt_w</p:attrName>
                                        </p:attrNameLst>
                                      </p:cBhvr>
                                      <p:tavLst>
                                        <p:tav tm="0">
                                          <p:val>
                                            <p:fltVal val="0"/>
                                          </p:val>
                                        </p:tav>
                                        <p:tav tm="100000">
                                          <p:val>
                                            <p:strVal val="#ppt_w"/>
                                          </p:val>
                                        </p:tav>
                                      </p:tavLst>
                                    </p:anim>
                                    <p:anim calcmode="lin" valueType="num">
                                      <p:cBhvr>
                                        <p:cTn id="134" dur="500" fill="hold"/>
                                        <p:tgtEl>
                                          <p:spTgt spid="78"/>
                                        </p:tgtEl>
                                        <p:attrNameLst>
                                          <p:attrName>ppt_h</p:attrName>
                                        </p:attrNameLst>
                                      </p:cBhvr>
                                      <p:tavLst>
                                        <p:tav tm="0">
                                          <p:val>
                                            <p:fltVal val="0"/>
                                          </p:val>
                                        </p:tav>
                                        <p:tav tm="100000">
                                          <p:val>
                                            <p:strVal val="#ppt_h"/>
                                          </p:val>
                                        </p:tav>
                                      </p:tavLst>
                                    </p:anim>
                                    <p:animEffect transition="in" filter="fade">
                                      <p:cBhvr>
                                        <p:cTn id="135" dur="500"/>
                                        <p:tgtEl>
                                          <p:spTgt spid="78"/>
                                        </p:tgtEl>
                                      </p:cBhvr>
                                    </p:animEffect>
                                  </p:childTnLst>
                                </p:cTn>
                              </p:par>
                            </p:childTnLst>
                          </p:cTn>
                        </p:par>
                        <p:par>
                          <p:cTn id="136" fill="hold">
                            <p:stCondLst>
                              <p:cond delay="10500"/>
                            </p:stCondLst>
                            <p:childTnLst>
                              <p:par>
                                <p:cTn id="137" presetID="53" presetClass="entr" presetSubtype="16" fill="hold" grpId="0" nodeType="after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p:cTn id="139" dur="500" fill="hold"/>
                                        <p:tgtEl>
                                          <p:spTgt spid="79"/>
                                        </p:tgtEl>
                                        <p:attrNameLst>
                                          <p:attrName>ppt_w</p:attrName>
                                        </p:attrNameLst>
                                      </p:cBhvr>
                                      <p:tavLst>
                                        <p:tav tm="0">
                                          <p:val>
                                            <p:fltVal val="0"/>
                                          </p:val>
                                        </p:tav>
                                        <p:tav tm="100000">
                                          <p:val>
                                            <p:strVal val="#ppt_w"/>
                                          </p:val>
                                        </p:tav>
                                      </p:tavLst>
                                    </p:anim>
                                    <p:anim calcmode="lin" valueType="num">
                                      <p:cBhvr>
                                        <p:cTn id="140" dur="500" fill="hold"/>
                                        <p:tgtEl>
                                          <p:spTgt spid="79"/>
                                        </p:tgtEl>
                                        <p:attrNameLst>
                                          <p:attrName>ppt_h</p:attrName>
                                        </p:attrNameLst>
                                      </p:cBhvr>
                                      <p:tavLst>
                                        <p:tav tm="0">
                                          <p:val>
                                            <p:fltVal val="0"/>
                                          </p:val>
                                        </p:tav>
                                        <p:tav tm="100000">
                                          <p:val>
                                            <p:strVal val="#ppt_h"/>
                                          </p:val>
                                        </p:tav>
                                      </p:tavLst>
                                    </p:anim>
                                    <p:animEffect transition="in" filter="fade">
                                      <p:cBhvr>
                                        <p:cTn id="141" dur="500"/>
                                        <p:tgtEl>
                                          <p:spTgt spid="79"/>
                                        </p:tgtEl>
                                      </p:cBhvr>
                                    </p:animEffect>
                                  </p:childTnLst>
                                </p:cTn>
                              </p:par>
                            </p:childTnLst>
                          </p:cTn>
                        </p:par>
                        <p:par>
                          <p:cTn id="142" fill="hold">
                            <p:stCondLst>
                              <p:cond delay="11000"/>
                            </p:stCondLst>
                            <p:childTnLst>
                              <p:par>
                                <p:cTn id="143" presetID="22" presetClass="entr" presetSubtype="1" fill="hold" nodeType="after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wipe(up)">
                                      <p:cBhvr>
                                        <p:cTn id="145" dur="500"/>
                                        <p:tgtEl>
                                          <p:spTgt spid="80"/>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p:cTn id="149" dur="500" fill="hold"/>
                                        <p:tgtEl>
                                          <p:spTgt spid="81"/>
                                        </p:tgtEl>
                                        <p:attrNameLst>
                                          <p:attrName>ppt_w</p:attrName>
                                        </p:attrNameLst>
                                      </p:cBhvr>
                                      <p:tavLst>
                                        <p:tav tm="0">
                                          <p:val>
                                            <p:fltVal val="0"/>
                                          </p:val>
                                        </p:tav>
                                        <p:tav tm="100000">
                                          <p:val>
                                            <p:strVal val="#ppt_w"/>
                                          </p:val>
                                        </p:tav>
                                      </p:tavLst>
                                    </p:anim>
                                    <p:anim calcmode="lin" valueType="num">
                                      <p:cBhvr>
                                        <p:cTn id="150" dur="500" fill="hold"/>
                                        <p:tgtEl>
                                          <p:spTgt spid="81"/>
                                        </p:tgtEl>
                                        <p:attrNameLst>
                                          <p:attrName>ppt_h</p:attrName>
                                        </p:attrNameLst>
                                      </p:cBhvr>
                                      <p:tavLst>
                                        <p:tav tm="0">
                                          <p:val>
                                            <p:fltVal val="0"/>
                                          </p:val>
                                        </p:tav>
                                        <p:tav tm="100000">
                                          <p:val>
                                            <p:strVal val="#ppt_h"/>
                                          </p:val>
                                        </p:tav>
                                      </p:tavLst>
                                    </p:anim>
                                    <p:animEffect transition="in" filter="fade">
                                      <p:cBhvr>
                                        <p:cTn id="151" dur="500"/>
                                        <p:tgtEl>
                                          <p:spTgt spid="81"/>
                                        </p:tgtEl>
                                      </p:cBhvr>
                                    </p:animEffect>
                                  </p:childTnLst>
                                </p:cTn>
                              </p:par>
                            </p:childTnLst>
                          </p:cTn>
                        </p:par>
                        <p:par>
                          <p:cTn id="152" fill="hold">
                            <p:stCondLst>
                              <p:cond delay="12000"/>
                            </p:stCondLst>
                            <p:childTnLst>
                              <p:par>
                                <p:cTn id="153" presetID="53" presetClass="entr" presetSubtype="16"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 calcmode="lin" valueType="num">
                                      <p:cBhvr>
                                        <p:cTn id="155" dur="500" fill="hold"/>
                                        <p:tgtEl>
                                          <p:spTgt spid="76"/>
                                        </p:tgtEl>
                                        <p:attrNameLst>
                                          <p:attrName>ppt_w</p:attrName>
                                        </p:attrNameLst>
                                      </p:cBhvr>
                                      <p:tavLst>
                                        <p:tav tm="0">
                                          <p:val>
                                            <p:fltVal val="0"/>
                                          </p:val>
                                        </p:tav>
                                        <p:tav tm="100000">
                                          <p:val>
                                            <p:strVal val="#ppt_w"/>
                                          </p:val>
                                        </p:tav>
                                      </p:tavLst>
                                    </p:anim>
                                    <p:anim calcmode="lin" valueType="num">
                                      <p:cBhvr>
                                        <p:cTn id="156" dur="500" fill="hold"/>
                                        <p:tgtEl>
                                          <p:spTgt spid="76"/>
                                        </p:tgtEl>
                                        <p:attrNameLst>
                                          <p:attrName>ppt_h</p:attrName>
                                        </p:attrNameLst>
                                      </p:cBhvr>
                                      <p:tavLst>
                                        <p:tav tm="0">
                                          <p:val>
                                            <p:fltVal val="0"/>
                                          </p:val>
                                        </p:tav>
                                        <p:tav tm="100000">
                                          <p:val>
                                            <p:strVal val="#ppt_h"/>
                                          </p:val>
                                        </p:tav>
                                      </p:tavLst>
                                    </p:anim>
                                    <p:animEffect transition="in" filter="fade">
                                      <p:cBhvr>
                                        <p:cTn id="157" dur="500"/>
                                        <p:tgtEl>
                                          <p:spTgt spid="76"/>
                                        </p:tgtEl>
                                      </p:cBhvr>
                                    </p:animEffect>
                                  </p:childTnLst>
                                </p:cTn>
                              </p:par>
                              <p:par>
                                <p:cTn id="158" presetID="47" presetClass="entr" presetSubtype="0" fill="hold" grpId="0" nodeType="with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anim calcmode="lin" valueType="num">
                                      <p:cBhvr>
                                        <p:cTn id="161" dur="500" fill="hold"/>
                                        <p:tgtEl>
                                          <p:spTgt spid="82"/>
                                        </p:tgtEl>
                                        <p:attrNameLst>
                                          <p:attrName>ppt_x</p:attrName>
                                        </p:attrNameLst>
                                      </p:cBhvr>
                                      <p:tavLst>
                                        <p:tav tm="0">
                                          <p:val>
                                            <p:strVal val="#ppt_x"/>
                                          </p:val>
                                        </p:tav>
                                        <p:tav tm="100000">
                                          <p:val>
                                            <p:strVal val="#ppt_x"/>
                                          </p:val>
                                        </p:tav>
                                      </p:tavLst>
                                    </p:anim>
                                    <p:anim calcmode="lin" valueType="num">
                                      <p:cBhvr>
                                        <p:cTn id="162" dur="500" fill="hold"/>
                                        <p:tgtEl>
                                          <p:spTgt spid="8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fade">
                                      <p:cBhvr>
                                        <p:cTn id="165" dur="500"/>
                                        <p:tgtEl>
                                          <p:spTgt spid="83"/>
                                        </p:tgtEl>
                                      </p:cBhvr>
                                    </p:animEffect>
                                    <p:anim calcmode="lin" valueType="num">
                                      <p:cBhvr>
                                        <p:cTn id="166" dur="500" fill="hold"/>
                                        <p:tgtEl>
                                          <p:spTgt spid="83"/>
                                        </p:tgtEl>
                                        <p:attrNameLst>
                                          <p:attrName>ppt_x</p:attrName>
                                        </p:attrNameLst>
                                      </p:cBhvr>
                                      <p:tavLst>
                                        <p:tav tm="0">
                                          <p:val>
                                            <p:strVal val="#ppt_x"/>
                                          </p:val>
                                        </p:tav>
                                        <p:tav tm="100000">
                                          <p:val>
                                            <p:strVal val="#ppt_x"/>
                                          </p:val>
                                        </p:tav>
                                      </p:tavLst>
                                    </p:anim>
                                    <p:anim calcmode="lin" valueType="num">
                                      <p:cBhvr>
                                        <p:cTn id="167" dur="500" fill="hold"/>
                                        <p:tgtEl>
                                          <p:spTgt spid="83"/>
                                        </p:tgtEl>
                                        <p:attrNameLst>
                                          <p:attrName>ppt_y</p:attrName>
                                        </p:attrNameLst>
                                      </p:cBhvr>
                                      <p:tavLst>
                                        <p:tav tm="0">
                                          <p:val>
                                            <p:strVal val="#ppt_y+.1"/>
                                          </p:val>
                                        </p:tav>
                                        <p:tav tm="100000">
                                          <p:val>
                                            <p:strVal val="#ppt_y"/>
                                          </p:val>
                                        </p:tav>
                                      </p:tavLst>
                                    </p:anim>
                                  </p:childTnLst>
                                </p:cTn>
                              </p:par>
                            </p:childTnLst>
                          </p:cTn>
                        </p:par>
                        <p:par>
                          <p:cTn id="168" fill="hold">
                            <p:stCondLst>
                              <p:cond delay="12500"/>
                            </p:stCondLst>
                            <p:childTnLst>
                              <p:par>
                                <p:cTn id="169" presetID="22" presetClass="entr" presetSubtype="8" fill="hold" nodeType="afterEffect">
                                  <p:stCondLst>
                                    <p:cond delay="0"/>
                                  </p:stCondLst>
                                  <p:childTnLst>
                                    <p:set>
                                      <p:cBhvr>
                                        <p:cTn id="170" dur="1" fill="hold">
                                          <p:stCondLst>
                                            <p:cond delay="0"/>
                                          </p:stCondLst>
                                        </p:cTn>
                                        <p:tgtEl>
                                          <p:spTgt spid="101"/>
                                        </p:tgtEl>
                                        <p:attrNameLst>
                                          <p:attrName>style.visibility</p:attrName>
                                        </p:attrNameLst>
                                      </p:cBhvr>
                                      <p:to>
                                        <p:strVal val="visible"/>
                                      </p:to>
                                    </p:set>
                                    <p:animEffect transition="in" filter="wipe(left)">
                                      <p:cBhvr>
                                        <p:cTn id="171" dur="500"/>
                                        <p:tgtEl>
                                          <p:spTgt spid="101"/>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wipe(left)">
                                      <p:cBhvr>
                                        <p:cTn id="175" dur="500"/>
                                        <p:tgtEl>
                                          <p:spTgt spid="34"/>
                                        </p:tgtEl>
                                      </p:cBhvr>
                                    </p:animEffect>
                                  </p:childTnLst>
                                </p:cTn>
                              </p:par>
                            </p:childTnLst>
                          </p:cTn>
                        </p:par>
                        <p:par>
                          <p:cTn id="176" fill="hold">
                            <p:stCondLst>
                              <p:cond delay="13500"/>
                            </p:stCondLst>
                            <p:childTnLst>
                              <p:par>
                                <p:cTn id="177" presetID="53" presetClass="entr" presetSubtype="16" fill="hold" grpId="0" nodeType="afterEffect">
                                  <p:stCondLst>
                                    <p:cond delay="0"/>
                                  </p:stCondLst>
                                  <p:childTnLst>
                                    <p:set>
                                      <p:cBhvr>
                                        <p:cTn id="178" dur="1" fill="hold">
                                          <p:stCondLst>
                                            <p:cond delay="0"/>
                                          </p:stCondLst>
                                        </p:cTn>
                                        <p:tgtEl>
                                          <p:spTgt spid="85"/>
                                        </p:tgtEl>
                                        <p:attrNameLst>
                                          <p:attrName>style.visibility</p:attrName>
                                        </p:attrNameLst>
                                      </p:cBhvr>
                                      <p:to>
                                        <p:strVal val="visible"/>
                                      </p:to>
                                    </p:set>
                                    <p:anim calcmode="lin" valueType="num">
                                      <p:cBhvr>
                                        <p:cTn id="179" dur="500" fill="hold"/>
                                        <p:tgtEl>
                                          <p:spTgt spid="85"/>
                                        </p:tgtEl>
                                        <p:attrNameLst>
                                          <p:attrName>ppt_w</p:attrName>
                                        </p:attrNameLst>
                                      </p:cBhvr>
                                      <p:tavLst>
                                        <p:tav tm="0">
                                          <p:val>
                                            <p:fltVal val="0"/>
                                          </p:val>
                                        </p:tav>
                                        <p:tav tm="100000">
                                          <p:val>
                                            <p:strVal val="#ppt_w"/>
                                          </p:val>
                                        </p:tav>
                                      </p:tavLst>
                                    </p:anim>
                                    <p:anim calcmode="lin" valueType="num">
                                      <p:cBhvr>
                                        <p:cTn id="180" dur="500" fill="hold"/>
                                        <p:tgtEl>
                                          <p:spTgt spid="85"/>
                                        </p:tgtEl>
                                        <p:attrNameLst>
                                          <p:attrName>ppt_h</p:attrName>
                                        </p:attrNameLst>
                                      </p:cBhvr>
                                      <p:tavLst>
                                        <p:tav tm="0">
                                          <p:val>
                                            <p:fltVal val="0"/>
                                          </p:val>
                                        </p:tav>
                                        <p:tav tm="100000">
                                          <p:val>
                                            <p:strVal val="#ppt_h"/>
                                          </p:val>
                                        </p:tav>
                                      </p:tavLst>
                                    </p:anim>
                                    <p:animEffect transition="in" filter="fade">
                                      <p:cBhvr>
                                        <p:cTn id="181" dur="500"/>
                                        <p:tgtEl>
                                          <p:spTgt spid="85"/>
                                        </p:tgtEl>
                                      </p:cBhvr>
                                    </p:animEffect>
                                  </p:childTnLst>
                                </p:cTn>
                              </p:par>
                            </p:childTnLst>
                          </p:cTn>
                        </p:par>
                        <p:par>
                          <p:cTn id="182" fill="hold">
                            <p:stCondLst>
                              <p:cond delay="14000"/>
                            </p:stCondLst>
                            <p:childTnLst>
                              <p:par>
                                <p:cTn id="183" presetID="53" presetClass="entr" presetSubtype="16" fill="hold" nodeType="afterEffect">
                                  <p:stCondLst>
                                    <p:cond delay="0"/>
                                  </p:stCondLst>
                                  <p:childTnLst>
                                    <p:set>
                                      <p:cBhvr>
                                        <p:cTn id="184" dur="1" fill="hold">
                                          <p:stCondLst>
                                            <p:cond delay="0"/>
                                          </p:stCondLst>
                                        </p:cTn>
                                        <p:tgtEl>
                                          <p:spTgt spid="109"/>
                                        </p:tgtEl>
                                        <p:attrNameLst>
                                          <p:attrName>style.visibility</p:attrName>
                                        </p:attrNameLst>
                                      </p:cBhvr>
                                      <p:to>
                                        <p:strVal val="visible"/>
                                      </p:to>
                                    </p:set>
                                    <p:anim calcmode="lin" valueType="num">
                                      <p:cBhvr>
                                        <p:cTn id="185" dur="500" fill="hold"/>
                                        <p:tgtEl>
                                          <p:spTgt spid="109"/>
                                        </p:tgtEl>
                                        <p:attrNameLst>
                                          <p:attrName>ppt_w</p:attrName>
                                        </p:attrNameLst>
                                      </p:cBhvr>
                                      <p:tavLst>
                                        <p:tav tm="0">
                                          <p:val>
                                            <p:fltVal val="0"/>
                                          </p:val>
                                        </p:tav>
                                        <p:tav tm="100000">
                                          <p:val>
                                            <p:strVal val="#ppt_w"/>
                                          </p:val>
                                        </p:tav>
                                      </p:tavLst>
                                    </p:anim>
                                    <p:anim calcmode="lin" valueType="num">
                                      <p:cBhvr>
                                        <p:cTn id="186" dur="500" fill="hold"/>
                                        <p:tgtEl>
                                          <p:spTgt spid="109"/>
                                        </p:tgtEl>
                                        <p:attrNameLst>
                                          <p:attrName>ppt_h</p:attrName>
                                        </p:attrNameLst>
                                      </p:cBhvr>
                                      <p:tavLst>
                                        <p:tav tm="0">
                                          <p:val>
                                            <p:fltVal val="0"/>
                                          </p:val>
                                        </p:tav>
                                        <p:tav tm="100000">
                                          <p:val>
                                            <p:strVal val="#ppt_h"/>
                                          </p:val>
                                        </p:tav>
                                      </p:tavLst>
                                    </p:anim>
                                    <p:animEffect transition="in" filter="fade">
                                      <p:cBhvr>
                                        <p:cTn id="187" dur="500"/>
                                        <p:tgtEl>
                                          <p:spTgt spid="109"/>
                                        </p:tgtEl>
                                      </p:cBhvr>
                                    </p:animEffect>
                                  </p:childTnLst>
                                </p:cTn>
                              </p:par>
                            </p:childTnLst>
                          </p:cTn>
                        </p:par>
                        <p:par>
                          <p:cTn id="188" fill="hold">
                            <p:stCondLst>
                              <p:cond delay="14500"/>
                            </p:stCondLst>
                            <p:childTnLst>
                              <p:par>
                                <p:cTn id="189" presetID="53" presetClass="entr" presetSubtype="16" fill="hold" grpId="0" nodeType="afterEffect">
                                  <p:stCondLst>
                                    <p:cond delay="0"/>
                                  </p:stCondLst>
                                  <p:childTnLst>
                                    <p:set>
                                      <p:cBhvr>
                                        <p:cTn id="190" dur="1" fill="hold">
                                          <p:stCondLst>
                                            <p:cond delay="0"/>
                                          </p:stCondLst>
                                        </p:cTn>
                                        <p:tgtEl>
                                          <p:spTgt spid="86"/>
                                        </p:tgtEl>
                                        <p:attrNameLst>
                                          <p:attrName>style.visibility</p:attrName>
                                        </p:attrNameLst>
                                      </p:cBhvr>
                                      <p:to>
                                        <p:strVal val="visible"/>
                                      </p:to>
                                    </p:set>
                                    <p:anim calcmode="lin" valueType="num">
                                      <p:cBhvr>
                                        <p:cTn id="191" dur="500" fill="hold"/>
                                        <p:tgtEl>
                                          <p:spTgt spid="86"/>
                                        </p:tgtEl>
                                        <p:attrNameLst>
                                          <p:attrName>ppt_w</p:attrName>
                                        </p:attrNameLst>
                                      </p:cBhvr>
                                      <p:tavLst>
                                        <p:tav tm="0">
                                          <p:val>
                                            <p:fltVal val="0"/>
                                          </p:val>
                                        </p:tav>
                                        <p:tav tm="100000">
                                          <p:val>
                                            <p:strVal val="#ppt_w"/>
                                          </p:val>
                                        </p:tav>
                                      </p:tavLst>
                                    </p:anim>
                                    <p:anim calcmode="lin" valueType="num">
                                      <p:cBhvr>
                                        <p:cTn id="192" dur="500" fill="hold"/>
                                        <p:tgtEl>
                                          <p:spTgt spid="86"/>
                                        </p:tgtEl>
                                        <p:attrNameLst>
                                          <p:attrName>ppt_h</p:attrName>
                                        </p:attrNameLst>
                                      </p:cBhvr>
                                      <p:tavLst>
                                        <p:tav tm="0">
                                          <p:val>
                                            <p:fltVal val="0"/>
                                          </p:val>
                                        </p:tav>
                                        <p:tav tm="100000">
                                          <p:val>
                                            <p:strVal val="#ppt_h"/>
                                          </p:val>
                                        </p:tav>
                                      </p:tavLst>
                                    </p:anim>
                                    <p:animEffect transition="in" filter="fade">
                                      <p:cBhvr>
                                        <p:cTn id="193" dur="500"/>
                                        <p:tgtEl>
                                          <p:spTgt spid="86"/>
                                        </p:tgtEl>
                                      </p:cBhvr>
                                    </p:animEffect>
                                  </p:childTnLst>
                                </p:cTn>
                              </p:par>
                            </p:childTnLst>
                          </p:cTn>
                        </p:par>
                        <p:par>
                          <p:cTn id="194" fill="hold">
                            <p:stCondLst>
                              <p:cond delay="15000"/>
                            </p:stCondLst>
                            <p:childTnLst>
                              <p:par>
                                <p:cTn id="195" presetID="53" presetClass="entr" presetSubtype="16" fill="hold" grpId="0" nodeType="after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p:cTn id="197" dur="500" fill="hold"/>
                                        <p:tgtEl>
                                          <p:spTgt spid="87"/>
                                        </p:tgtEl>
                                        <p:attrNameLst>
                                          <p:attrName>ppt_w</p:attrName>
                                        </p:attrNameLst>
                                      </p:cBhvr>
                                      <p:tavLst>
                                        <p:tav tm="0">
                                          <p:val>
                                            <p:fltVal val="0"/>
                                          </p:val>
                                        </p:tav>
                                        <p:tav tm="100000">
                                          <p:val>
                                            <p:strVal val="#ppt_w"/>
                                          </p:val>
                                        </p:tav>
                                      </p:tavLst>
                                    </p:anim>
                                    <p:anim calcmode="lin" valueType="num">
                                      <p:cBhvr>
                                        <p:cTn id="198" dur="500" fill="hold"/>
                                        <p:tgtEl>
                                          <p:spTgt spid="87"/>
                                        </p:tgtEl>
                                        <p:attrNameLst>
                                          <p:attrName>ppt_h</p:attrName>
                                        </p:attrNameLst>
                                      </p:cBhvr>
                                      <p:tavLst>
                                        <p:tav tm="0">
                                          <p:val>
                                            <p:fltVal val="0"/>
                                          </p:val>
                                        </p:tav>
                                        <p:tav tm="100000">
                                          <p:val>
                                            <p:strVal val="#ppt_h"/>
                                          </p:val>
                                        </p:tav>
                                      </p:tavLst>
                                    </p:anim>
                                    <p:animEffect transition="in" filter="fade">
                                      <p:cBhvr>
                                        <p:cTn id="199" dur="500"/>
                                        <p:tgtEl>
                                          <p:spTgt spid="87"/>
                                        </p:tgtEl>
                                      </p:cBhvr>
                                    </p:animEffect>
                                  </p:childTnLst>
                                </p:cTn>
                              </p:par>
                            </p:childTnLst>
                          </p:cTn>
                        </p:par>
                        <p:par>
                          <p:cTn id="200" fill="hold">
                            <p:stCondLst>
                              <p:cond delay="15500"/>
                            </p:stCondLst>
                            <p:childTnLst>
                              <p:par>
                                <p:cTn id="201" presetID="22" presetClass="entr" presetSubtype="4" fill="hold" nodeType="afterEffect">
                                  <p:stCondLst>
                                    <p:cond delay="0"/>
                                  </p:stCondLst>
                                  <p:childTnLst>
                                    <p:set>
                                      <p:cBhvr>
                                        <p:cTn id="202" dur="1" fill="hold">
                                          <p:stCondLst>
                                            <p:cond delay="0"/>
                                          </p:stCondLst>
                                        </p:cTn>
                                        <p:tgtEl>
                                          <p:spTgt spid="88"/>
                                        </p:tgtEl>
                                        <p:attrNameLst>
                                          <p:attrName>style.visibility</p:attrName>
                                        </p:attrNameLst>
                                      </p:cBhvr>
                                      <p:to>
                                        <p:strVal val="visible"/>
                                      </p:to>
                                    </p:set>
                                    <p:animEffect transition="in" filter="wipe(down)">
                                      <p:cBhvr>
                                        <p:cTn id="203" dur="500"/>
                                        <p:tgtEl>
                                          <p:spTgt spid="88"/>
                                        </p:tgtEl>
                                      </p:cBhvr>
                                    </p:animEffect>
                                  </p:childTnLst>
                                </p:cTn>
                              </p:par>
                            </p:childTnLst>
                          </p:cTn>
                        </p:par>
                        <p:par>
                          <p:cTn id="204" fill="hold">
                            <p:stCondLst>
                              <p:cond delay="16000"/>
                            </p:stCondLst>
                            <p:childTnLst>
                              <p:par>
                                <p:cTn id="205" presetID="53" presetClass="entr" presetSubtype="16" fill="hold" grpId="0" nodeType="afterEffect">
                                  <p:stCondLst>
                                    <p:cond delay="0"/>
                                  </p:stCondLst>
                                  <p:childTnLst>
                                    <p:set>
                                      <p:cBhvr>
                                        <p:cTn id="206" dur="1" fill="hold">
                                          <p:stCondLst>
                                            <p:cond delay="0"/>
                                          </p:stCondLst>
                                        </p:cTn>
                                        <p:tgtEl>
                                          <p:spTgt spid="89"/>
                                        </p:tgtEl>
                                        <p:attrNameLst>
                                          <p:attrName>style.visibility</p:attrName>
                                        </p:attrNameLst>
                                      </p:cBhvr>
                                      <p:to>
                                        <p:strVal val="visible"/>
                                      </p:to>
                                    </p:set>
                                    <p:anim calcmode="lin" valueType="num">
                                      <p:cBhvr>
                                        <p:cTn id="207" dur="500" fill="hold"/>
                                        <p:tgtEl>
                                          <p:spTgt spid="89"/>
                                        </p:tgtEl>
                                        <p:attrNameLst>
                                          <p:attrName>ppt_w</p:attrName>
                                        </p:attrNameLst>
                                      </p:cBhvr>
                                      <p:tavLst>
                                        <p:tav tm="0">
                                          <p:val>
                                            <p:fltVal val="0"/>
                                          </p:val>
                                        </p:tav>
                                        <p:tav tm="100000">
                                          <p:val>
                                            <p:strVal val="#ppt_w"/>
                                          </p:val>
                                        </p:tav>
                                      </p:tavLst>
                                    </p:anim>
                                    <p:anim calcmode="lin" valueType="num">
                                      <p:cBhvr>
                                        <p:cTn id="208" dur="500" fill="hold"/>
                                        <p:tgtEl>
                                          <p:spTgt spid="89"/>
                                        </p:tgtEl>
                                        <p:attrNameLst>
                                          <p:attrName>ppt_h</p:attrName>
                                        </p:attrNameLst>
                                      </p:cBhvr>
                                      <p:tavLst>
                                        <p:tav tm="0">
                                          <p:val>
                                            <p:fltVal val="0"/>
                                          </p:val>
                                        </p:tav>
                                        <p:tav tm="100000">
                                          <p:val>
                                            <p:strVal val="#ppt_h"/>
                                          </p:val>
                                        </p:tav>
                                      </p:tavLst>
                                    </p:anim>
                                    <p:animEffect transition="in" filter="fade">
                                      <p:cBhvr>
                                        <p:cTn id="209" dur="500"/>
                                        <p:tgtEl>
                                          <p:spTgt spid="89"/>
                                        </p:tgtEl>
                                      </p:cBhvr>
                                    </p:animEffect>
                                  </p:childTnLst>
                                </p:cTn>
                              </p:par>
                            </p:childTnLst>
                          </p:cTn>
                        </p:par>
                        <p:par>
                          <p:cTn id="210" fill="hold">
                            <p:stCondLst>
                              <p:cond delay="16500"/>
                            </p:stCondLst>
                            <p:childTnLst>
                              <p:par>
                                <p:cTn id="211" presetID="53" presetClass="entr" presetSubtype="16" fill="hold" grpId="0" nodeType="afterEffect">
                                  <p:stCondLst>
                                    <p:cond delay="0"/>
                                  </p:stCondLst>
                                  <p:childTnLst>
                                    <p:set>
                                      <p:cBhvr>
                                        <p:cTn id="212" dur="1" fill="hold">
                                          <p:stCondLst>
                                            <p:cond delay="0"/>
                                          </p:stCondLst>
                                        </p:cTn>
                                        <p:tgtEl>
                                          <p:spTgt spid="84"/>
                                        </p:tgtEl>
                                        <p:attrNameLst>
                                          <p:attrName>style.visibility</p:attrName>
                                        </p:attrNameLst>
                                      </p:cBhvr>
                                      <p:to>
                                        <p:strVal val="visible"/>
                                      </p:to>
                                    </p:set>
                                    <p:anim calcmode="lin" valueType="num">
                                      <p:cBhvr>
                                        <p:cTn id="213" dur="500" fill="hold"/>
                                        <p:tgtEl>
                                          <p:spTgt spid="84"/>
                                        </p:tgtEl>
                                        <p:attrNameLst>
                                          <p:attrName>ppt_w</p:attrName>
                                        </p:attrNameLst>
                                      </p:cBhvr>
                                      <p:tavLst>
                                        <p:tav tm="0">
                                          <p:val>
                                            <p:fltVal val="0"/>
                                          </p:val>
                                        </p:tav>
                                        <p:tav tm="100000">
                                          <p:val>
                                            <p:strVal val="#ppt_w"/>
                                          </p:val>
                                        </p:tav>
                                      </p:tavLst>
                                    </p:anim>
                                    <p:anim calcmode="lin" valueType="num">
                                      <p:cBhvr>
                                        <p:cTn id="214" dur="500" fill="hold"/>
                                        <p:tgtEl>
                                          <p:spTgt spid="84"/>
                                        </p:tgtEl>
                                        <p:attrNameLst>
                                          <p:attrName>ppt_h</p:attrName>
                                        </p:attrNameLst>
                                      </p:cBhvr>
                                      <p:tavLst>
                                        <p:tav tm="0">
                                          <p:val>
                                            <p:fltVal val="0"/>
                                          </p:val>
                                        </p:tav>
                                        <p:tav tm="100000">
                                          <p:val>
                                            <p:strVal val="#ppt_h"/>
                                          </p:val>
                                        </p:tav>
                                      </p:tavLst>
                                    </p:anim>
                                    <p:animEffect transition="in" filter="fade">
                                      <p:cBhvr>
                                        <p:cTn id="215" dur="500"/>
                                        <p:tgtEl>
                                          <p:spTgt spid="84"/>
                                        </p:tgtEl>
                                      </p:cBhvr>
                                    </p:animEffect>
                                  </p:childTnLst>
                                </p:cTn>
                              </p:par>
                              <p:par>
                                <p:cTn id="216" presetID="42" presetClass="entr" presetSubtype="0" fill="hold" grpId="0" nodeType="withEffect">
                                  <p:stCondLst>
                                    <p:cond delay="0"/>
                                  </p:stCondLst>
                                  <p:childTnLst>
                                    <p:set>
                                      <p:cBhvr>
                                        <p:cTn id="217" dur="1" fill="hold">
                                          <p:stCondLst>
                                            <p:cond delay="0"/>
                                          </p:stCondLst>
                                        </p:cTn>
                                        <p:tgtEl>
                                          <p:spTgt spid="90"/>
                                        </p:tgtEl>
                                        <p:attrNameLst>
                                          <p:attrName>style.visibility</p:attrName>
                                        </p:attrNameLst>
                                      </p:cBhvr>
                                      <p:to>
                                        <p:strVal val="visible"/>
                                      </p:to>
                                    </p:set>
                                    <p:animEffect transition="in" filter="fade">
                                      <p:cBhvr>
                                        <p:cTn id="218" dur="500"/>
                                        <p:tgtEl>
                                          <p:spTgt spid="90"/>
                                        </p:tgtEl>
                                      </p:cBhvr>
                                    </p:animEffect>
                                    <p:anim calcmode="lin" valueType="num">
                                      <p:cBhvr>
                                        <p:cTn id="219" dur="500" fill="hold"/>
                                        <p:tgtEl>
                                          <p:spTgt spid="90"/>
                                        </p:tgtEl>
                                        <p:attrNameLst>
                                          <p:attrName>ppt_x</p:attrName>
                                        </p:attrNameLst>
                                      </p:cBhvr>
                                      <p:tavLst>
                                        <p:tav tm="0">
                                          <p:val>
                                            <p:strVal val="#ppt_x"/>
                                          </p:val>
                                        </p:tav>
                                        <p:tav tm="100000">
                                          <p:val>
                                            <p:strVal val="#ppt_x"/>
                                          </p:val>
                                        </p:tav>
                                      </p:tavLst>
                                    </p:anim>
                                    <p:anim calcmode="lin" valueType="num">
                                      <p:cBhvr>
                                        <p:cTn id="220" dur="500" fill="hold"/>
                                        <p:tgtEl>
                                          <p:spTgt spid="90"/>
                                        </p:tgtEl>
                                        <p:attrNameLst>
                                          <p:attrName>ppt_y</p:attrName>
                                        </p:attrNameLst>
                                      </p:cBhvr>
                                      <p:tavLst>
                                        <p:tav tm="0">
                                          <p:val>
                                            <p:strVal val="#ppt_y+.1"/>
                                          </p:val>
                                        </p:tav>
                                        <p:tav tm="100000">
                                          <p:val>
                                            <p:strVal val="#ppt_y"/>
                                          </p:val>
                                        </p:tav>
                                      </p:tavLst>
                                    </p:anim>
                                  </p:childTnLst>
                                </p:cTn>
                              </p:par>
                              <p:par>
                                <p:cTn id="221" presetID="47" presetClass="entr" presetSubtype="0" fill="hold" grpId="0" nodeType="withEffect">
                                  <p:stCondLst>
                                    <p:cond delay="0"/>
                                  </p:stCondLst>
                                  <p:childTnLst>
                                    <p:set>
                                      <p:cBhvr>
                                        <p:cTn id="222" dur="1" fill="hold">
                                          <p:stCondLst>
                                            <p:cond delay="0"/>
                                          </p:stCondLst>
                                        </p:cTn>
                                        <p:tgtEl>
                                          <p:spTgt spid="91"/>
                                        </p:tgtEl>
                                        <p:attrNameLst>
                                          <p:attrName>style.visibility</p:attrName>
                                        </p:attrNameLst>
                                      </p:cBhvr>
                                      <p:to>
                                        <p:strVal val="visible"/>
                                      </p:to>
                                    </p:set>
                                    <p:animEffect transition="in" filter="fade">
                                      <p:cBhvr>
                                        <p:cTn id="223" dur="500"/>
                                        <p:tgtEl>
                                          <p:spTgt spid="91"/>
                                        </p:tgtEl>
                                      </p:cBhvr>
                                    </p:animEffect>
                                    <p:anim calcmode="lin" valueType="num">
                                      <p:cBhvr>
                                        <p:cTn id="224" dur="500" fill="hold"/>
                                        <p:tgtEl>
                                          <p:spTgt spid="91"/>
                                        </p:tgtEl>
                                        <p:attrNameLst>
                                          <p:attrName>ppt_x</p:attrName>
                                        </p:attrNameLst>
                                      </p:cBhvr>
                                      <p:tavLst>
                                        <p:tav tm="0">
                                          <p:val>
                                            <p:strVal val="#ppt_x"/>
                                          </p:val>
                                        </p:tav>
                                        <p:tav tm="100000">
                                          <p:val>
                                            <p:strVal val="#ppt_x"/>
                                          </p:val>
                                        </p:tav>
                                      </p:tavLst>
                                    </p:anim>
                                    <p:anim calcmode="lin" valueType="num">
                                      <p:cBhvr>
                                        <p:cTn id="225" dur="500" fill="hold"/>
                                        <p:tgtEl>
                                          <p:spTgt spid="91"/>
                                        </p:tgtEl>
                                        <p:attrNameLst>
                                          <p:attrName>ppt_y</p:attrName>
                                        </p:attrNameLst>
                                      </p:cBhvr>
                                      <p:tavLst>
                                        <p:tav tm="0">
                                          <p:val>
                                            <p:strVal val="#ppt_y-.1"/>
                                          </p:val>
                                        </p:tav>
                                        <p:tav tm="100000">
                                          <p:val>
                                            <p:strVal val="#ppt_y"/>
                                          </p:val>
                                        </p:tav>
                                      </p:tavLst>
                                    </p:anim>
                                  </p:childTnLst>
                                </p:cTn>
                              </p:par>
                            </p:childTnLst>
                          </p:cTn>
                        </p:par>
                        <p:par>
                          <p:cTn id="226" fill="hold">
                            <p:stCondLst>
                              <p:cond delay="17000"/>
                            </p:stCondLst>
                            <p:childTnLst>
                              <p:par>
                                <p:cTn id="227" presetID="22" presetClass="entr" presetSubtype="8" fill="hold" nodeType="afterEffect">
                                  <p:stCondLst>
                                    <p:cond delay="0"/>
                                  </p:stCondLst>
                                  <p:childTnLst>
                                    <p:set>
                                      <p:cBhvr>
                                        <p:cTn id="228" dur="1" fill="hold">
                                          <p:stCondLst>
                                            <p:cond delay="0"/>
                                          </p:stCondLst>
                                        </p:cTn>
                                        <p:tgtEl>
                                          <p:spTgt spid="104"/>
                                        </p:tgtEl>
                                        <p:attrNameLst>
                                          <p:attrName>style.visibility</p:attrName>
                                        </p:attrNameLst>
                                      </p:cBhvr>
                                      <p:to>
                                        <p:strVal val="visible"/>
                                      </p:to>
                                    </p:set>
                                    <p:animEffect transition="in" filter="wipe(left)">
                                      <p:cBhvr>
                                        <p:cTn id="229" dur="500"/>
                                        <p:tgtEl>
                                          <p:spTgt spid="104"/>
                                        </p:tgtEl>
                                      </p:cBhvr>
                                    </p:animEffect>
                                  </p:childTnLst>
                                </p:cTn>
                              </p:par>
                            </p:childTnLst>
                          </p:cTn>
                        </p:par>
                        <p:par>
                          <p:cTn id="230" fill="hold">
                            <p:stCondLst>
                              <p:cond delay="17500"/>
                            </p:stCondLst>
                            <p:childTnLst>
                              <p:par>
                                <p:cTn id="231" presetID="22" presetClass="entr" presetSubtype="8" fill="hold" nodeType="afterEffect">
                                  <p:stCondLst>
                                    <p:cond delay="0"/>
                                  </p:stCondLst>
                                  <p:childTnLst>
                                    <p:set>
                                      <p:cBhvr>
                                        <p:cTn id="232" dur="1" fill="hold">
                                          <p:stCondLst>
                                            <p:cond delay="0"/>
                                          </p:stCondLst>
                                        </p:cTn>
                                        <p:tgtEl>
                                          <p:spTgt spid="35"/>
                                        </p:tgtEl>
                                        <p:attrNameLst>
                                          <p:attrName>style.visibility</p:attrName>
                                        </p:attrNameLst>
                                      </p:cBhvr>
                                      <p:to>
                                        <p:strVal val="visible"/>
                                      </p:to>
                                    </p:set>
                                    <p:animEffect transition="in" filter="wipe(left)">
                                      <p:cBhvr>
                                        <p:cTn id="233" dur="500"/>
                                        <p:tgtEl>
                                          <p:spTgt spid="35"/>
                                        </p:tgtEl>
                                      </p:cBhvr>
                                    </p:animEffect>
                                  </p:childTnLst>
                                </p:cTn>
                              </p:par>
                            </p:childTnLst>
                          </p:cTn>
                        </p:par>
                        <p:par>
                          <p:cTn id="234" fill="hold">
                            <p:stCondLst>
                              <p:cond delay="18000"/>
                            </p:stCondLst>
                            <p:childTnLst>
                              <p:par>
                                <p:cTn id="235" presetID="53" presetClass="entr" presetSubtype="16" fill="hold" grpId="0" nodeType="afterEffect">
                                  <p:stCondLst>
                                    <p:cond delay="0"/>
                                  </p:stCondLst>
                                  <p:childTnLst>
                                    <p:set>
                                      <p:cBhvr>
                                        <p:cTn id="236" dur="1" fill="hold">
                                          <p:stCondLst>
                                            <p:cond delay="0"/>
                                          </p:stCondLst>
                                        </p:cTn>
                                        <p:tgtEl>
                                          <p:spTgt spid="93"/>
                                        </p:tgtEl>
                                        <p:attrNameLst>
                                          <p:attrName>style.visibility</p:attrName>
                                        </p:attrNameLst>
                                      </p:cBhvr>
                                      <p:to>
                                        <p:strVal val="visible"/>
                                      </p:to>
                                    </p:set>
                                    <p:anim calcmode="lin" valueType="num">
                                      <p:cBhvr>
                                        <p:cTn id="237" dur="500" fill="hold"/>
                                        <p:tgtEl>
                                          <p:spTgt spid="93"/>
                                        </p:tgtEl>
                                        <p:attrNameLst>
                                          <p:attrName>ppt_w</p:attrName>
                                        </p:attrNameLst>
                                      </p:cBhvr>
                                      <p:tavLst>
                                        <p:tav tm="0">
                                          <p:val>
                                            <p:fltVal val="0"/>
                                          </p:val>
                                        </p:tav>
                                        <p:tav tm="100000">
                                          <p:val>
                                            <p:strVal val="#ppt_w"/>
                                          </p:val>
                                        </p:tav>
                                      </p:tavLst>
                                    </p:anim>
                                    <p:anim calcmode="lin" valueType="num">
                                      <p:cBhvr>
                                        <p:cTn id="238" dur="500" fill="hold"/>
                                        <p:tgtEl>
                                          <p:spTgt spid="93"/>
                                        </p:tgtEl>
                                        <p:attrNameLst>
                                          <p:attrName>ppt_h</p:attrName>
                                        </p:attrNameLst>
                                      </p:cBhvr>
                                      <p:tavLst>
                                        <p:tav tm="0">
                                          <p:val>
                                            <p:fltVal val="0"/>
                                          </p:val>
                                        </p:tav>
                                        <p:tav tm="100000">
                                          <p:val>
                                            <p:strVal val="#ppt_h"/>
                                          </p:val>
                                        </p:tav>
                                      </p:tavLst>
                                    </p:anim>
                                    <p:animEffect transition="in" filter="fade">
                                      <p:cBhvr>
                                        <p:cTn id="239" dur="500"/>
                                        <p:tgtEl>
                                          <p:spTgt spid="93"/>
                                        </p:tgtEl>
                                      </p:cBhvr>
                                    </p:animEffect>
                                  </p:childTnLst>
                                </p:cTn>
                              </p:par>
                            </p:childTnLst>
                          </p:cTn>
                        </p:par>
                        <p:par>
                          <p:cTn id="240" fill="hold">
                            <p:stCondLst>
                              <p:cond delay="18500"/>
                            </p:stCondLst>
                            <p:childTnLst>
                              <p:par>
                                <p:cTn id="241" presetID="53" presetClass="entr" presetSubtype="16" fill="hold" nodeType="afterEffect">
                                  <p:stCondLst>
                                    <p:cond delay="0"/>
                                  </p:stCondLst>
                                  <p:childTnLst>
                                    <p:set>
                                      <p:cBhvr>
                                        <p:cTn id="242" dur="1" fill="hold">
                                          <p:stCondLst>
                                            <p:cond delay="0"/>
                                          </p:stCondLst>
                                        </p:cTn>
                                        <p:tgtEl>
                                          <p:spTgt spid="110"/>
                                        </p:tgtEl>
                                        <p:attrNameLst>
                                          <p:attrName>style.visibility</p:attrName>
                                        </p:attrNameLst>
                                      </p:cBhvr>
                                      <p:to>
                                        <p:strVal val="visible"/>
                                      </p:to>
                                    </p:set>
                                    <p:anim calcmode="lin" valueType="num">
                                      <p:cBhvr>
                                        <p:cTn id="243" dur="500" fill="hold"/>
                                        <p:tgtEl>
                                          <p:spTgt spid="110"/>
                                        </p:tgtEl>
                                        <p:attrNameLst>
                                          <p:attrName>ppt_w</p:attrName>
                                        </p:attrNameLst>
                                      </p:cBhvr>
                                      <p:tavLst>
                                        <p:tav tm="0">
                                          <p:val>
                                            <p:fltVal val="0"/>
                                          </p:val>
                                        </p:tav>
                                        <p:tav tm="100000">
                                          <p:val>
                                            <p:strVal val="#ppt_w"/>
                                          </p:val>
                                        </p:tav>
                                      </p:tavLst>
                                    </p:anim>
                                    <p:anim calcmode="lin" valueType="num">
                                      <p:cBhvr>
                                        <p:cTn id="244" dur="500" fill="hold"/>
                                        <p:tgtEl>
                                          <p:spTgt spid="110"/>
                                        </p:tgtEl>
                                        <p:attrNameLst>
                                          <p:attrName>ppt_h</p:attrName>
                                        </p:attrNameLst>
                                      </p:cBhvr>
                                      <p:tavLst>
                                        <p:tav tm="0">
                                          <p:val>
                                            <p:fltVal val="0"/>
                                          </p:val>
                                        </p:tav>
                                        <p:tav tm="100000">
                                          <p:val>
                                            <p:strVal val="#ppt_h"/>
                                          </p:val>
                                        </p:tav>
                                      </p:tavLst>
                                    </p:anim>
                                    <p:animEffect transition="in" filter="fade">
                                      <p:cBhvr>
                                        <p:cTn id="245" dur="500"/>
                                        <p:tgtEl>
                                          <p:spTgt spid="110"/>
                                        </p:tgtEl>
                                      </p:cBhvr>
                                    </p:animEffect>
                                  </p:childTnLst>
                                </p:cTn>
                              </p:par>
                            </p:childTnLst>
                          </p:cTn>
                        </p:par>
                        <p:par>
                          <p:cTn id="246" fill="hold">
                            <p:stCondLst>
                              <p:cond delay="19000"/>
                            </p:stCondLst>
                            <p:childTnLst>
                              <p:par>
                                <p:cTn id="247" presetID="53" presetClass="entr" presetSubtype="16" fill="hold" grpId="0" nodeType="afterEffect">
                                  <p:stCondLst>
                                    <p:cond delay="0"/>
                                  </p:stCondLst>
                                  <p:childTnLst>
                                    <p:set>
                                      <p:cBhvr>
                                        <p:cTn id="248" dur="1" fill="hold">
                                          <p:stCondLst>
                                            <p:cond delay="0"/>
                                          </p:stCondLst>
                                        </p:cTn>
                                        <p:tgtEl>
                                          <p:spTgt spid="94"/>
                                        </p:tgtEl>
                                        <p:attrNameLst>
                                          <p:attrName>style.visibility</p:attrName>
                                        </p:attrNameLst>
                                      </p:cBhvr>
                                      <p:to>
                                        <p:strVal val="visible"/>
                                      </p:to>
                                    </p:set>
                                    <p:anim calcmode="lin" valueType="num">
                                      <p:cBhvr>
                                        <p:cTn id="249" dur="500" fill="hold"/>
                                        <p:tgtEl>
                                          <p:spTgt spid="94"/>
                                        </p:tgtEl>
                                        <p:attrNameLst>
                                          <p:attrName>ppt_w</p:attrName>
                                        </p:attrNameLst>
                                      </p:cBhvr>
                                      <p:tavLst>
                                        <p:tav tm="0">
                                          <p:val>
                                            <p:fltVal val="0"/>
                                          </p:val>
                                        </p:tav>
                                        <p:tav tm="100000">
                                          <p:val>
                                            <p:strVal val="#ppt_w"/>
                                          </p:val>
                                        </p:tav>
                                      </p:tavLst>
                                    </p:anim>
                                    <p:anim calcmode="lin" valueType="num">
                                      <p:cBhvr>
                                        <p:cTn id="250" dur="500" fill="hold"/>
                                        <p:tgtEl>
                                          <p:spTgt spid="94"/>
                                        </p:tgtEl>
                                        <p:attrNameLst>
                                          <p:attrName>ppt_h</p:attrName>
                                        </p:attrNameLst>
                                      </p:cBhvr>
                                      <p:tavLst>
                                        <p:tav tm="0">
                                          <p:val>
                                            <p:fltVal val="0"/>
                                          </p:val>
                                        </p:tav>
                                        <p:tav tm="100000">
                                          <p:val>
                                            <p:strVal val="#ppt_h"/>
                                          </p:val>
                                        </p:tav>
                                      </p:tavLst>
                                    </p:anim>
                                    <p:animEffect transition="in" filter="fade">
                                      <p:cBhvr>
                                        <p:cTn id="251" dur="500"/>
                                        <p:tgtEl>
                                          <p:spTgt spid="94"/>
                                        </p:tgtEl>
                                      </p:cBhvr>
                                    </p:animEffect>
                                  </p:childTnLst>
                                </p:cTn>
                              </p:par>
                            </p:childTnLst>
                          </p:cTn>
                        </p:par>
                        <p:par>
                          <p:cTn id="252" fill="hold">
                            <p:stCondLst>
                              <p:cond delay="19500"/>
                            </p:stCondLst>
                            <p:childTnLst>
                              <p:par>
                                <p:cTn id="253" presetID="53" presetClass="entr" presetSubtype="16" fill="hold" grpId="0" nodeType="afterEffect">
                                  <p:stCondLst>
                                    <p:cond delay="0"/>
                                  </p:stCondLst>
                                  <p:childTnLst>
                                    <p:set>
                                      <p:cBhvr>
                                        <p:cTn id="254" dur="1" fill="hold">
                                          <p:stCondLst>
                                            <p:cond delay="0"/>
                                          </p:stCondLst>
                                        </p:cTn>
                                        <p:tgtEl>
                                          <p:spTgt spid="95"/>
                                        </p:tgtEl>
                                        <p:attrNameLst>
                                          <p:attrName>style.visibility</p:attrName>
                                        </p:attrNameLst>
                                      </p:cBhvr>
                                      <p:to>
                                        <p:strVal val="visible"/>
                                      </p:to>
                                    </p:set>
                                    <p:anim calcmode="lin" valueType="num">
                                      <p:cBhvr>
                                        <p:cTn id="255" dur="500" fill="hold"/>
                                        <p:tgtEl>
                                          <p:spTgt spid="95"/>
                                        </p:tgtEl>
                                        <p:attrNameLst>
                                          <p:attrName>ppt_w</p:attrName>
                                        </p:attrNameLst>
                                      </p:cBhvr>
                                      <p:tavLst>
                                        <p:tav tm="0">
                                          <p:val>
                                            <p:fltVal val="0"/>
                                          </p:val>
                                        </p:tav>
                                        <p:tav tm="100000">
                                          <p:val>
                                            <p:strVal val="#ppt_w"/>
                                          </p:val>
                                        </p:tav>
                                      </p:tavLst>
                                    </p:anim>
                                    <p:anim calcmode="lin" valueType="num">
                                      <p:cBhvr>
                                        <p:cTn id="256" dur="500" fill="hold"/>
                                        <p:tgtEl>
                                          <p:spTgt spid="95"/>
                                        </p:tgtEl>
                                        <p:attrNameLst>
                                          <p:attrName>ppt_h</p:attrName>
                                        </p:attrNameLst>
                                      </p:cBhvr>
                                      <p:tavLst>
                                        <p:tav tm="0">
                                          <p:val>
                                            <p:fltVal val="0"/>
                                          </p:val>
                                        </p:tav>
                                        <p:tav tm="100000">
                                          <p:val>
                                            <p:strVal val="#ppt_h"/>
                                          </p:val>
                                        </p:tav>
                                      </p:tavLst>
                                    </p:anim>
                                    <p:animEffect transition="in" filter="fade">
                                      <p:cBhvr>
                                        <p:cTn id="257" dur="500"/>
                                        <p:tgtEl>
                                          <p:spTgt spid="95"/>
                                        </p:tgtEl>
                                      </p:cBhvr>
                                    </p:animEffect>
                                  </p:childTnLst>
                                </p:cTn>
                              </p:par>
                            </p:childTnLst>
                          </p:cTn>
                        </p:par>
                        <p:par>
                          <p:cTn id="258" fill="hold">
                            <p:stCondLst>
                              <p:cond delay="20000"/>
                            </p:stCondLst>
                            <p:childTnLst>
                              <p:par>
                                <p:cTn id="259" presetID="22" presetClass="entr" presetSubtype="1" fill="hold" nodeType="afterEffect">
                                  <p:stCondLst>
                                    <p:cond delay="0"/>
                                  </p:stCondLst>
                                  <p:childTnLst>
                                    <p:set>
                                      <p:cBhvr>
                                        <p:cTn id="260" dur="1" fill="hold">
                                          <p:stCondLst>
                                            <p:cond delay="0"/>
                                          </p:stCondLst>
                                        </p:cTn>
                                        <p:tgtEl>
                                          <p:spTgt spid="96"/>
                                        </p:tgtEl>
                                        <p:attrNameLst>
                                          <p:attrName>style.visibility</p:attrName>
                                        </p:attrNameLst>
                                      </p:cBhvr>
                                      <p:to>
                                        <p:strVal val="visible"/>
                                      </p:to>
                                    </p:set>
                                    <p:animEffect transition="in" filter="wipe(up)">
                                      <p:cBhvr>
                                        <p:cTn id="261" dur="500"/>
                                        <p:tgtEl>
                                          <p:spTgt spid="96"/>
                                        </p:tgtEl>
                                      </p:cBhvr>
                                    </p:animEffect>
                                  </p:childTnLst>
                                </p:cTn>
                              </p:par>
                            </p:childTnLst>
                          </p:cTn>
                        </p:par>
                        <p:par>
                          <p:cTn id="262" fill="hold">
                            <p:stCondLst>
                              <p:cond delay="20500"/>
                            </p:stCondLst>
                            <p:childTnLst>
                              <p:par>
                                <p:cTn id="263" presetID="53" presetClass="entr" presetSubtype="16" fill="hold" grpId="0" nodeType="afterEffect">
                                  <p:stCondLst>
                                    <p:cond delay="0"/>
                                  </p:stCondLst>
                                  <p:childTnLst>
                                    <p:set>
                                      <p:cBhvr>
                                        <p:cTn id="264" dur="1" fill="hold">
                                          <p:stCondLst>
                                            <p:cond delay="0"/>
                                          </p:stCondLst>
                                        </p:cTn>
                                        <p:tgtEl>
                                          <p:spTgt spid="97"/>
                                        </p:tgtEl>
                                        <p:attrNameLst>
                                          <p:attrName>style.visibility</p:attrName>
                                        </p:attrNameLst>
                                      </p:cBhvr>
                                      <p:to>
                                        <p:strVal val="visible"/>
                                      </p:to>
                                    </p:set>
                                    <p:anim calcmode="lin" valueType="num">
                                      <p:cBhvr>
                                        <p:cTn id="265" dur="500" fill="hold"/>
                                        <p:tgtEl>
                                          <p:spTgt spid="97"/>
                                        </p:tgtEl>
                                        <p:attrNameLst>
                                          <p:attrName>ppt_w</p:attrName>
                                        </p:attrNameLst>
                                      </p:cBhvr>
                                      <p:tavLst>
                                        <p:tav tm="0">
                                          <p:val>
                                            <p:fltVal val="0"/>
                                          </p:val>
                                        </p:tav>
                                        <p:tav tm="100000">
                                          <p:val>
                                            <p:strVal val="#ppt_w"/>
                                          </p:val>
                                        </p:tav>
                                      </p:tavLst>
                                    </p:anim>
                                    <p:anim calcmode="lin" valueType="num">
                                      <p:cBhvr>
                                        <p:cTn id="266" dur="500" fill="hold"/>
                                        <p:tgtEl>
                                          <p:spTgt spid="97"/>
                                        </p:tgtEl>
                                        <p:attrNameLst>
                                          <p:attrName>ppt_h</p:attrName>
                                        </p:attrNameLst>
                                      </p:cBhvr>
                                      <p:tavLst>
                                        <p:tav tm="0">
                                          <p:val>
                                            <p:fltVal val="0"/>
                                          </p:val>
                                        </p:tav>
                                        <p:tav tm="100000">
                                          <p:val>
                                            <p:strVal val="#ppt_h"/>
                                          </p:val>
                                        </p:tav>
                                      </p:tavLst>
                                    </p:anim>
                                    <p:animEffect transition="in" filter="fade">
                                      <p:cBhvr>
                                        <p:cTn id="267" dur="500"/>
                                        <p:tgtEl>
                                          <p:spTgt spid="97"/>
                                        </p:tgtEl>
                                      </p:cBhvr>
                                    </p:animEffect>
                                  </p:childTnLst>
                                </p:cTn>
                              </p:par>
                            </p:childTnLst>
                          </p:cTn>
                        </p:par>
                        <p:par>
                          <p:cTn id="268" fill="hold">
                            <p:stCondLst>
                              <p:cond delay="21000"/>
                            </p:stCondLst>
                            <p:childTnLst>
                              <p:par>
                                <p:cTn id="269" presetID="53" presetClass="entr" presetSubtype="16" fill="hold" grpId="0" nodeType="afterEffect">
                                  <p:stCondLst>
                                    <p:cond delay="0"/>
                                  </p:stCondLst>
                                  <p:childTnLst>
                                    <p:set>
                                      <p:cBhvr>
                                        <p:cTn id="270" dur="1" fill="hold">
                                          <p:stCondLst>
                                            <p:cond delay="0"/>
                                          </p:stCondLst>
                                        </p:cTn>
                                        <p:tgtEl>
                                          <p:spTgt spid="92"/>
                                        </p:tgtEl>
                                        <p:attrNameLst>
                                          <p:attrName>style.visibility</p:attrName>
                                        </p:attrNameLst>
                                      </p:cBhvr>
                                      <p:to>
                                        <p:strVal val="visible"/>
                                      </p:to>
                                    </p:set>
                                    <p:anim calcmode="lin" valueType="num">
                                      <p:cBhvr>
                                        <p:cTn id="271" dur="500" fill="hold"/>
                                        <p:tgtEl>
                                          <p:spTgt spid="92"/>
                                        </p:tgtEl>
                                        <p:attrNameLst>
                                          <p:attrName>ppt_w</p:attrName>
                                        </p:attrNameLst>
                                      </p:cBhvr>
                                      <p:tavLst>
                                        <p:tav tm="0">
                                          <p:val>
                                            <p:fltVal val="0"/>
                                          </p:val>
                                        </p:tav>
                                        <p:tav tm="100000">
                                          <p:val>
                                            <p:strVal val="#ppt_w"/>
                                          </p:val>
                                        </p:tav>
                                      </p:tavLst>
                                    </p:anim>
                                    <p:anim calcmode="lin" valueType="num">
                                      <p:cBhvr>
                                        <p:cTn id="272" dur="500" fill="hold"/>
                                        <p:tgtEl>
                                          <p:spTgt spid="92"/>
                                        </p:tgtEl>
                                        <p:attrNameLst>
                                          <p:attrName>ppt_h</p:attrName>
                                        </p:attrNameLst>
                                      </p:cBhvr>
                                      <p:tavLst>
                                        <p:tav tm="0">
                                          <p:val>
                                            <p:fltVal val="0"/>
                                          </p:val>
                                        </p:tav>
                                        <p:tav tm="100000">
                                          <p:val>
                                            <p:strVal val="#ppt_h"/>
                                          </p:val>
                                        </p:tav>
                                      </p:tavLst>
                                    </p:anim>
                                    <p:animEffect transition="in" filter="fade">
                                      <p:cBhvr>
                                        <p:cTn id="273" dur="500"/>
                                        <p:tgtEl>
                                          <p:spTgt spid="92"/>
                                        </p:tgtEl>
                                      </p:cBhvr>
                                    </p:animEffect>
                                  </p:childTnLst>
                                </p:cTn>
                              </p:par>
                              <p:par>
                                <p:cTn id="274" presetID="47" presetClass="entr" presetSubtype="0" fill="hold" grpId="0" nodeType="withEffect">
                                  <p:stCondLst>
                                    <p:cond delay="0"/>
                                  </p:stCondLst>
                                  <p:childTnLst>
                                    <p:set>
                                      <p:cBhvr>
                                        <p:cTn id="275" dur="1" fill="hold">
                                          <p:stCondLst>
                                            <p:cond delay="0"/>
                                          </p:stCondLst>
                                        </p:cTn>
                                        <p:tgtEl>
                                          <p:spTgt spid="98"/>
                                        </p:tgtEl>
                                        <p:attrNameLst>
                                          <p:attrName>style.visibility</p:attrName>
                                        </p:attrNameLst>
                                      </p:cBhvr>
                                      <p:to>
                                        <p:strVal val="visible"/>
                                      </p:to>
                                    </p:set>
                                    <p:animEffect transition="in" filter="fade">
                                      <p:cBhvr>
                                        <p:cTn id="276" dur="1000"/>
                                        <p:tgtEl>
                                          <p:spTgt spid="98"/>
                                        </p:tgtEl>
                                      </p:cBhvr>
                                    </p:animEffect>
                                    <p:anim calcmode="lin" valueType="num">
                                      <p:cBhvr>
                                        <p:cTn id="277" dur="1000" fill="hold"/>
                                        <p:tgtEl>
                                          <p:spTgt spid="98"/>
                                        </p:tgtEl>
                                        <p:attrNameLst>
                                          <p:attrName>ppt_x</p:attrName>
                                        </p:attrNameLst>
                                      </p:cBhvr>
                                      <p:tavLst>
                                        <p:tav tm="0">
                                          <p:val>
                                            <p:strVal val="#ppt_x"/>
                                          </p:val>
                                        </p:tav>
                                        <p:tav tm="100000">
                                          <p:val>
                                            <p:strVal val="#ppt_x"/>
                                          </p:val>
                                        </p:tav>
                                      </p:tavLst>
                                    </p:anim>
                                    <p:anim calcmode="lin" valueType="num">
                                      <p:cBhvr>
                                        <p:cTn id="278" dur="1000" fill="hold"/>
                                        <p:tgtEl>
                                          <p:spTgt spid="98"/>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99"/>
                                        </p:tgtEl>
                                        <p:attrNameLst>
                                          <p:attrName>style.visibility</p:attrName>
                                        </p:attrNameLst>
                                      </p:cBhvr>
                                      <p:to>
                                        <p:strVal val="visible"/>
                                      </p:to>
                                    </p:set>
                                    <p:animEffect transition="in" filter="fade">
                                      <p:cBhvr>
                                        <p:cTn id="281" dur="500"/>
                                        <p:tgtEl>
                                          <p:spTgt spid="99"/>
                                        </p:tgtEl>
                                      </p:cBhvr>
                                    </p:animEffect>
                                    <p:anim calcmode="lin" valueType="num">
                                      <p:cBhvr>
                                        <p:cTn id="282" dur="500" fill="hold"/>
                                        <p:tgtEl>
                                          <p:spTgt spid="99"/>
                                        </p:tgtEl>
                                        <p:attrNameLst>
                                          <p:attrName>ppt_x</p:attrName>
                                        </p:attrNameLst>
                                      </p:cBhvr>
                                      <p:tavLst>
                                        <p:tav tm="0">
                                          <p:val>
                                            <p:strVal val="#ppt_x"/>
                                          </p:val>
                                        </p:tav>
                                        <p:tav tm="100000">
                                          <p:val>
                                            <p:strVal val="#ppt_x"/>
                                          </p:val>
                                        </p:tav>
                                      </p:tavLst>
                                    </p:anim>
                                    <p:anim calcmode="lin" valueType="num">
                                      <p:cBhvr>
                                        <p:cTn id="283" dur="500" fill="hold"/>
                                        <p:tgtEl>
                                          <p:spTgt spid="99"/>
                                        </p:tgtEl>
                                        <p:attrNameLst>
                                          <p:attrName>ppt_y</p:attrName>
                                        </p:attrNameLst>
                                      </p:cBhvr>
                                      <p:tavLst>
                                        <p:tav tm="0">
                                          <p:val>
                                            <p:strVal val="#ppt_y+.1"/>
                                          </p:val>
                                        </p:tav>
                                        <p:tav tm="100000">
                                          <p:val>
                                            <p:strVal val="#ppt_y"/>
                                          </p:val>
                                        </p:tav>
                                      </p:tavLst>
                                    </p:anim>
                                  </p:childTnLst>
                                </p:cTn>
                              </p:par>
                            </p:childTnLst>
                          </p:cTn>
                        </p:par>
                        <p:par>
                          <p:cTn id="284" fill="hold">
                            <p:stCondLst>
                              <p:cond delay="22000"/>
                            </p:stCondLst>
                            <p:childTnLst>
                              <p:par>
                                <p:cTn id="285" presetID="22" presetClass="entr" presetSubtype="8" fill="hold" nodeType="afterEffect">
                                  <p:stCondLst>
                                    <p:cond delay="0"/>
                                  </p:stCondLst>
                                  <p:childTnLst>
                                    <p:set>
                                      <p:cBhvr>
                                        <p:cTn id="286" dur="1" fill="hold">
                                          <p:stCondLst>
                                            <p:cond delay="0"/>
                                          </p:stCondLst>
                                        </p:cTn>
                                        <p:tgtEl>
                                          <p:spTgt spid="102"/>
                                        </p:tgtEl>
                                        <p:attrNameLst>
                                          <p:attrName>style.visibility</p:attrName>
                                        </p:attrNameLst>
                                      </p:cBhvr>
                                      <p:to>
                                        <p:strVal val="visible"/>
                                      </p:to>
                                    </p:set>
                                    <p:animEffect transition="in" filter="wipe(left)">
                                      <p:cBhvr>
                                        <p:cTn id="287" dur="500"/>
                                        <p:tgtEl>
                                          <p:spTgt spid="102"/>
                                        </p:tgtEl>
                                      </p:cBhvr>
                                    </p:animEffect>
                                  </p:childTnLst>
                                </p:cTn>
                              </p:par>
                            </p:childTnLst>
                          </p:cTn>
                        </p:par>
                        <p:par>
                          <p:cTn id="288" fill="hold">
                            <p:stCondLst>
                              <p:cond delay="22500"/>
                            </p:stCondLst>
                            <p:childTnLst>
                              <p:par>
                                <p:cTn id="289" presetID="22" presetClass="entr" presetSubtype="8" fill="hold" nodeType="afterEffect">
                                  <p:stCondLst>
                                    <p:cond delay="0"/>
                                  </p:stCondLst>
                                  <p:childTnLst>
                                    <p:set>
                                      <p:cBhvr>
                                        <p:cTn id="290" dur="1" fill="hold">
                                          <p:stCondLst>
                                            <p:cond delay="0"/>
                                          </p:stCondLst>
                                        </p:cTn>
                                        <p:tgtEl>
                                          <p:spTgt spid="36"/>
                                        </p:tgtEl>
                                        <p:attrNameLst>
                                          <p:attrName>style.visibility</p:attrName>
                                        </p:attrNameLst>
                                      </p:cBhvr>
                                      <p:to>
                                        <p:strVal val="visible"/>
                                      </p:to>
                                    </p:set>
                                    <p:animEffect transition="in" filter="wipe(left)">
                                      <p:cBhvr>
                                        <p:cTn id="29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59" grpId="0" animBg="1"/>
      <p:bldP spid="65" grpId="0" animBg="1"/>
      <p:bldP spid="66" grpId="0"/>
      <p:bldP spid="67" grpId="0"/>
      <p:bldP spid="68" grpId="0" animBg="1"/>
      <p:bldP spid="69" grpId="0" animBg="1"/>
      <p:bldP spid="70" grpId="0" animBg="1"/>
      <p:bldP spid="71" grpId="0" animBg="1"/>
      <p:bldP spid="73" grpId="0" animBg="1"/>
      <p:bldP spid="74" grpId="0"/>
      <p:bldP spid="75" grpId="0"/>
      <p:bldP spid="76" grpId="0" animBg="1"/>
      <p:bldP spid="77" grpId="0" animBg="1"/>
      <p:bldP spid="78" grpId="0" animBg="1"/>
      <p:bldP spid="79" grpId="0" animBg="1"/>
      <p:bldP spid="81" grpId="0" animBg="1"/>
      <p:bldP spid="82" grpId="0"/>
      <p:bldP spid="83" grpId="0"/>
      <p:bldP spid="84" grpId="0" animBg="1"/>
      <p:bldP spid="85" grpId="0" animBg="1"/>
      <p:bldP spid="86" grpId="0" animBg="1"/>
      <p:bldP spid="87" grpId="0" animBg="1"/>
      <p:bldP spid="89" grpId="0" animBg="1"/>
      <p:bldP spid="90" grpId="0"/>
      <p:bldP spid="91" grpId="0"/>
      <p:bldP spid="92" grpId="0" animBg="1"/>
      <p:bldP spid="93" grpId="0" animBg="1"/>
      <p:bldP spid="94" grpId="0" animBg="1"/>
      <p:bldP spid="95" grpId="0" animBg="1"/>
      <p:bldP spid="97" grpId="0" animBg="1"/>
      <p:bldP spid="98" grpId="0"/>
      <p:bldP spid="9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第三轮的新动态</a:t>
            </a:r>
            <a:endParaRPr lang="en-GB" sz="2200" b="1" dirty="0">
              <a:solidFill>
                <a:srgbClr val="C00000"/>
              </a:solidFill>
              <a:latin typeface="+mj-lt"/>
              <a:cs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7392" b="18633"/>
          <a:stretch/>
        </p:blipFill>
        <p:spPr>
          <a:xfrm>
            <a:off x="1162594" y="968160"/>
            <a:ext cx="6812280" cy="3858566"/>
          </a:xfrm>
          <a:prstGeom prst="rect">
            <a:avLst/>
          </a:prstGeom>
        </p:spPr>
      </p:pic>
    </p:spTree>
    <p:extLst>
      <p:ext uri="{BB962C8B-B14F-4D97-AF65-F5344CB8AC3E}">
        <p14:creationId xmlns:p14="http://schemas.microsoft.com/office/powerpoint/2010/main" val="5506066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7392" b="18633"/>
          <a:stretch/>
        </p:blipFill>
        <p:spPr>
          <a:xfrm>
            <a:off x="1162594" y="968160"/>
            <a:ext cx="6812280" cy="3858566"/>
          </a:xfrm>
          <a:prstGeom prst="rect">
            <a:avLst/>
          </a:prstGeom>
        </p:spPr>
      </p:pic>
    </p:spTree>
    <p:extLst>
      <p:ext uri="{BB962C8B-B14F-4D97-AF65-F5344CB8AC3E}">
        <p14:creationId xmlns:p14="http://schemas.microsoft.com/office/powerpoint/2010/main" val="33428424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2066" y="1090080"/>
            <a:ext cx="6159868" cy="3720122"/>
          </a:xfrm>
          <a:prstGeom prst="rect">
            <a:avLst/>
          </a:prstGeom>
        </p:spPr>
      </p:pic>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第三轮的新动态</a:t>
            </a:r>
            <a:endParaRPr lang="en-GB" sz="2200" b="1" dirty="0">
              <a:solidFill>
                <a:srgbClr val="C00000"/>
              </a:solidFill>
              <a:latin typeface="+mj-lt"/>
              <a:cs typeface="Calibri" panose="020F0502020204030204" pitchFamily="34" charset="0"/>
            </a:endParaRPr>
          </a:p>
        </p:txBody>
      </p:sp>
    </p:spTree>
    <p:extLst>
      <p:ext uri="{BB962C8B-B14F-4D97-AF65-F5344CB8AC3E}">
        <p14:creationId xmlns:p14="http://schemas.microsoft.com/office/powerpoint/2010/main" val="5641469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2066" y="1090080"/>
            <a:ext cx="6159868" cy="3720122"/>
          </a:xfrm>
          <a:prstGeom prst="rect">
            <a:avLst/>
          </a:prstGeom>
        </p:spPr>
      </p:pic>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17932"/>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Tree>
    <p:extLst>
      <p:ext uri="{BB962C8B-B14F-4D97-AF65-F5344CB8AC3E}">
        <p14:creationId xmlns:p14="http://schemas.microsoft.com/office/powerpoint/2010/main" val="22406545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第三轮的新动态</a:t>
            </a:r>
            <a:endParaRPr lang="en-GB" sz="2200" b="1" dirty="0">
              <a:solidFill>
                <a:srgbClr val="C00000"/>
              </a:solidFill>
              <a:latin typeface="+mj-lt"/>
              <a:cs typeface="Calibri" panose="020F0502020204030204" pitchFamily="34" charset="0"/>
            </a:endParaRPr>
          </a:p>
        </p:txBody>
      </p:sp>
      <p:sp>
        <p:nvSpPr>
          <p:cNvPr id="5" name="CasellaDiTesto 1"/>
          <p:cNvSpPr txBox="1"/>
          <p:nvPr/>
        </p:nvSpPr>
        <p:spPr>
          <a:xfrm>
            <a:off x="541324" y="863540"/>
            <a:ext cx="5257495"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accent3">
                    <a:lumMod val="75000"/>
                  </a:schemeClr>
                </a:solidFill>
                <a:cs typeface="Calibri Light" panose="020F0302020204030204" pitchFamily="34" charset="0"/>
              </a:rPr>
              <a:t>（第二轮）反思期的成果</a:t>
            </a:r>
            <a:r>
              <a:rPr lang="en-GB" sz="2000" dirty="0">
                <a:solidFill>
                  <a:schemeClr val="accent3">
                    <a:lumMod val="75000"/>
                  </a:schemeClr>
                </a:solidFill>
                <a:cs typeface="Calibri Light" panose="020F0302020204030204" pitchFamily="34" charset="0"/>
              </a:rPr>
              <a:t>(2015-2017)</a:t>
            </a:r>
          </a:p>
        </p:txBody>
      </p:sp>
      <p:sp>
        <p:nvSpPr>
          <p:cNvPr id="6" name="CasellaDiTesto 1"/>
          <p:cNvSpPr txBox="1"/>
          <p:nvPr/>
        </p:nvSpPr>
        <p:spPr>
          <a:xfrm>
            <a:off x="653332" y="1371839"/>
            <a:ext cx="7591507" cy="2627051"/>
          </a:xfrm>
          <a:prstGeom prst="rect">
            <a:avLst/>
          </a:prstGeom>
          <a:solidFill>
            <a:schemeClr val="bg1"/>
          </a:solidFill>
          <a:ln>
            <a:noFill/>
          </a:ln>
        </p:spPr>
        <p:txBody>
          <a:bodyPr wrap="square" rtlCol="0">
            <a:noAutofit/>
          </a:bodyPr>
          <a:lstStyle/>
          <a:p>
            <a:pPr>
              <a:lnSpc>
                <a:spcPct val="150000"/>
              </a:lnSpc>
              <a:buClr>
                <a:schemeClr val="accent5">
                  <a:lumMod val="75000"/>
                </a:schemeClr>
              </a:buClr>
              <a:buSzPct val="130000"/>
            </a:pPr>
            <a:r>
              <a:rPr lang="zh-CN" altLang="en-US" sz="1600" b="1" dirty="0">
                <a:solidFill>
                  <a:schemeClr val="tx1">
                    <a:lumMod val="75000"/>
                    <a:lumOff val="25000"/>
                  </a:schemeClr>
                </a:solidFill>
                <a:latin typeface="Calibri Light" panose="020F0302020204030204" pitchFamily="34" charset="0"/>
                <a:cs typeface="Calibri Light" panose="020F0302020204030204" pitchFamily="34" charset="0"/>
              </a:rPr>
              <a:t>进行了一系列的改进和创新：</a:t>
            </a:r>
            <a:endParaRPr lang="en-US" altLang="zh-CN" sz="1600" b="1"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可持续发展</a:t>
            </a:r>
            <a:endParaRPr lang="en-GB"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与其他公约的协同</a:t>
            </a:r>
            <a:endParaRPr lang="en-GB" sz="1400" strike="sngStrike"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监测指标和分析框架</a:t>
            </a:r>
            <a:endParaRPr lang="en-US" altLang="zh-CN"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定期报告平台</a:t>
            </a:r>
            <a:endParaRPr lang="en-US" altLang="zh-CN"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400" dirty="0">
                <a:solidFill>
                  <a:schemeClr val="tx1">
                    <a:lumMod val="75000"/>
                    <a:lumOff val="25000"/>
                  </a:schemeClr>
                </a:solidFill>
                <a:latin typeface="Calibri Light" panose="020F0302020204030204" pitchFamily="34" charset="0"/>
                <a:cs typeface="Calibri Light" panose="020F0302020204030204" pitchFamily="34" charset="0"/>
              </a:rPr>
              <a:t>培训材料</a:t>
            </a:r>
            <a:endParaRPr lang="en-US" sz="1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568" y="1875180"/>
            <a:ext cx="207566" cy="209265"/>
          </a:xfrm>
          <a:prstGeom prst="rect">
            <a:avLst/>
          </a:prstGeom>
        </p:spPr>
      </p:pic>
    </p:spTree>
    <p:extLst>
      <p:ext uri="{BB962C8B-B14F-4D97-AF65-F5344CB8AC3E}">
        <p14:creationId xmlns:p14="http://schemas.microsoft.com/office/powerpoint/2010/main" val="36813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 name="CasellaDiTesto 1"/>
          <p:cNvSpPr txBox="1"/>
          <p:nvPr/>
        </p:nvSpPr>
        <p:spPr>
          <a:xfrm>
            <a:off x="541324" y="863540"/>
            <a:ext cx="5257495"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en-GB" sz="2000" b="1" dirty="0">
                <a:solidFill>
                  <a:schemeClr val="accent3">
                    <a:lumMod val="75000"/>
                  </a:schemeClr>
                </a:solidFill>
                <a:cs typeface="Calibri Light" panose="020F0302020204030204" pitchFamily="34" charset="0"/>
              </a:rPr>
              <a:t>Outcomes of the Reflection Period </a:t>
            </a:r>
            <a:r>
              <a:rPr lang="en-GB" sz="2000" dirty="0">
                <a:solidFill>
                  <a:schemeClr val="accent3">
                    <a:lumMod val="75000"/>
                  </a:schemeClr>
                </a:solidFill>
                <a:cs typeface="Calibri Light" panose="020F0302020204030204" pitchFamily="34" charset="0"/>
              </a:rPr>
              <a:t>(2015-2017)</a:t>
            </a:r>
          </a:p>
        </p:txBody>
      </p:sp>
      <p:sp>
        <p:nvSpPr>
          <p:cNvPr id="6" name="CasellaDiTesto 1"/>
          <p:cNvSpPr txBox="1"/>
          <p:nvPr/>
        </p:nvSpPr>
        <p:spPr>
          <a:xfrm>
            <a:off x="653332" y="1371839"/>
            <a:ext cx="7591507" cy="2512531"/>
          </a:xfrm>
          <a:prstGeom prst="rect">
            <a:avLst/>
          </a:prstGeom>
          <a:solidFill>
            <a:schemeClr val="bg1"/>
          </a:solidFill>
          <a:ln>
            <a:noFill/>
          </a:ln>
        </p:spPr>
        <p:txBody>
          <a:bodyPr wrap="square" rtlCol="0">
            <a:noAutofit/>
          </a:bodyPr>
          <a:lstStyle/>
          <a:p>
            <a:pPr>
              <a:lnSpc>
                <a:spcPct val="150000"/>
              </a:lnSpc>
              <a:buClr>
                <a:schemeClr val="accent5">
                  <a:lumMod val="75000"/>
                </a:schemeClr>
              </a:buClr>
              <a:buSzPct val="130000"/>
            </a:pPr>
            <a:r>
              <a:rPr lang="en-GB" sz="1600" b="1" dirty="0">
                <a:solidFill>
                  <a:schemeClr val="tx1">
                    <a:lumMod val="75000"/>
                    <a:lumOff val="25000"/>
                  </a:schemeClr>
                </a:solidFill>
                <a:latin typeface="Calibri Light" panose="020F0302020204030204" pitchFamily="34" charset="0"/>
                <a:cs typeface="Calibri Light" panose="020F0302020204030204" pitchFamily="34" charset="0"/>
              </a:rPr>
              <a:t>A wide range of improvements and innovations have been introduced: </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Sustainable development</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Synergies with other Conventions</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Monitoring Indicators and Analytical Framework</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Periodic Reporting platform</a:t>
            </a:r>
          </a:p>
          <a:p>
            <a:pPr marL="269875" indent="-269875" fontAlgn="base">
              <a:spcBef>
                <a:spcPts val="1000"/>
              </a:spcBef>
              <a:spcAft>
                <a:spcPct val="0"/>
              </a:spcAft>
              <a:buClr>
                <a:schemeClr val="accent5">
                  <a:lumMod val="75000"/>
                </a:schemeClr>
              </a:buClr>
              <a:buSzPct val="100000"/>
              <a:buFont typeface="Calibri Light" panose="020F0302020204030204" pitchFamily="34" charset="0"/>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Training materials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394" y="1939575"/>
            <a:ext cx="207566" cy="209265"/>
          </a:xfrm>
          <a:prstGeom prst="rect">
            <a:avLst/>
          </a:prstGeom>
        </p:spPr>
      </p:pic>
    </p:spTree>
    <p:extLst>
      <p:ext uri="{BB962C8B-B14F-4D97-AF65-F5344CB8AC3E}">
        <p14:creationId xmlns:p14="http://schemas.microsoft.com/office/powerpoint/2010/main" val="18468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第三轮的新动态</a:t>
            </a:r>
            <a:endParaRPr lang="en-GB" sz="2200" b="1" dirty="0">
              <a:solidFill>
                <a:srgbClr val="C00000"/>
              </a:solidFill>
              <a:latin typeface="+mj-lt"/>
              <a:cs typeface="Calibri" panose="020F0502020204030204" pitchFamily="34" charset="0"/>
            </a:endParaRPr>
          </a:p>
        </p:txBody>
      </p:sp>
      <p:sp>
        <p:nvSpPr>
          <p:cNvPr id="5" name="CasellaDiTesto 1"/>
          <p:cNvSpPr txBox="1"/>
          <p:nvPr/>
        </p:nvSpPr>
        <p:spPr>
          <a:xfrm>
            <a:off x="541324" y="863540"/>
            <a:ext cx="5257495"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可持续发展</a:t>
            </a:r>
            <a:endParaRPr lang="en-GB" sz="2000" b="1" dirty="0">
              <a:solidFill>
                <a:schemeClr val="accent3">
                  <a:lumMod val="75000"/>
                </a:schemeClr>
              </a:solidFill>
              <a:cs typeface="Calibri Light" panose="020F0302020204030204" pitchFamily="34" charset="0"/>
            </a:endParaRP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586450" y="703633"/>
            <a:ext cx="3362302" cy="3954984"/>
            <a:chOff x="5241293" y="1032817"/>
            <a:chExt cx="2901186" cy="3954984"/>
          </a:xfrm>
        </p:grpSpPr>
        <p:grpSp>
          <p:nvGrpSpPr>
            <p:cNvPr id="17" name="Group 16"/>
            <p:cNvGrpSpPr/>
            <p:nvPr/>
          </p:nvGrpSpPr>
          <p:grpSpPr>
            <a:xfrm>
              <a:off x="5241293" y="1032817"/>
              <a:ext cx="2901186" cy="3954984"/>
              <a:chOff x="5892294" y="755350"/>
              <a:chExt cx="3188782" cy="3954984"/>
            </a:xfrm>
          </p:grpSpPr>
          <p:grpSp>
            <p:nvGrpSpPr>
              <p:cNvPr id="4" name="Group 3"/>
              <p:cNvGrpSpPr/>
              <p:nvPr/>
            </p:nvGrpSpPr>
            <p:grpSpPr>
              <a:xfrm>
                <a:off x="5892294" y="755350"/>
                <a:ext cx="3188782" cy="3954984"/>
                <a:chOff x="5955218" y="612909"/>
                <a:chExt cx="3188782" cy="3954984"/>
              </a:xfrm>
            </p:grpSpPr>
            <p:sp>
              <p:nvSpPr>
                <p:cNvPr id="8" name="Rectangle 7"/>
                <p:cNvSpPr/>
                <p:nvPr/>
              </p:nvSpPr>
              <p:spPr>
                <a:xfrm>
                  <a:off x="5955218" y="1152959"/>
                  <a:ext cx="3188782" cy="341493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sp>
              <p:nvSpPr>
                <p:cNvPr id="9" name="Rectangle 8"/>
                <p:cNvSpPr/>
                <p:nvPr/>
              </p:nvSpPr>
              <p:spPr>
                <a:xfrm>
                  <a:off x="5955218" y="612909"/>
                  <a:ext cx="3188782" cy="501261"/>
                </a:xfrm>
                <a:prstGeom prst="rect">
                  <a:avLst/>
                </a:prstGeom>
                <a:solidFill>
                  <a:srgbClr val="F69C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endParaRPr lang="en-US" sz="1200" i="1" dirty="0">
                    <a:solidFill>
                      <a:schemeClr val="bg2">
                        <a:lumMod val="25000"/>
                      </a:schemeClr>
                    </a:solidFill>
                    <a:latin typeface="Calibri" panose="020F0502020204030204" pitchFamily="34" charset="0"/>
                    <a:cs typeface="Calibri" panose="020F0502020204030204" pitchFamily="34" charset="0"/>
                  </a:endParaRPr>
                </a:p>
              </p:txBody>
            </p:sp>
          </p:grpSp>
          <p:sp>
            <p:nvSpPr>
              <p:cNvPr id="14" name="Rectangle 13"/>
              <p:cNvSpPr/>
              <p:nvPr/>
            </p:nvSpPr>
            <p:spPr>
              <a:xfrm>
                <a:off x="5892294" y="863540"/>
                <a:ext cx="1559642" cy="276999"/>
              </a:xfrm>
              <a:prstGeom prst="rect">
                <a:avLst/>
              </a:prstGeom>
            </p:spPr>
            <p:txBody>
              <a:bodyPr wrap="none">
                <a:spAutoFit/>
              </a:bodyPr>
              <a:lstStyle/>
              <a:p>
                <a:pPr marL="446088" indent="-446088"/>
                <a:r>
                  <a:rPr lang="zh-CN" altLang="en-US" sz="1200" dirty="0">
                    <a:solidFill>
                      <a:schemeClr val="bg1"/>
                    </a:solidFill>
                    <a:latin typeface="Calibri" panose="020F0502020204030204" pitchFamily="34" charset="0"/>
                    <a:cs typeface="Calibri" panose="020F0502020204030204" pitchFamily="34" charset="0"/>
                  </a:rPr>
                  <a:t>可持续发展目标</a:t>
                </a:r>
                <a:r>
                  <a:rPr lang="en-US" altLang="zh-CN" sz="1200" dirty="0">
                    <a:solidFill>
                      <a:schemeClr val="bg1"/>
                    </a:solidFill>
                    <a:latin typeface="Calibri" panose="020F0502020204030204" pitchFamily="34" charset="0"/>
                    <a:cs typeface="Calibri" panose="020F0502020204030204" pitchFamily="34" charset="0"/>
                  </a:rPr>
                  <a:t>11</a:t>
                </a:r>
                <a:endParaRPr lang="en-GB" sz="1200" dirty="0">
                  <a:solidFill>
                    <a:schemeClr val="bg1"/>
                  </a:solidFill>
                  <a:latin typeface="Calibri" panose="020F0502020204030204" pitchFamily="34" charset="0"/>
                  <a:cs typeface="Calibri" panose="020F0502020204030204" pitchFamily="34" charset="0"/>
                </a:endParaRPr>
              </a:p>
            </p:txBody>
          </p:sp>
        </p:grpSp>
        <p:pic>
          <p:nvPicPr>
            <p:cNvPr id="2050" name="Picture 2" descr="https://sustainabledevelopment.un.org/content/images/image_logo_clean10008_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138" y="1080553"/>
              <a:ext cx="418513" cy="315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60417" y="1642268"/>
              <a:ext cx="2695945" cy="3229655"/>
            </a:xfrm>
            <a:prstGeom prst="rect">
              <a:avLst/>
            </a:prstGeom>
          </p:spPr>
          <p:txBody>
            <a:bodyPr wrap="square">
              <a:noAutofit/>
            </a:bodyPr>
            <a:lstStyle/>
            <a:p>
              <a:pPr algn="ctr" defTabSz="914332" eaLnBrk="0" fontAlgn="base" hangingPunct="0">
                <a:spcBef>
                  <a:spcPts val="600"/>
                </a:spcBef>
                <a:spcAft>
                  <a:spcPct val="0"/>
                </a:spcAft>
              </a:pPr>
              <a:r>
                <a:rPr lang="zh-CN" altLang="en-US" sz="1400" dirty="0"/>
                <a:t>根据可持续发展目标</a:t>
              </a:r>
              <a:r>
                <a:rPr lang="en-US" altLang="zh-CN" sz="1400" dirty="0"/>
                <a:t>11</a:t>
              </a:r>
              <a:r>
                <a:rPr lang="zh-CN" altLang="en-US" sz="1400" dirty="0"/>
                <a:t>，各国承诺： </a:t>
              </a:r>
              <a:endParaRPr lang="en-US" sz="1400" dirty="0"/>
            </a:p>
            <a:p>
              <a:pPr algn="ctr" defTabSz="914332" eaLnBrk="0" fontAlgn="base" hangingPunct="0">
                <a:spcBef>
                  <a:spcPts val="600"/>
                </a:spcBef>
                <a:spcAft>
                  <a:spcPct val="0"/>
                </a:spcAft>
              </a:pPr>
              <a:r>
                <a:rPr lang="en-US" sz="1400" i="1" dirty="0"/>
                <a:t>“</a:t>
              </a:r>
              <a:r>
                <a:rPr lang="zh-CN" altLang="en-US" sz="1400" i="1" dirty="0"/>
                <a:t>建设包容、安全、有抵御灾害能力和可持续的城市和人居环境</a:t>
              </a:r>
              <a:r>
                <a:rPr lang="en-US" sz="1400" i="1" dirty="0"/>
                <a:t>”</a:t>
              </a:r>
            </a:p>
            <a:p>
              <a:pPr algn="ctr" defTabSz="914332" eaLnBrk="0" fontAlgn="base" hangingPunct="0">
                <a:spcBef>
                  <a:spcPts val="600"/>
                </a:spcBef>
                <a:spcAft>
                  <a:spcPct val="0"/>
                </a:spcAft>
              </a:pPr>
              <a:r>
                <a:rPr lang="en-US" sz="1400" dirty="0"/>
                <a:t> </a:t>
              </a:r>
            </a:p>
            <a:p>
              <a:pPr algn="ctr" defTabSz="914332" eaLnBrk="0" fontAlgn="base" hangingPunct="0">
                <a:spcBef>
                  <a:spcPts val="600"/>
                </a:spcBef>
                <a:spcAft>
                  <a:spcPct val="0"/>
                </a:spcAft>
              </a:pPr>
              <a:r>
                <a:rPr lang="zh-CN" altLang="en-US" sz="1400" dirty="0"/>
                <a:t>具体目标</a:t>
              </a:r>
              <a:r>
                <a:rPr lang="en-US" altLang="zh-CN" sz="1400" dirty="0"/>
                <a:t>11.4</a:t>
              </a:r>
              <a:r>
                <a:rPr lang="zh-CN" altLang="en-US" sz="1400" dirty="0"/>
                <a:t>旨在： </a:t>
              </a:r>
              <a:endParaRPr lang="en-US" altLang="zh-CN" sz="1400" dirty="0"/>
            </a:p>
            <a:p>
              <a:pPr algn="ctr" defTabSz="914332" eaLnBrk="0" fontAlgn="base" hangingPunct="0">
                <a:spcBef>
                  <a:spcPts val="600"/>
                </a:spcBef>
                <a:spcAft>
                  <a:spcPct val="0"/>
                </a:spcAft>
              </a:pPr>
              <a:r>
                <a:rPr lang="en-US" sz="1400" i="1" dirty="0"/>
                <a:t>“</a:t>
              </a:r>
              <a:r>
                <a:rPr lang="zh-CN" altLang="en-US" sz="1400" i="1" dirty="0"/>
                <a:t>进一步努力保护和捍卫世界文化</a:t>
              </a:r>
              <a:endParaRPr lang="en-US" altLang="zh-CN" sz="1400" i="1" dirty="0"/>
            </a:p>
            <a:p>
              <a:pPr algn="ctr" defTabSz="914332" eaLnBrk="0" fontAlgn="base" hangingPunct="0">
                <a:spcBef>
                  <a:spcPts val="600"/>
                </a:spcBef>
                <a:spcAft>
                  <a:spcPct val="0"/>
                </a:spcAft>
              </a:pPr>
              <a:r>
                <a:rPr lang="zh-CN" altLang="en-US" sz="1400" i="1" dirty="0"/>
                <a:t>和自然遗产</a:t>
              </a:r>
              <a:r>
                <a:rPr lang="en-US" sz="1400" i="1" dirty="0"/>
                <a:t>”</a:t>
              </a:r>
            </a:p>
            <a:p>
              <a:pPr marL="0" lvl="1" algn="ctr" defTabSz="914332" eaLnBrk="0" fontAlgn="base" hangingPunct="0">
                <a:spcBef>
                  <a:spcPts val="600"/>
                </a:spcBef>
                <a:spcAft>
                  <a:spcPct val="0"/>
                </a:spcAft>
              </a:pPr>
              <a:endParaRPr lang="en-US" sz="1100" dirty="0"/>
            </a:p>
          </p:txBody>
        </p:sp>
      </p:grpSp>
      <p:pic>
        <p:nvPicPr>
          <p:cNvPr id="20" name="Picture 19"/>
          <p:cNvPicPr>
            <a:picLocks noChangeAspect="1"/>
          </p:cNvPicPr>
          <p:nvPr/>
        </p:nvPicPr>
        <p:blipFill>
          <a:blip r:embed="rId5"/>
          <a:stretch>
            <a:fillRect/>
          </a:stretch>
        </p:blipFill>
        <p:spPr>
          <a:xfrm>
            <a:off x="6350750" y="4093124"/>
            <a:ext cx="2034261" cy="231225"/>
          </a:xfrm>
          <a:prstGeom prst="rect">
            <a:avLst/>
          </a:prstGeom>
        </p:spPr>
      </p:pic>
      <p:grpSp>
        <p:nvGrpSpPr>
          <p:cNvPr id="3" name="Group 2"/>
          <p:cNvGrpSpPr/>
          <p:nvPr/>
        </p:nvGrpSpPr>
        <p:grpSpPr>
          <a:xfrm>
            <a:off x="682624" y="1512923"/>
            <a:ext cx="4733601" cy="2288668"/>
            <a:chOff x="682624" y="1512923"/>
            <a:chExt cx="4733601" cy="2288668"/>
          </a:xfrm>
        </p:grpSpPr>
        <p:pic>
          <p:nvPicPr>
            <p:cNvPr id="22" name="Picture 21"/>
            <p:cNvPicPr>
              <a:picLocks noChangeAspect="1"/>
            </p:cNvPicPr>
            <p:nvPr/>
          </p:nvPicPr>
          <p:blipFill>
            <a:blip r:embed="rId6"/>
            <a:stretch>
              <a:fillRect/>
            </a:stretch>
          </p:blipFill>
          <p:spPr>
            <a:xfrm>
              <a:off x="689557" y="1514591"/>
              <a:ext cx="716089" cy="716400"/>
            </a:xfrm>
            <a:prstGeom prst="rect">
              <a:avLst/>
            </a:prstGeom>
          </p:spPr>
        </p:pic>
        <p:sp>
          <p:nvSpPr>
            <p:cNvPr id="25" name="AutoShape 4"/>
            <p:cNvSpPr>
              <a:spLocks noChangeAspect="1" noChangeArrowheads="1" noTextEdit="1"/>
            </p:cNvSpPr>
            <p:nvPr/>
          </p:nvSpPr>
          <p:spPr bwMode="auto">
            <a:xfrm>
              <a:off x="1501790" y="1514511"/>
              <a:ext cx="3100417" cy="7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1495440" y="1512923"/>
              <a:ext cx="717557" cy="716400"/>
            </a:xfrm>
            <a:prstGeom prst="rect">
              <a:avLst/>
            </a:prstGeom>
            <a:solidFill>
              <a:srgbClr val="D19F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3891000" y="1512923"/>
              <a:ext cx="717557" cy="716400"/>
            </a:xfrm>
            <a:prstGeom prst="rect">
              <a:avLst/>
            </a:prstGeom>
            <a:solidFill>
              <a:srgbClr val="EF4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
            <p:cNvSpPr>
              <a:spLocks noChangeArrowheads="1"/>
            </p:cNvSpPr>
            <p:nvPr/>
          </p:nvSpPr>
          <p:spPr bwMode="auto">
            <a:xfrm>
              <a:off x="3090893" y="1512923"/>
              <a:ext cx="717557" cy="716400"/>
            </a:xfrm>
            <a:prstGeom prst="rect">
              <a:avLst/>
            </a:prstGeom>
            <a:solidFill>
              <a:srgbClr val="C22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
            <p:cNvSpPr>
              <a:spLocks noChangeArrowheads="1"/>
            </p:cNvSpPr>
            <p:nvPr/>
          </p:nvSpPr>
          <p:spPr bwMode="auto">
            <a:xfrm>
              <a:off x="2289198" y="1512923"/>
              <a:ext cx="717557" cy="716400"/>
            </a:xfrm>
            <a:prstGeom prst="rect">
              <a:avLst/>
            </a:prstGeom>
            <a:solidFill>
              <a:srgbClr val="2D9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1657366" y="1976484"/>
              <a:ext cx="385766" cy="165104"/>
            </a:xfrm>
            <a:custGeom>
              <a:avLst/>
              <a:gdLst>
                <a:gd name="T0" fmla="*/ 122 w 359"/>
                <a:gd name="T1" fmla="*/ 138 h 152"/>
                <a:gd name="T2" fmla="*/ 122 w 359"/>
                <a:gd name="T3" fmla="*/ 147 h 152"/>
                <a:gd name="T4" fmla="*/ 122 w 359"/>
                <a:gd name="T5" fmla="*/ 148 h 152"/>
                <a:gd name="T6" fmla="*/ 122 w 359"/>
                <a:gd name="T7" fmla="*/ 148 h 152"/>
                <a:gd name="T8" fmla="*/ 126 w 359"/>
                <a:gd name="T9" fmla="*/ 152 h 152"/>
                <a:gd name="T10" fmla="*/ 127 w 359"/>
                <a:gd name="T11" fmla="*/ 152 h 152"/>
                <a:gd name="T12" fmla="*/ 127 w 359"/>
                <a:gd name="T13" fmla="*/ 152 h 152"/>
                <a:gd name="T14" fmla="*/ 236 w 359"/>
                <a:gd name="T15" fmla="*/ 152 h 152"/>
                <a:gd name="T16" fmla="*/ 237 w 359"/>
                <a:gd name="T17" fmla="*/ 152 h 152"/>
                <a:gd name="T18" fmla="*/ 237 w 359"/>
                <a:gd name="T19" fmla="*/ 152 h 152"/>
                <a:gd name="T20" fmla="*/ 241 w 359"/>
                <a:gd name="T21" fmla="*/ 148 h 152"/>
                <a:gd name="T22" fmla="*/ 241 w 359"/>
                <a:gd name="T23" fmla="*/ 148 h 152"/>
                <a:gd name="T24" fmla="*/ 241 w 359"/>
                <a:gd name="T25" fmla="*/ 148 h 152"/>
                <a:gd name="T26" fmla="*/ 241 w 359"/>
                <a:gd name="T27" fmla="*/ 137 h 152"/>
                <a:gd name="T28" fmla="*/ 359 w 359"/>
                <a:gd name="T29" fmla="*/ 5 h 152"/>
                <a:gd name="T30" fmla="*/ 359 w 359"/>
                <a:gd name="T31" fmla="*/ 5 h 152"/>
                <a:gd name="T32" fmla="*/ 359 w 359"/>
                <a:gd name="T33" fmla="*/ 5 h 152"/>
                <a:gd name="T34" fmla="*/ 355 w 359"/>
                <a:gd name="T35" fmla="*/ 0 h 152"/>
                <a:gd name="T36" fmla="*/ 7 w 359"/>
                <a:gd name="T37" fmla="*/ 0 h 152"/>
                <a:gd name="T38" fmla="*/ 5 w 359"/>
                <a:gd name="T39" fmla="*/ 0 h 152"/>
                <a:gd name="T40" fmla="*/ 0 w 359"/>
                <a:gd name="T41" fmla="*/ 5 h 152"/>
                <a:gd name="T42" fmla="*/ 1 w 359"/>
                <a:gd name="T43" fmla="*/ 7 h 152"/>
                <a:gd name="T44" fmla="*/ 122 w 359"/>
                <a:gd name="T45"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52">
                  <a:moveTo>
                    <a:pt x="122" y="138"/>
                  </a:moveTo>
                  <a:cubicBezTo>
                    <a:pt x="122" y="147"/>
                    <a:pt x="122" y="147"/>
                    <a:pt x="122" y="147"/>
                  </a:cubicBezTo>
                  <a:cubicBezTo>
                    <a:pt x="122" y="147"/>
                    <a:pt x="122" y="147"/>
                    <a:pt x="122" y="148"/>
                  </a:cubicBezTo>
                  <a:cubicBezTo>
                    <a:pt x="122" y="148"/>
                    <a:pt x="122" y="148"/>
                    <a:pt x="122" y="148"/>
                  </a:cubicBezTo>
                  <a:cubicBezTo>
                    <a:pt x="122" y="150"/>
                    <a:pt x="124" y="152"/>
                    <a:pt x="126" y="152"/>
                  </a:cubicBezTo>
                  <a:cubicBezTo>
                    <a:pt x="126" y="152"/>
                    <a:pt x="126" y="152"/>
                    <a:pt x="127" y="152"/>
                  </a:cubicBezTo>
                  <a:cubicBezTo>
                    <a:pt x="127" y="152"/>
                    <a:pt x="127" y="152"/>
                    <a:pt x="127" y="152"/>
                  </a:cubicBezTo>
                  <a:cubicBezTo>
                    <a:pt x="236" y="152"/>
                    <a:pt x="236" y="152"/>
                    <a:pt x="236" y="152"/>
                  </a:cubicBezTo>
                  <a:cubicBezTo>
                    <a:pt x="236" y="152"/>
                    <a:pt x="236" y="152"/>
                    <a:pt x="237" y="152"/>
                  </a:cubicBezTo>
                  <a:cubicBezTo>
                    <a:pt x="237" y="152"/>
                    <a:pt x="237" y="152"/>
                    <a:pt x="237" y="152"/>
                  </a:cubicBezTo>
                  <a:cubicBezTo>
                    <a:pt x="239" y="152"/>
                    <a:pt x="241" y="150"/>
                    <a:pt x="241" y="148"/>
                  </a:cubicBezTo>
                  <a:cubicBezTo>
                    <a:pt x="241" y="148"/>
                    <a:pt x="241" y="148"/>
                    <a:pt x="241" y="148"/>
                  </a:cubicBezTo>
                  <a:cubicBezTo>
                    <a:pt x="241" y="148"/>
                    <a:pt x="241" y="148"/>
                    <a:pt x="241" y="148"/>
                  </a:cubicBezTo>
                  <a:cubicBezTo>
                    <a:pt x="241" y="137"/>
                    <a:pt x="241" y="137"/>
                    <a:pt x="241" y="137"/>
                  </a:cubicBezTo>
                  <a:cubicBezTo>
                    <a:pt x="303" y="117"/>
                    <a:pt x="349" y="67"/>
                    <a:pt x="359" y="5"/>
                  </a:cubicBezTo>
                  <a:cubicBezTo>
                    <a:pt x="359" y="5"/>
                    <a:pt x="359" y="5"/>
                    <a:pt x="359" y="5"/>
                  </a:cubicBezTo>
                  <a:cubicBezTo>
                    <a:pt x="359" y="5"/>
                    <a:pt x="359" y="5"/>
                    <a:pt x="359" y="5"/>
                  </a:cubicBezTo>
                  <a:cubicBezTo>
                    <a:pt x="359" y="2"/>
                    <a:pt x="357" y="0"/>
                    <a:pt x="355" y="0"/>
                  </a:cubicBezTo>
                  <a:cubicBezTo>
                    <a:pt x="7" y="0"/>
                    <a:pt x="7" y="0"/>
                    <a:pt x="7" y="0"/>
                  </a:cubicBezTo>
                  <a:cubicBezTo>
                    <a:pt x="5" y="0"/>
                    <a:pt x="5" y="0"/>
                    <a:pt x="5" y="0"/>
                  </a:cubicBezTo>
                  <a:cubicBezTo>
                    <a:pt x="2" y="0"/>
                    <a:pt x="0" y="2"/>
                    <a:pt x="0" y="5"/>
                  </a:cubicBezTo>
                  <a:cubicBezTo>
                    <a:pt x="1" y="7"/>
                    <a:pt x="1" y="7"/>
                    <a:pt x="1" y="7"/>
                  </a:cubicBezTo>
                  <a:cubicBezTo>
                    <a:pt x="11" y="68"/>
                    <a:pt x="59" y="119"/>
                    <a:pt x="122" y="1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1878031" y="1809793"/>
              <a:ext cx="80963" cy="152404"/>
            </a:xfrm>
            <a:custGeom>
              <a:avLst/>
              <a:gdLst>
                <a:gd name="T0" fmla="*/ 35 w 74"/>
                <a:gd name="T1" fmla="*/ 6 h 141"/>
                <a:gd name="T2" fmla="*/ 36 w 74"/>
                <a:gd name="T3" fmla="*/ 96 h 141"/>
                <a:gd name="T4" fmla="*/ 46 w 74"/>
                <a:gd name="T5" fmla="*/ 141 h 141"/>
                <a:gd name="T6" fmla="*/ 69 w 74"/>
                <a:gd name="T7" fmla="*/ 141 h 141"/>
                <a:gd name="T8" fmla="*/ 53 w 74"/>
                <a:gd name="T9" fmla="*/ 84 h 141"/>
                <a:gd name="T10" fmla="*/ 54 w 74"/>
                <a:gd name="T11" fmla="*/ 15 h 141"/>
                <a:gd name="T12" fmla="*/ 50 w 74"/>
                <a:gd name="T13" fmla="*/ 2 h 141"/>
                <a:gd name="T14" fmla="*/ 35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5" y="6"/>
                  </a:moveTo>
                  <a:cubicBezTo>
                    <a:pt x="33" y="8"/>
                    <a:pt x="0" y="56"/>
                    <a:pt x="36" y="96"/>
                  </a:cubicBezTo>
                  <a:cubicBezTo>
                    <a:pt x="52" y="114"/>
                    <a:pt x="51" y="130"/>
                    <a:pt x="46" y="141"/>
                  </a:cubicBezTo>
                  <a:cubicBezTo>
                    <a:pt x="69" y="141"/>
                    <a:pt x="69" y="141"/>
                    <a:pt x="69" y="141"/>
                  </a:cubicBezTo>
                  <a:cubicBezTo>
                    <a:pt x="74" y="125"/>
                    <a:pt x="72" y="105"/>
                    <a:pt x="53" y="84"/>
                  </a:cubicBezTo>
                  <a:cubicBezTo>
                    <a:pt x="27" y="55"/>
                    <a:pt x="53" y="16"/>
                    <a:pt x="54" y="15"/>
                  </a:cubicBezTo>
                  <a:cubicBezTo>
                    <a:pt x="57" y="11"/>
                    <a:pt x="55" y="5"/>
                    <a:pt x="50" y="2"/>
                  </a:cubicBezTo>
                  <a:cubicBezTo>
                    <a:pt x="45" y="0"/>
                    <a:pt x="38" y="1"/>
                    <a:pt x="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auto">
            <a:xfrm>
              <a:off x="1803418" y="1809793"/>
              <a:ext cx="79376" cy="152404"/>
            </a:xfrm>
            <a:custGeom>
              <a:avLst/>
              <a:gdLst>
                <a:gd name="T0" fmla="*/ 46 w 74"/>
                <a:gd name="T1" fmla="*/ 141 h 141"/>
                <a:gd name="T2" fmla="*/ 69 w 74"/>
                <a:gd name="T3" fmla="*/ 141 h 141"/>
                <a:gd name="T4" fmla="*/ 53 w 74"/>
                <a:gd name="T5" fmla="*/ 84 h 141"/>
                <a:gd name="T6" fmla="*/ 54 w 74"/>
                <a:gd name="T7" fmla="*/ 15 h 141"/>
                <a:gd name="T8" fmla="*/ 50 w 74"/>
                <a:gd name="T9" fmla="*/ 2 h 141"/>
                <a:gd name="T10" fmla="*/ 35 w 74"/>
                <a:gd name="T11" fmla="*/ 6 h 141"/>
                <a:gd name="T12" fmla="*/ 36 w 74"/>
                <a:gd name="T13" fmla="*/ 96 h 141"/>
                <a:gd name="T14" fmla="*/ 46 w 74"/>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46" y="141"/>
                  </a:moveTo>
                  <a:cubicBezTo>
                    <a:pt x="69" y="141"/>
                    <a:pt x="69" y="141"/>
                    <a:pt x="69" y="141"/>
                  </a:cubicBezTo>
                  <a:cubicBezTo>
                    <a:pt x="74" y="125"/>
                    <a:pt x="72" y="105"/>
                    <a:pt x="53" y="84"/>
                  </a:cubicBezTo>
                  <a:cubicBezTo>
                    <a:pt x="27" y="55"/>
                    <a:pt x="54" y="16"/>
                    <a:pt x="54" y="15"/>
                  </a:cubicBezTo>
                  <a:cubicBezTo>
                    <a:pt x="57" y="11"/>
                    <a:pt x="56" y="5"/>
                    <a:pt x="50" y="2"/>
                  </a:cubicBezTo>
                  <a:cubicBezTo>
                    <a:pt x="45" y="0"/>
                    <a:pt x="38" y="1"/>
                    <a:pt x="35" y="6"/>
                  </a:cubicBezTo>
                  <a:cubicBezTo>
                    <a:pt x="34" y="8"/>
                    <a:pt x="0" y="56"/>
                    <a:pt x="36" y="96"/>
                  </a:cubicBezTo>
                  <a:cubicBezTo>
                    <a:pt x="52" y="114"/>
                    <a:pt x="51" y="130"/>
                    <a:pt x="46" y="1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1727217" y="1809793"/>
              <a:ext cx="80963" cy="152404"/>
            </a:xfrm>
            <a:custGeom>
              <a:avLst/>
              <a:gdLst>
                <a:gd name="T0" fmla="*/ 36 w 74"/>
                <a:gd name="T1" fmla="*/ 6 h 141"/>
                <a:gd name="T2" fmla="*/ 36 w 74"/>
                <a:gd name="T3" fmla="*/ 96 h 141"/>
                <a:gd name="T4" fmla="*/ 47 w 74"/>
                <a:gd name="T5" fmla="*/ 141 h 141"/>
                <a:gd name="T6" fmla="*/ 70 w 74"/>
                <a:gd name="T7" fmla="*/ 141 h 141"/>
                <a:gd name="T8" fmla="*/ 54 w 74"/>
                <a:gd name="T9" fmla="*/ 84 h 141"/>
                <a:gd name="T10" fmla="*/ 55 w 74"/>
                <a:gd name="T11" fmla="*/ 15 h 141"/>
                <a:gd name="T12" fmla="*/ 51 w 74"/>
                <a:gd name="T13" fmla="*/ 2 h 141"/>
                <a:gd name="T14" fmla="*/ 36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6" y="6"/>
                  </a:moveTo>
                  <a:cubicBezTo>
                    <a:pt x="34" y="8"/>
                    <a:pt x="0" y="56"/>
                    <a:pt x="36" y="96"/>
                  </a:cubicBezTo>
                  <a:cubicBezTo>
                    <a:pt x="53" y="114"/>
                    <a:pt x="51" y="130"/>
                    <a:pt x="47" y="141"/>
                  </a:cubicBezTo>
                  <a:cubicBezTo>
                    <a:pt x="70" y="141"/>
                    <a:pt x="70" y="141"/>
                    <a:pt x="70" y="141"/>
                  </a:cubicBezTo>
                  <a:cubicBezTo>
                    <a:pt x="74" y="125"/>
                    <a:pt x="73" y="105"/>
                    <a:pt x="54" y="84"/>
                  </a:cubicBezTo>
                  <a:cubicBezTo>
                    <a:pt x="27" y="55"/>
                    <a:pt x="54" y="16"/>
                    <a:pt x="55" y="15"/>
                  </a:cubicBezTo>
                  <a:cubicBezTo>
                    <a:pt x="58" y="11"/>
                    <a:pt x="56" y="5"/>
                    <a:pt x="51" y="2"/>
                  </a:cubicBezTo>
                  <a:cubicBezTo>
                    <a:pt x="46" y="0"/>
                    <a:pt x="39" y="1"/>
                    <a:pt x="3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p:cNvSpPr>
              <a:spLocks noEditPoints="1"/>
            </p:cNvSpPr>
            <p:nvPr/>
          </p:nvSpPr>
          <p:spPr bwMode="auto">
            <a:xfrm>
              <a:off x="4125952" y="1785980"/>
              <a:ext cx="282578" cy="384184"/>
            </a:xfrm>
            <a:custGeom>
              <a:avLst/>
              <a:gdLst>
                <a:gd name="T0" fmla="*/ 262 w 263"/>
                <a:gd name="T1" fmla="*/ 0 h 355"/>
                <a:gd name="T2" fmla="*/ 179 w 263"/>
                <a:gd name="T3" fmla="*/ 0 h 355"/>
                <a:gd name="T4" fmla="*/ 178 w 263"/>
                <a:gd name="T5" fmla="*/ 1 h 355"/>
                <a:gd name="T6" fmla="*/ 178 w 263"/>
                <a:gd name="T7" fmla="*/ 29 h 355"/>
                <a:gd name="T8" fmla="*/ 179 w 263"/>
                <a:gd name="T9" fmla="*/ 30 h 355"/>
                <a:gd name="T10" fmla="*/ 212 w 263"/>
                <a:gd name="T11" fmla="*/ 30 h 355"/>
                <a:gd name="T12" fmla="*/ 175 w 263"/>
                <a:gd name="T13" fmla="*/ 66 h 355"/>
                <a:gd name="T14" fmla="*/ 109 w 263"/>
                <a:gd name="T15" fmla="*/ 43 h 355"/>
                <a:gd name="T16" fmla="*/ 0 w 263"/>
                <a:gd name="T17" fmla="*/ 152 h 355"/>
                <a:gd name="T18" fmla="*/ 95 w 263"/>
                <a:gd name="T19" fmla="*/ 259 h 355"/>
                <a:gd name="T20" fmla="*/ 95 w 263"/>
                <a:gd name="T21" fmla="*/ 291 h 355"/>
                <a:gd name="T22" fmla="*/ 62 w 263"/>
                <a:gd name="T23" fmla="*/ 291 h 355"/>
                <a:gd name="T24" fmla="*/ 61 w 263"/>
                <a:gd name="T25" fmla="*/ 292 h 355"/>
                <a:gd name="T26" fmla="*/ 61 w 263"/>
                <a:gd name="T27" fmla="*/ 321 h 355"/>
                <a:gd name="T28" fmla="*/ 62 w 263"/>
                <a:gd name="T29" fmla="*/ 322 h 355"/>
                <a:gd name="T30" fmla="*/ 95 w 263"/>
                <a:gd name="T31" fmla="*/ 322 h 355"/>
                <a:gd name="T32" fmla="*/ 95 w 263"/>
                <a:gd name="T33" fmla="*/ 353 h 355"/>
                <a:gd name="T34" fmla="*/ 96 w 263"/>
                <a:gd name="T35" fmla="*/ 355 h 355"/>
                <a:gd name="T36" fmla="*/ 125 w 263"/>
                <a:gd name="T37" fmla="*/ 355 h 355"/>
                <a:gd name="T38" fmla="*/ 126 w 263"/>
                <a:gd name="T39" fmla="*/ 353 h 355"/>
                <a:gd name="T40" fmla="*/ 126 w 263"/>
                <a:gd name="T41" fmla="*/ 322 h 355"/>
                <a:gd name="T42" fmla="*/ 159 w 263"/>
                <a:gd name="T43" fmla="*/ 322 h 355"/>
                <a:gd name="T44" fmla="*/ 160 w 263"/>
                <a:gd name="T45" fmla="*/ 321 h 355"/>
                <a:gd name="T46" fmla="*/ 160 w 263"/>
                <a:gd name="T47" fmla="*/ 292 h 355"/>
                <a:gd name="T48" fmla="*/ 159 w 263"/>
                <a:gd name="T49" fmla="*/ 291 h 355"/>
                <a:gd name="T50" fmla="*/ 126 w 263"/>
                <a:gd name="T51" fmla="*/ 291 h 355"/>
                <a:gd name="T52" fmla="*/ 126 w 263"/>
                <a:gd name="T53" fmla="*/ 259 h 355"/>
                <a:gd name="T54" fmla="*/ 217 w 263"/>
                <a:gd name="T55" fmla="*/ 152 h 355"/>
                <a:gd name="T56" fmla="*/ 197 w 263"/>
                <a:gd name="T57" fmla="*/ 89 h 355"/>
                <a:gd name="T58" fmla="*/ 233 w 263"/>
                <a:gd name="T59" fmla="*/ 53 h 355"/>
                <a:gd name="T60" fmla="*/ 233 w 263"/>
                <a:gd name="T61" fmla="*/ 84 h 355"/>
                <a:gd name="T62" fmla="*/ 234 w 263"/>
                <a:gd name="T63" fmla="*/ 85 h 355"/>
                <a:gd name="T64" fmla="*/ 262 w 263"/>
                <a:gd name="T65" fmla="*/ 85 h 355"/>
                <a:gd name="T66" fmla="*/ 263 w 263"/>
                <a:gd name="T67" fmla="*/ 84 h 355"/>
                <a:gd name="T68" fmla="*/ 263 w 263"/>
                <a:gd name="T69" fmla="*/ 1 h 355"/>
                <a:gd name="T70" fmla="*/ 262 w 263"/>
                <a:gd name="T71" fmla="*/ 0 h 355"/>
                <a:gd name="T72" fmla="*/ 109 w 263"/>
                <a:gd name="T73" fmla="*/ 231 h 355"/>
                <a:gd name="T74" fmla="*/ 29 w 263"/>
                <a:gd name="T75" fmla="*/ 152 h 355"/>
                <a:gd name="T76" fmla="*/ 109 w 263"/>
                <a:gd name="T77" fmla="*/ 72 h 355"/>
                <a:gd name="T78" fmla="*/ 188 w 263"/>
                <a:gd name="T79" fmla="*/ 152 h 355"/>
                <a:gd name="T80" fmla="*/ 109 w 263"/>
                <a:gd name="T81" fmla="*/ 2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55">
                  <a:moveTo>
                    <a:pt x="262" y="0"/>
                  </a:moveTo>
                  <a:cubicBezTo>
                    <a:pt x="179" y="0"/>
                    <a:pt x="179" y="0"/>
                    <a:pt x="179" y="0"/>
                  </a:cubicBezTo>
                  <a:cubicBezTo>
                    <a:pt x="179" y="0"/>
                    <a:pt x="178" y="1"/>
                    <a:pt x="178" y="1"/>
                  </a:cubicBezTo>
                  <a:cubicBezTo>
                    <a:pt x="178" y="29"/>
                    <a:pt x="178" y="29"/>
                    <a:pt x="178" y="29"/>
                  </a:cubicBezTo>
                  <a:cubicBezTo>
                    <a:pt x="178" y="29"/>
                    <a:pt x="179" y="30"/>
                    <a:pt x="179" y="30"/>
                  </a:cubicBezTo>
                  <a:cubicBezTo>
                    <a:pt x="212" y="30"/>
                    <a:pt x="212" y="30"/>
                    <a:pt x="212" y="30"/>
                  </a:cubicBezTo>
                  <a:cubicBezTo>
                    <a:pt x="175" y="66"/>
                    <a:pt x="175" y="66"/>
                    <a:pt x="175" y="66"/>
                  </a:cubicBezTo>
                  <a:cubicBezTo>
                    <a:pt x="157" y="52"/>
                    <a:pt x="134" y="43"/>
                    <a:pt x="109" y="43"/>
                  </a:cubicBezTo>
                  <a:cubicBezTo>
                    <a:pt x="49" y="43"/>
                    <a:pt x="0" y="92"/>
                    <a:pt x="0" y="152"/>
                  </a:cubicBezTo>
                  <a:cubicBezTo>
                    <a:pt x="0" y="207"/>
                    <a:pt x="41" y="252"/>
                    <a:pt x="95" y="259"/>
                  </a:cubicBezTo>
                  <a:cubicBezTo>
                    <a:pt x="95" y="291"/>
                    <a:pt x="95" y="291"/>
                    <a:pt x="95" y="291"/>
                  </a:cubicBezTo>
                  <a:cubicBezTo>
                    <a:pt x="62" y="291"/>
                    <a:pt x="62" y="291"/>
                    <a:pt x="62" y="291"/>
                  </a:cubicBezTo>
                  <a:cubicBezTo>
                    <a:pt x="61" y="291"/>
                    <a:pt x="61" y="291"/>
                    <a:pt x="61" y="292"/>
                  </a:cubicBezTo>
                  <a:cubicBezTo>
                    <a:pt x="61" y="321"/>
                    <a:pt x="61" y="321"/>
                    <a:pt x="61" y="321"/>
                  </a:cubicBezTo>
                  <a:cubicBezTo>
                    <a:pt x="61" y="322"/>
                    <a:pt x="61" y="322"/>
                    <a:pt x="62" y="322"/>
                  </a:cubicBezTo>
                  <a:cubicBezTo>
                    <a:pt x="95" y="322"/>
                    <a:pt x="95" y="322"/>
                    <a:pt x="95" y="322"/>
                  </a:cubicBezTo>
                  <a:cubicBezTo>
                    <a:pt x="95" y="353"/>
                    <a:pt x="95" y="353"/>
                    <a:pt x="95" y="353"/>
                  </a:cubicBezTo>
                  <a:cubicBezTo>
                    <a:pt x="95" y="354"/>
                    <a:pt x="95" y="355"/>
                    <a:pt x="96" y="355"/>
                  </a:cubicBezTo>
                  <a:cubicBezTo>
                    <a:pt x="125" y="355"/>
                    <a:pt x="125" y="355"/>
                    <a:pt x="125" y="355"/>
                  </a:cubicBezTo>
                  <a:cubicBezTo>
                    <a:pt x="126" y="355"/>
                    <a:pt x="126" y="354"/>
                    <a:pt x="126" y="353"/>
                  </a:cubicBezTo>
                  <a:cubicBezTo>
                    <a:pt x="126" y="322"/>
                    <a:pt x="126" y="322"/>
                    <a:pt x="126" y="322"/>
                  </a:cubicBezTo>
                  <a:cubicBezTo>
                    <a:pt x="159" y="322"/>
                    <a:pt x="159" y="322"/>
                    <a:pt x="159" y="322"/>
                  </a:cubicBezTo>
                  <a:cubicBezTo>
                    <a:pt x="159" y="322"/>
                    <a:pt x="160" y="322"/>
                    <a:pt x="160" y="321"/>
                  </a:cubicBezTo>
                  <a:cubicBezTo>
                    <a:pt x="160" y="292"/>
                    <a:pt x="160" y="292"/>
                    <a:pt x="160" y="292"/>
                  </a:cubicBezTo>
                  <a:cubicBezTo>
                    <a:pt x="160" y="291"/>
                    <a:pt x="159" y="291"/>
                    <a:pt x="159" y="291"/>
                  </a:cubicBezTo>
                  <a:cubicBezTo>
                    <a:pt x="126" y="291"/>
                    <a:pt x="126" y="291"/>
                    <a:pt x="126" y="291"/>
                  </a:cubicBezTo>
                  <a:cubicBezTo>
                    <a:pt x="126" y="259"/>
                    <a:pt x="126" y="259"/>
                    <a:pt x="126" y="259"/>
                  </a:cubicBezTo>
                  <a:cubicBezTo>
                    <a:pt x="178" y="250"/>
                    <a:pt x="217" y="205"/>
                    <a:pt x="217" y="152"/>
                  </a:cubicBezTo>
                  <a:cubicBezTo>
                    <a:pt x="217" y="128"/>
                    <a:pt x="210" y="107"/>
                    <a:pt x="197" y="89"/>
                  </a:cubicBezTo>
                  <a:cubicBezTo>
                    <a:pt x="233" y="53"/>
                    <a:pt x="233" y="53"/>
                    <a:pt x="233" y="53"/>
                  </a:cubicBezTo>
                  <a:cubicBezTo>
                    <a:pt x="233" y="84"/>
                    <a:pt x="233" y="84"/>
                    <a:pt x="233" y="84"/>
                  </a:cubicBezTo>
                  <a:cubicBezTo>
                    <a:pt x="233" y="85"/>
                    <a:pt x="234" y="85"/>
                    <a:pt x="234" y="85"/>
                  </a:cubicBezTo>
                  <a:cubicBezTo>
                    <a:pt x="262" y="85"/>
                    <a:pt x="262" y="85"/>
                    <a:pt x="262" y="85"/>
                  </a:cubicBezTo>
                  <a:cubicBezTo>
                    <a:pt x="262" y="85"/>
                    <a:pt x="263" y="85"/>
                    <a:pt x="263" y="84"/>
                  </a:cubicBezTo>
                  <a:cubicBezTo>
                    <a:pt x="263" y="1"/>
                    <a:pt x="263" y="1"/>
                    <a:pt x="263" y="1"/>
                  </a:cubicBezTo>
                  <a:cubicBezTo>
                    <a:pt x="263" y="1"/>
                    <a:pt x="262" y="0"/>
                    <a:pt x="262" y="0"/>
                  </a:cubicBezTo>
                  <a:moveTo>
                    <a:pt x="109" y="231"/>
                  </a:moveTo>
                  <a:cubicBezTo>
                    <a:pt x="65" y="231"/>
                    <a:pt x="29" y="196"/>
                    <a:pt x="29" y="152"/>
                  </a:cubicBezTo>
                  <a:cubicBezTo>
                    <a:pt x="29" y="108"/>
                    <a:pt x="65" y="72"/>
                    <a:pt x="109" y="72"/>
                  </a:cubicBezTo>
                  <a:cubicBezTo>
                    <a:pt x="153" y="72"/>
                    <a:pt x="188" y="108"/>
                    <a:pt x="188" y="152"/>
                  </a:cubicBezTo>
                  <a:cubicBezTo>
                    <a:pt x="188" y="196"/>
                    <a:pt x="153" y="231"/>
                    <a:pt x="109" y="2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p:cNvSpPr>
            <p:nvPr/>
          </p:nvSpPr>
          <p:spPr bwMode="auto">
            <a:xfrm>
              <a:off x="4189453" y="1914570"/>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p:cNvSpPr>
              <a:spLocks/>
            </p:cNvSpPr>
            <p:nvPr/>
          </p:nvSpPr>
          <p:spPr bwMode="auto">
            <a:xfrm>
              <a:off x="4189453" y="1960609"/>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p:cNvSpPr>
            <p:nvPr/>
          </p:nvSpPr>
          <p:spPr bwMode="auto">
            <a:xfrm>
              <a:off x="2779740" y="1927271"/>
              <a:ext cx="122239" cy="112715"/>
            </a:xfrm>
            <a:custGeom>
              <a:avLst/>
              <a:gdLst>
                <a:gd name="T0" fmla="*/ 113 w 113"/>
                <a:gd name="T1" fmla="*/ 34 h 105"/>
                <a:gd name="T2" fmla="*/ 82 w 113"/>
                <a:gd name="T3" fmla="*/ 0 h 105"/>
                <a:gd name="T4" fmla="*/ 56 w 113"/>
                <a:gd name="T5" fmla="*/ 17 h 105"/>
                <a:gd name="T6" fmla="*/ 31 w 113"/>
                <a:gd name="T7" fmla="*/ 0 h 105"/>
                <a:gd name="T8" fmla="*/ 0 w 113"/>
                <a:gd name="T9" fmla="*/ 34 h 105"/>
                <a:gd name="T10" fmla="*/ 10 w 113"/>
                <a:gd name="T11" fmla="*/ 58 h 105"/>
                <a:gd name="T12" fmla="*/ 56 w 113"/>
                <a:gd name="T13" fmla="*/ 105 h 105"/>
                <a:gd name="T14" fmla="*/ 103 w 113"/>
                <a:gd name="T15" fmla="*/ 58 h 105"/>
                <a:gd name="T16" fmla="*/ 103 w 113"/>
                <a:gd name="T17" fmla="*/ 58 h 105"/>
                <a:gd name="T18" fmla="*/ 113 w 113"/>
                <a:gd name="T19"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113" y="34"/>
                  </a:moveTo>
                  <a:cubicBezTo>
                    <a:pt x="113" y="16"/>
                    <a:pt x="100" y="0"/>
                    <a:pt x="82" y="0"/>
                  </a:cubicBezTo>
                  <a:cubicBezTo>
                    <a:pt x="73" y="0"/>
                    <a:pt x="62" y="10"/>
                    <a:pt x="56" y="17"/>
                  </a:cubicBezTo>
                  <a:cubicBezTo>
                    <a:pt x="50" y="10"/>
                    <a:pt x="40" y="0"/>
                    <a:pt x="31" y="0"/>
                  </a:cubicBezTo>
                  <a:cubicBezTo>
                    <a:pt x="13" y="0"/>
                    <a:pt x="0" y="16"/>
                    <a:pt x="0" y="34"/>
                  </a:cubicBezTo>
                  <a:cubicBezTo>
                    <a:pt x="0" y="44"/>
                    <a:pt x="4" y="52"/>
                    <a:pt x="10" y="58"/>
                  </a:cubicBezTo>
                  <a:cubicBezTo>
                    <a:pt x="56" y="105"/>
                    <a:pt x="56" y="105"/>
                    <a:pt x="56" y="105"/>
                  </a:cubicBezTo>
                  <a:cubicBezTo>
                    <a:pt x="103" y="58"/>
                    <a:pt x="103" y="58"/>
                    <a:pt x="103" y="58"/>
                  </a:cubicBezTo>
                  <a:cubicBezTo>
                    <a:pt x="103" y="58"/>
                    <a:pt x="103" y="58"/>
                    <a:pt x="103" y="58"/>
                  </a:cubicBezTo>
                  <a:cubicBezTo>
                    <a:pt x="109" y="52"/>
                    <a:pt x="113" y="44"/>
                    <a:pt x="1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2419374" y="1785980"/>
              <a:ext cx="419104" cy="336558"/>
            </a:xfrm>
            <a:custGeom>
              <a:avLst/>
              <a:gdLst>
                <a:gd name="T0" fmla="*/ 248 w 388"/>
                <a:gd name="T1" fmla="*/ 312 h 312"/>
                <a:gd name="T2" fmla="*/ 247 w 388"/>
                <a:gd name="T3" fmla="*/ 312 h 312"/>
                <a:gd name="T4" fmla="*/ 240 w 388"/>
                <a:gd name="T5" fmla="*/ 306 h 312"/>
                <a:gd name="T6" fmla="*/ 217 w 388"/>
                <a:gd name="T7" fmla="*/ 168 h 312"/>
                <a:gd name="T8" fmla="*/ 181 w 388"/>
                <a:gd name="T9" fmla="*/ 235 h 312"/>
                <a:gd name="T10" fmla="*/ 173 w 388"/>
                <a:gd name="T11" fmla="*/ 238 h 312"/>
                <a:gd name="T12" fmla="*/ 166 w 388"/>
                <a:gd name="T13" fmla="*/ 232 h 312"/>
                <a:gd name="T14" fmla="*/ 151 w 388"/>
                <a:gd name="T15" fmla="*/ 125 h 312"/>
                <a:gd name="T16" fmla="*/ 123 w 388"/>
                <a:gd name="T17" fmla="*/ 188 h 312"/>
                <a:gd name="T18" fmla="*/ 116 w 388"/>
                <a:gd name="T19" fmla="*/ 193 h 312"/>
                <a:gd name="T20" fmla="*/ 8 w 388"/>
                <a:gd name="T21" fmla="*/ 193 h 312"/>
                <a:gd name="T22" fmla="*/ 0 w 388"/>
                <a:gd name="T23" fmla="*/ 185 h 312"/>
                <a:gd name="T24" fmla="*/ 8 w 388"/>
                <a:gd name="T25" fmla="*/ 177 h 312"/>
                <a:gd name="T26" fmla="*/ 111 w 388"/>
                <a:gd name="T27" fmla="*/ 177 h 312"/>
                <a:gd name="T28" fmla="*/ 148 w 388"/>
                <a:gd name="T29" fmla="*/ 95 h 312"/>
                <a:gd name="T30" fmla="*/ 156 w 388"/>
                <a:gd name="T31" fmla="*/ 90 h 312"/>
                <a:gd name="T32" fmla="*/ 162 w 388"/>
                <a:gd name="T33" fmla="*/ 97 h 312"/>
                <a:gd name="T34" fmla="*/ 178 w 388"/>
                <a:gd name="T35" fmla="*/ 207 h 312"/>
                <a:gd name="T36" fmla="*/ 214 w 388"/>
                <a:gd name="T37" fmla="*/ 141 h 312"/>
                <a:gd name="T38" fmla="*/ 222 w 388"/>
                <a:gd name="T39" fmla="*/ 137 h 312"/>
                <a:gd name="T40" fmla="*/ 228 w 388"/>
                <a:gd name="T41" fmla="*/ 143 h 312"/>
                <a:gd name="T42" fmla="*/ 250 w 388"/>
                <a:gd name="T43" fmla="*/ 271 h 312"/>
                <a:gd name="T44" fmla="*/ 330 w 388"/>
                <a:gd name="T45" fmla="*/ 6 h 312"/>
                <a:gd name="T46" fmla="*/ 337 w 388"/>
                <a:gd name="T47" fmla="*/ 0 h 312"/>
                <a:gd name="T48" fmla="*/ 344 w 388"/>
                <a:gd name="T49" fmla="*/ 4 h 312"/>
                <a:gd name="T50" fmla="*/ 386 w 388"/>
                <a:gd name="T51" fmla="*/ 92 h 312"/>
                <a:gd name="T52" fmla="*/ 383 w 388"/>
                <a:gd name="T53" fmla="*/ 102 h 312"/>
                <a:gd name="T54" fmla="*/ 372 w 388"/>
                <a:gd name="T55" fmla="*/ 98 h 312"/>
                <a:gd name="T56" fmla="*/ 339 w 388"/>
                <a:gd name="T57" fmla="*/ 29 h 312"/>
                <a:gd name="T58" fmla="*/ 255 w 388"/>
                <a:gd name="T59" fmla="*/ 307 h 312"/>
                <a:gd name="T60" fmla="*/ 248 w 388"/>
                <a:gd name="T6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312">
                  <a:moveTo>
                    <a:pt x="248" y="312"/>
                  </a:moveTo>
                  <a:cubicBezTo>
                    <a:pt x="248" y="312"/>
                    <a:pt x="248" y="312"/>
                    <a:pt x="247" y="312"/>
                  </a:cubicBezTo>
                  <a:cubicBezTo>
                    <a:pt x="244" y="312"/>
                    <a:pt x="241" y="310"/>
                    <a:pt x="240" y="306"/>
                  </a:cubicBezTo>
                  <a:cubicBezTo>
                    <a:pt x="217" y="168"/>
                    <a:pt x="217" y="168"/>
                    <a:pt x="217" y="168"/>
                  </a:cubicBezTo>
                  <a:cubicBezTo>
                    <a:pt x="181" y="235"/>
                    <a:pt x="181" y="235"/>
                    <a:pt x="181" y="235"/>
                  </a:cubicBezTo>
                  <a:cubicBezTo>
                    <a:pt x="179" y="237"/>
                    <a:pt x="176" y="239"/>
                    <a:pt x="173" y="238"/>
                  </a:cubicBezTo>
                  <a:cubicBezTo>
                    <a:pt x="169" y="238"/>
                    <a:pt x="167" y="235"/>
                    <a:pt x="166" y="232"/>
                  </a:cubicBezTo>
                  <a:cubicBezTo>
                    <a:pt x="151" y="125"/>
                    <a:pt x="151" y="125"/>
                    <a:pt x="151" y="125"/>
                  </a:cubicBezTo>
                  <a:cubicBezTo>
                    <a:pt x="123" y="188"/>
                    <a:pt x="123" y="188"/>
                    <a:pt x="123" y="188"/>
                  </a:cubicBezTo>
                  <a:cubicBezTo>
                    <a:pt x="122" y="191"/>
                    <a:pt x="119" y="193"/>
                    <a:pt x="116" y="193"/>
                  </a:cubicBezTo>
                  <a:cubicBezTo>
                    <a:pt x="8" y="193"/>
                    <a:pt x="8" y="193"/>
                    <a:pt x="8" y="193"/>
                  </a:cubicBezTo>
                  <a:cubicBezTo>
                    <a:pt x="4" y="193"/>
                    <a:pt x="0" y="189"/>
                    <a:pt x="0" y="185"/>
                  </a:cubicBezTo>
                  <a:cubicBezTo>
                    <a:pt x="0" y="181"/>
                    <a:pt x="4" y="177"/>
                    <a:pt x="8" y="177"/>
                  </a:cubicBezTo>
                  <a:cubicBezTo>
                    <a:pt x="111" y="177"/>
                    <a:pt x="111" y="177"/>
                    <a:pt x="111" y="177"/>
                  </a:cubicBezTo>
                  <a:cubicBezTo>
                    <a:pt x="148" y="95"/>
                    <a:pt x="148" y="95"/>
                    <a:pt x="148" y="95"/>
                  </a:cubicBezTo>
                  <a:cubicBezTo>
                    <a:pt x="149" y="92"/>
                    <a:pt x="153" y="90"/>
                    <a:pt x="156" y="90"/>
                  </a:cubicBezTo>
                  <a:cubicBezTo>
                    <a:pt x="159" y="91"/>
                    <a:pt x="162" y="94"/>
                    <a:pt x="162" y="97"/>
                  </a:cubicBezTo>
                  <a:cubicBezTo>
                    <a:pt x="178" y="207"/>
                    <a:pt x="178" y="207"/>
                    <a:pt x="178" y="207"/>
                  </a:cubicBezTo>
                  <a:cubicBezTo>
                    <a:pt x="214" y="141"/>
                    <a:pt x="214" y="141"/>
                    <a:pt x="214" y="141"/>
                  </a:cubicBezTo>
                  <a:cubicBezTo>
                    <a:pt x="215" y="138"/>
                    <a:pt x="218" y="137"/>
                    <a:pt x="222" y="137"/>
                  </a:cubicBezTo>
                  <a:cubicBezTo>
                    <a:pt x="225" y="138"/>
                    <a:pt x="227" y="140"/>
                    <a:pt x="228" y="143"/>
                  </a:cubicBezTo>
                  <a:cubicBezTo>
                    <a:pt x="250" y="271"/>
                    <a:pt x="250" y="271"/>
                    <a:pt x="250" y="271"/>
                  </a:cubicBezTo>
                  <a:cubicBezTo>
                    <a:pt x="330" y="6"/>
                    <a:pt x="330" y="6"/>
                    <a:pt x="330" y="6"/>
                  </a:cubicBezTo>
                  <a:cubicBezTo>
                    <a:pt x="331" y="3"/>
                    <a:pt x="333" y="0"/>
                    <a:pt x="337" y="0"/>
                  </a:cubicBezTo>
                  <a:cubicBezTo>
                    <a:pt x="340" y="0"/>
                    <a:pt x="343" y="2"/>
                    <a:pt x="344" y="4"/>
                  </a:cubicBezTo>
                  <a:cubicBezTo>
                    <a:pt x="386" y="92"/>
                    <a:pt x="386" y="92"/>
                    <a:pt x="386" y="92"/>
                  </a:cubicBezTo>
                  <a:cubicBezTo>
                    <a:pt x="388" y="96"/>
                    <a:pt x="386" y="100"/>
                    <a:pt x="383" y="102"/>
                  </a:cubicBezTo>
                  <a:cubicBezTo>
                    <a:pt x="379" y="104"/>
                    <a:pt x="374" y="102"/>
                    <a:pt x="372" y="98"/>
                  </a:cubicBezTo>
                  <a:cubicBezTo>
                    <a:pt x="339" y="29"/>
                    <a:pt x="339" y="29"/>
                    <a:pt x="339" y="29"/>
                  </a:cubicBezTo>
                  <a:cubicBezTo>
                    <a:pt x="255" y="307"/>
                    <a:pt x="255" y="307"/>
                    <a:pt x="255" y="307"/>
                  </a:cubicBezTo>
                  <a:cubicBezTo>
                    <a:pt x="254" y="310"/>
                    <a:pt x="251" y="312"/>
                    <a:pt x="248" y="3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3279807" y="1825668"/>
              <a:ext cx="128589" cy="279407"/>
            </a:xfrm>
            <a:custGeom>
              <a:avLst/>
              <a:gdLst>
                <a:gd name="T0" fmla="*/ 81 w 81"/>
                <a:gd name="T1" fmla="*/ 47 h 176"/>
                <a:gd name="T2" fmla="*/ 0 w 81"/>
                <a:gd name="T3" fmla="*/ 0 h 176"/>
                <a:gd name="T4" fmla="*/ 0 w 81"/>
                <a:gd name="T5" fmla="*/ 152 h 176"/>
                <a:gd name="T6" fmla="*/ 81 w 81"/>
                <a:gd name="T7" fmla="*/ 176 h 176"/>
                <a:gd name="T8" fmla="*/ 81 w 81"/>
                <a:gd name="T9" fmla="*/ 47 h 176"/>
              </a:gdLst>
              <a:ahLst/>
              <a:cxnLst>
                <a:cxn ang="0">
                  <a:pos x="T0" y="T1"/>
                </a:cxn>
                <a:cxn ang="0">
                  <a:pos x="T2" y="T3"/>
                </a:cxn>
                <a:cxn ang="0">
                  <a:pos x="T4" y="T5"/>
                </a:cxn>
                <a:cxn ang="0">
                  <a:pos x="T6" y="T7"/>
                </a:cxn>
                <a:cxn ang="0">
                  <a:pos x="T8" y="T9"/>
                </a:cxn>
              </a:cxnLst>
              <a:rect l="0" t="0" r="r" b="b"/>
              <a:pathLst>
                <a:path w="81" h="176">
                  <a:moveTo>
                    <a:pt x="81" y="47"/>
                  </a:moveTo>
                  <a:lnTo>
                    <a:pt x="0" y="0"/>
                  </a:lnTo>
                  <a:lnTo>
                    <a:pt x="0" y="152"/>
                  </a:lnTo>
                  <a:lnTo>
                    <a:pt x="81" y="176"/>
                  </a:lnTo>
                  <a:lnTo>
                    <a:pt x="8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p:cNvSpPr>
            <p:nvPr/>
          </p:nvSpPr>
          <p:spPr bwMode="auto">
            <a:xfrm>
              <a:off x="3422683" y="1825668"/>
              <a:ext cx="130176" cy="279407"/>
            </a:xfrm>
            <a:custGeom>
              <a:avLst/>
              <a:gdLst>
                <a:gd name="T0" fmla="*/ 0 w 82"/>
                <a:gd name="T1" fmla="*/ 47 h 176"/>
                <a:gd name="T2" fmla="*/ 0 w 82"/>
                <a:gd name="T3" fmla="*/ 176 h 176"/>
                <a:gd name="T4" fmla="*/ 82 w 82"/>
                <a:gd name="T5" fmla="*/ 152 h 176"/>
                <a:gd name="T6" fmla="*/ 82 w 82"/>
                <a:gd name="T7" fmla="*/ 0 h 176"/>
                <a:gd name="T8" fmla="*/ 0 w 82"/>
                <a:gd name="T9" fmla="*/ 47 h 176"/>
              </a:gdLst>
              <a:ahLst/>
              <a:cxnLst>
                <a:cxn ang="0">
                  <a:pos x="T0" y="T1"/>
                </a:cxn>
                <a:cxn ang="0">
                  <a:pos x="T2" y="T3"/>
                </a:cxn>
                <a:cxn ang="0">
                  <a:pos x="T4" y="T5"/>
                </a:cxn>
                <a:cxn ang="0">
                  <a:pos x="T6" y="T7"/>
                </a:cxn>
                <a:cxn ang="0">
                  <a:pos x="T8" y="T9"/>
                </a:cxn>
              </a:cxnLst>
              <a:rect l="0" t="0" r="r" b="b"/>
              <a:pathLst>
                <a:path w="82" h="176">
                  <a:moveTo>
                    <a:pt x="0" y="47"/>
                  </a:moveTo>
                  <a:lnTo>
                    <a:pt x="0" y="176"/>
                  </a:lnTo>
                  <a:lnTo>
                    <a:pt x="82" y="152"/>
                  </a:lnTo>
                  <a:lnTo>
                    <a:pt x="8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p:cNvSpPr>
            <p:nvPr/>
          </p:nvSpPr>
          <p:spPr bwMode="auto">
            <a:xfrm>
              <a:off x="3622710" y="1847894"/>
              <a:ext cx="30163" cy="268294"/>
            </a:xfrm>
            <a:custGeom>
              <a:avLst/>
              <a:gdLst>
                <a:gd name="T0" fmla="*/ 3 w 19"/>
                <a:gd name="T1" fmla="*/ 135 h 169"/>
                <a:gd name="T2" fmla="*/ 0 w 19"/>
                <a:gd name="T3" fmla="*/ 135 h 169"/>
                <a:gd name="T4" fmla="*/ 9 w 19"/>
                <a:gd name="T5" fmla="*/ 169 h 169"/>
                <a:gd name="T6" fmla="*/ 19 w 19"/>
                <a:gd name="T7" fmla="*/ 135 h 169"/>
                <a:gd name="T8" fmla="*/ 17 w 19"/>
                <a:gd name="T9" fmla="*/ 135 h 169"/>
                <a:gd name="T10" fmla="*/ 19 w 19"/>
                <a:gd name="T11" fmla="*/ 135 h 169"/>
                <a:gd name="T12" fmla="*/ 19 w 19"/>
                <a:gd name="T13" fmla="*/ 0 h 169"/>
                <a:gd name="T14" fmla="*/ 17 w 19"/>
                <a:gd name="T15" fmla="*/ 0 h 169"/>
                <a:gd name="T16" fmla="*/ 14 w 19"/>
                <a:gd name="T17" fmla="*/ 0 h 169"/>
                <a:gd name="T18" fmla="*/ 12 w 19"/>
                <a:gd name="T19" fmla="*/ 0 h 169"/>
                <a:gd name="T20" fmla="*/ 7 w 19"/>
                <a:gd name="T21" fmla="*/ 0 h 169"/>
                <a:gd name="T22" fmla="*/ 5 w 19"/>
                <a:gd name="T23" fmla="*/ 0 h 169"/>
                <a:gd name="T24" fmla="*/ 3 w 19"/>
                <a:gd name="T25" fmla="*/ 0 h 169"/>
                <a:gd name="T26" fmla="*/ 0 w 19"/>
                <a:gd name="T27" fmla="*/ 0 h 169"/>
                <a:gd name="T28" fmla="*/ 0 w 19"/>
                <a:gd name="T29" fmla="*/ 135 h 169"/>
                <a:gd name="T30" fmla="*/ 3 w 19"/>
                <a:gd name="T31"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9">
                  <a:moveTo>
                    <a:pt x="3" y="135"/>
                  </a:moveTo>
                  <a:lnTo>
                    <a:pt x="0" y="135"/>
                  </a:lnTo>
                  <a:lnTo>
                    <a:pt x="9" y="169"/>
                  </a:lnTo>
                  <a:lnTo>
                    <a:pt x="19" y="135"/>
                  </a:lnTo>
                  <a:lnTo>
                    <a:pt x="17" y="135"/>
                  </a:lnTo>
                  <a:lnTo>
                    <a:pt x="19" y="135"/>
                  </a:lnTo>
                  <a:lnTo>
                    <a:pt x="19" y="0"/>
                  </a:lnTo>
                  <a:lnTo>
                    <a:pt x="17" y="0"/>
                  </a:lnTo>
                  <a:lnTo>
                    <a:pt x="14" y="0"/>
                  </a:lnTo>
                  <a:lnTo>
                    <a:pt x="12" y="0"/>
                  </a:lnTo>
                  <a:lnTo>
                    <a:pt x="7" y="0"/>
                  </a:lnTo>
                  <a:lnTo>
                    <a:pt x="5" y="0"/>
                  </a:lnTo>
                  <a:lnTo>
                    <a:pt x="3" y="0"/>
                  </a:lnTo>
                  <a:lnTo>
                    <a:pt x="0" y="0"/>
                  </a:lnTo>
                  <a:lnTo>
                    <a:pt x="0" y="135"/>
                  </a:lnTo>
                  <a:lnTo>
                    <a:pt x="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p:cNvSpPr>
              <a:spLocks/>
            </p:cNvSpPr>
            <p:nvPr/>
          </p:nvSpPr>
          <p:spPr bwMode="auto">
            <a:xfrm>
              <a:off x="3252819" y="1825668"/>
              <a:ext cx="327028" cy="306395"/>
            </a:xfrm>
            <a:custGeom>
              <a:avLst/>
              <a:gdLst>
                <a:gd name="T0" fmla="*/ 206 w 206"/>
                <a:gd name="T1" fmla="*/ 7 h 193"/>
                <a:gd name="T2" fmla="*/ 197 w 206"/>
                <a:gd name="T3" fmla="*/ 0 h 193"/>
                <a:gd name="T4" fmla="*/ 197 w 206"/>
                <a:gd name="T5" fmla="*/ 156 h 193"/>
                <a:gd name="T6" fmla="*/ 107 w 206"/>
                <a:gd name="T7" fmla="*/ 185 h 193"/>
                <a:gd name="T8" fmla="*/ 103 w 206"/>
                <a:gd name="T9" fmla="*/ 185 h 193"/>
                <a:gd name="T10" fmla="*/ 102 w 206"/>
                <a:gd name="T11" fmla="*/ 185 h 193"/>
                <a:gd name="T12" fmla="*/ 98 w 206"/>
                <a:gd name="T13" fmla="*/ 185 h 193"/>
                <a:gd name="T14" fmla="*/ 8 w 206"/>
                <a:gd name="T15" fmla="*/ 160 h 193"/>
                <a:gd name="T16" fmla="*/ 8 w 206"/>
                <a:gd name="T17" fmla="*/ 0 h 193"/>
                <a:gd name="T18" fmla="*/ 0 w 206"/>
                <a:gd name="T19" fmla="*/ 7 h 193"/>
                <a:gd name="T20" fmla="*/ 0 w 206"/>
                <a:gd name="T21" fmla="*/ 166 h 193"/>
                <a:gd name="T22" fmla="*/ 98 w 206"/>
                <a:gd name="T23" fmla="*/ 193 h 193"/>
                <a:gd name="T24" fmla="*/ 102 w 206"/>
                <a:gd name="T25" fmla="*/ 193 h 193"/>
                <a:gd name="T26" fmla="*/ 103 w 206"/>
                <a:gd name="T27" fmla="*/ 193 h 193"/>
                <a:gd name="T28" fmla="*/ 107 w 206"/>
                <a:gd name="T29" fmla="*/ 193 h 193"/>
                <a:gd name="T30" fmla="*/ 198 w 206"/>
                <a:gd name="T31" fmla="*/ 165 h 193"/>
                <a:gd name="T32" fmla="*/ 206 w 206"/>
                <a:gd name="T33" fmla="*/ 163 h 193"/>
                <a:gd name="T34" fmla="*/ 206 w 206"/>
                <a:gd name="T35"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3">
                  <a:moveTo>
                    <a:pt x="206" y="7"/>
                  </a:moveTo>
                  <a:lnTo>
                    <a:pt x="197" y="0"/>
                  </a:lnTo>
                  <a:lnTo>
                    <a:pt x="197" y="156"/>
                  </a:lnTo>
                  <a:lnTo>
                    <a:pt x="107" y="185"/>
                  </a:lnTo>
                  <a:lnTo>
                    <a:pt x="103" y="185"/>
                  </a:lnTo>
                  <a:lnTo>
                    <a:pt x="102" y="185"/>
                  </a:lnTo>
                  <a:lnTo>
                    <a:pt x="98" y="185"/>
                  </a:lnTo>
                  <a:lnTo>
                    <a:pt x="8" y="160"/>
                  </a:lnTo>
                  <a:lnTo>
                    <a:pt x="8" y="0"/>
                  </a:lnTo>
                  <a:lnTo>
                    <a:pt x="0" y="7"/>
                  </a:lnTo>
                  <a:lnTo>
                    <a:pt x="0" y="166"/>
                  </a:lnTo>
                  <a:lnTo>
                    <a:pt x="98" y="193"/>
                  </a:lnTo>
                  <a:lnTo>
                    <a:pt x="102" y="193"/>
                  </a:lnTo>
                  <a:lnTo>
                    <a:pt x="103" y="193"/>
                  </a:lnTo>
                  <a:lnTo>
                    <a:pt x="107" y="193"/>
                  </a:lnTo>
                  <a:lnTo>
                    <a:pt x="198" y="165"/>
                  </a:lnTo>
                  <a:lnTo>
                    <a:pt x="206" y="163"/>
                  </a:lnTo>
                  <a:lnTo>
                    <a:pt x="2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p:cNvSpPr>
            <p:nvPr/>
          </p:nvSpPr>
          <p:spPr bwMode="auto">
            <a:xfrm>
              <a:off x="3622710" y="1805030"/>
              <a:ext cx="30163" cy="31751"/>
            </a:xfrm>
            <a:custGeom>
              <a:avLst/>
              <a:gdLst>
                <a:gd name="T0" fmla="*/ 28 w 28"/>
                <a:gd name="T1" fmla="*/ 14 h 29"/>
                <a:gd name="T2" fmla="*/ 14 w 28"/>
                <a:gd name="T3" fmla="*/ 0 h 29"/>
                <a:gd name="T4" fmla="*/ 0 w 28"/>
                <a:gd name="T5" fmla="*/ 14 h 29"/>
                <a:gd name="T6" fmla="*/ 0 w 28"/>
                <a:gd name="T7" fmla="*/ 29 h 29"/>
                <a:gd name="T8" fmla="*/ 28 w 28"/>
                <a:gd name="T9" fmla="*/ 29 h 29"/>
                <a:gd name="T10" fmla="*/ 28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28" y="14"/>
                  </a:moveTo>
                  <a:cubicBezTo>
                    <a:pt x="28" y="6"/>
                    <a:pt x="22" y="0"/>
                    <a:pt x="14" y="0"/>
                  </a:cubicBezTo>
                  <a:cubicBezTo>
                    <a:pt x="6" y="0"/>
                    <a:pt x="0" y="6"/>
                    <a:pt x="0" y="14"/>
                  </a:cubicBezTo>
                  <a:cubicBezTo>
                    <a:pt x="0" y="29"/>
                    <a:pt x="0" y="29"/>
                    <a:pt x="0" y="29"/>
                  </a:cubicBezTo>
                  <a:cubicBezTo>
                    <a:pt x="28" y="29"/>
                    <a:pt x="28" y="29"/>
                    <a:pt x="28" y="29"/>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p:cNvSpPr>
              <a:spLocks/>
            </p:cNvSpPr>
            <p:nvPr/>
          </p:nvSpPr>
          <p:spPr bwMode="auto">
            <a:xfrm>
              <a:off x="1576403" y="1571662"/>
              <a:ext cx="65088" cy="147641"/>
            </a:xfrm>
            <a:custGeom>
              <a:avLst/>
              <a:gdLst>
                <a:gd name="T0" fmla="*/ 58 w 60"/>
                <a:gd name="T1" fmla="*/ 118 h 136"/>
                <a:gd name="T2" fmla="*/ 21 w 60"/>
                <a:gd name="T3" fmla="*/ 118 h 136"/>
                <a:gd name="T4" fmla="*/ 21 w 60"/>
                <a:gd name="T5" fmla="*/ 112 h 136"/>
                <a:gd name="T6" fmla="*/ 31 w 60"/>
                <a:gd name="T7" fmla="*/ 91 h 136"/>
                <a:gd name="T8" fmla="*/ 45 w 60"/>
                <a:gd name="T9" fmla="*/ 76 h 136"/>
                <a:gd name="T10" fmla="*/ 60 w 60"/>
                <a:gd name="T11" fmla="*/ 42 h 136"/>
                <a:gd name="T12" fmla="*/ 60 w 60"/>
                <a:gd name="T13" fmla="*/ 29 h 136"/>
                <a:gd name="T14" fmla="*/ 30 w 60"/>
                <a:gd name="T15" fmla="*/ 0 h 136"/>
                <a:gd name="T16" fmla="*/ 0 w 60"/>
                <a:gd name="T17" fmla="*/ 30 h 136"/>
                <a:gd name="T18" fmla="*/ 0 w 60"/>
                <a:gd name="T19" fmla="*/ 46 h 136"/>
                <a:gd name="T20" fmla="*/ 21 w 60"/>
                <a:gd name="T21" fmla="*/ 46 h 136"/>
                <a:gd name="T22" fmla="*/ 21 w 60"/>
                <a:gd name="T23" fmla="*/ 29 h 136"/>
                <a:gd name="T24" fmla="*/ 29 w 60"/>
                <a:gd name="T25" fmla="*/ 19 h 136"/>
                <a:gd name="T26" fmla="*/ 38 w 60"/>
                <a:gd name="T27" fmla="*/ 29 h 136"/>
                <a:gd name="T28" fmla="*/ 38 w 60"/>
                <a:gd name="T29" fmla="*/ 40 h 136"/>
                <a:gd name="T30" fmla="*/ 29 w 60"/>
                <a:gd name="T31" fmla="*/ 63 h 136"/>
                <a:gd name="T32" fmla="*/ 17 w 60"/>
                <a:gd name="T33" fmla="*/ 76 h 136"/>
                <a:gd name="T34" fmla="*/ 0 w 60"/>
                <a:gd name="T35" fmla="*/ 112 h 136"/>
                <a:gd name="T36" fmla="*/ 0 w 60"/>
                <a:gd name="T37" fmla="*/ 136 h 136"/>
                <a:gd name="T38" fmla="*/ 58 w 60"/>
                <a:gd name="T39" fmla="*/ 136 h 136"/>
                <a:gd name="T40" fmla="*/ 58 w 60"/>
                <a:gd name="T41"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58" y="118"/>
                  </a:moveTo>
                  <a:cubicBezTo>
                    <a:pt x="21" y="118"/>
                    <a:pt x="21" y="118"/>
                    <a:pt x="21" y="118"/>
                  </a:cubicBezTo>
                  <a:cubicBezTo>
                    <a:pt x="21" y="112"/>
                    <a:pt x="21" y="112"/>
                    <a:pt x="21" y="112"/>
                  </a:cubicBezTo>
                  <a:cubicBezTo>
                    <a:pt x="21" y="101"/>
                    <a:pt x="25" y="97"/>
                    <a:pt x="31" y="91"/>
                  </a:cubicBezTo>
                  <a:cubicBezTo>
                    <a:pt x="45" y="76"/>
                    <a:pt x="45" y="76"/>
                    <a:pt x="45" y="76"/>
                  </a:cubicBezTo>
                  <a:cubicBezTo>
                    <a:pt x="57" y="63"/>
                    <a:pt x="60" y="55"/>
                    <a:pt x="60" y="42"/>
                  </a:cubicBezTo>
                  <a:cubicBezTo>
                    <a:pt x="60" y="29"/>
                    <a:pt x="60" y="29"/>
                    <a:pt x="60" y="29"/>
                  </a:cubicBezTo>
                  <a:cubicBezTo>
                    <a:pt x="60" y="10"/>
                    <a:pt x="50" y="0"/>
                    <a:pt x="30" y="0"/>
                  </a:cubicBezTo>
                  <a:cubicBezTo>
                    <a:pt x="10" y="0"/>
                    <a:pt x="0" y="11"/>
                    <a:pt x="0" y="30"/>
                  </a:cubicBezTo>
                  <a:cubicBezTo>
                    <a:pt x="0" y="46"/>
                    <a:pt x="0" y="46"/>
                    <a:pt x="0" y="46"/>
                  </a:cubicBezTo>
                  <a:cubicBezTo>
                    <a:pt x="21" y="46"/>
                    <a:pt x="21" y="46"/>
                    <a:pt x="21" y="46"/>
                  </a:cubicBezTo>
                  <a:cubicBezTo>
                    <a:pt x="21" y="29"/>
                    <a:pt x="21" y="29"/>
                    <a:pt x="21" y="29"/>
                  </a:cubicBezTo>
                  <a:cubicBezTo>
                    <a:pt x="21" y="21"/>
                    <a:pt x="25" y="19"/>
                    <a:pt x="29" y="19"/>
                  </a:cubicBezTo>
                  <a:cubicBezTo>
                    <a:pt x="34" y="19"/>
                    <a:pt x="38" y="20"/>
                    <a:pt x="38" y="29"/>
                  </a:cubicBezTo>
                  <a:cubicBezTo>
                    <a:pt x="38" y="40"/>
                    <a:pt x="38" y="40"/>
                    <a:pt x="38" y="40"/>
                  </a:cubicBezTo>
                  <a:cubicBezTo>
                    <a:pt x="38" y="51"/>
                    <a:pt x="37" y="55"/>
                    <a:pt x="29" y="63"/>
                  </a:cubicBezTo>
                  <a:cubicBezTo>
                    <a:pt x="17" y="76"/>
                    <a:pt x="17" y="76"/>
                    <a:pt x="17" y="76"/>
                  </a:cubicBezTo>
                  <a:cubicBezTo>
                    <a:pt x="4" y="90"/>
                    <a:pt x="0" y="98"/>
                    <a:pt x="0" y="112"/>
                  </a:cubicBezTo>
                  <a:cubicBezTo>
                    <a:pt x="0" y="136"/>
                    <a:pt x="0" y="136"/>
                    <a:pt x="0" y="136"/>
                  </a:cubicBezTo>
                  <a:cubicBezTo>
                    <a:pt x="58" y="136"/>
                    <a:pt x="58" y="136"/>
                    <a:pt x="58" y="136"/>
                  </a:cubicBezTo>
                  <a:lnTo>
                    <a:pt x="5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p:cNvSpPr>
              <a:spLocks/>
            </p:cNvSpPr>
            <p:nvPr/>
          </p:nvSpPr>
          <p:spPr bwMode="auto">
            <a:xfrm>
              <a:off x="3960851" y="1574837"/>
              <a:ext cx="68263" cy="146054"/>
            </a:xfrm>
            <a:custGeom>
              <a:avLst/>
              <a:gdLst>
                <a:gd name="T0" fmla="*/ 40 w 63"/>
                <a:gd name="T1" fmla="*/ 43 h 136"/>
                <a:gd name="T2" fmla="*/ 21 w 63"/>
                <a:gd name="T3" fmla="*/ 52 h 136"/>
                <a:gd name="T4" fmla="*/ 21 w 63"/>
                <a:gd name="T5" fmla="*/ 52 h 136"/>
                <a:gd name="T6" fmla="*/ 21 w 63"/>
                <a:gd name="T7" fmla="*/ 18 h 136"/>
                <a:gd name="T8" fmla="*/ 60 w 63"/>
                <a:gd name="T9" fmla="*/ 18 h 136"/>
                <a:gd name="T10" fmla="*/ 60 w 63"/>
                <a:gd name="T11" fmla="*/ 0 h 136"/>
                <a:gd name="T12" fmla="*/ 1 w 63"/>
                <a:gd name="T13" fmla="*/ 0 h 136"/>
                <a:gd name="T14" fmla="*/ 1 w 63"/>
                <a:gd name="T15" fmla="*/ 76 h 136"/>
                <a:gd name="T16" fmla="*/ 21 w 63"/>
                <a:gd name="T17" fmla="*/ 76 h 136"/>
                <a:gd name="T18" fmla="*/ 21 w 63"/>
                <a:gd name="T19" fmla="*/ 73 h 136"/>
                <a:gd name="T20" fmla="*/ 31 w 63"/>
                <a:gd name="T21" fmla="*/ 60 h 136"/>
                <a:gd name="T22" fmla="*/ 41 w 63"/>
                <a:gd name="T23" fmla="*/ 72 h 136"/>
                <a:gd name="T24" fmla="*/ 41 w 63"/>
                <a:gd name="T25" fmla="*/ 105 h 136"/>
                <a:gd name="T26" fmla="*/ 31 w 63"/>
                <a:gd name="T27" fmla="*/ 117 h 136"/>
                <a:gd name="T28" fmla="*/ 21 w 63"/>
                <a:gd name="T29" fmla="*/ 104 h 136"/>
                <a:gd name="T30" fmla="*/ 21 w 63"/>
                <a:gd name="T31" fmla="*/ 87 h 136"/>
                <a:gd name="T32" fmla="*/ 0 w 63"/>
                <a:gd name="T33" fmla="*/ 87 h 136"/>
                <a:gd name="T34" fmla="*/ 0 w 63"/>
                <a:gd name="T35" fmla="*/ 102 h 136"/>
                <a:gd name="T36" fmla="*/ 31 w 63"/>
                <a:gd name="T37" fmla="*/ 136 h 136"/>
                <a:gd name="T38" fmla="*/ 63 w 63"/>
                <a:gd name="T39" fmla="*/ 105 h 136"/>
                <a:gd name="T40" fmla="*/ 63 w 63"/>
                <a:gd name="T41" fmla="*/ 72 h 136"/>
                <a:gd name="T42" fmla="*/ 40 w 63"/>
                <a:gd name="T43"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43"/>
                  </a:moveTo>
                  <a:cubicBezTo>
                    <a:pt x="32" y="43"/>
                    <a:pt x="25" y="46"/>
                    <a:pt x="21" y="52"/>
                  </a:cubicBezTo>
                  <a:cubicBezTo>
                    <a:pt x="21" y="52"/>
                    <a:pt x="21" y="52"/>
                    <a:pt x="21" y="52"/>
                  </a:cubicBezTo>
                  <a:cubicBezTo>
                    <a:pt x="21" y="18"/>
                    <a:pt x="21" y="18"/>
                    <a:pt x="21" y="18"/>
                  </a:cubicBezTo>
                  <a:cubicBezTo>
                    <a:pt x="60" y="18"/>
                    <a:pt x="60" y="18"/>
                    <a:pt x="60" y="18"/>
                  </a:cubicBezTo>
                  <a:cubicBezTo>
                    <a:pt x="60" y="0"/>
                    <a:pt x="60" y="0"/>
                    <a:pt x="60" y="0"/>
                  </a:cubicBezTo>
                  <a:cubicBezTo>
                    <a:pt x="1" y="0"/>
                    <a:pt x="1" y="0"/>
                    <a:pt x="1" y="0"/>
                  </a:cubicBezTo>
                  <a:cubicBezTo>
                    <a:pt x="1" y="76"/>
                    <a:pt x="1" y="76"/>
                    <a:pt x="1" y="76"/>
                  </a:cubicBezTo>
                  <a:cubicBezTo>
                    <a:pt x="21" y="76"/>
                    <a:pt x="21" y="76"/>
                    <a:pt x="21" y="76"/>
                  </a:cubicBezTo>
                  <a:cubicBezTo>
                    <a:pt x="21" y="73"/>
                    <a:pt x="21" y="73"/>
                    <a:pt x="21" y="73"/>
                  </a:cubicBezTo>
                  <a:cubicBezTo>
                    <a:pt x="21" y="65"/>
                    <a:pt x="25" y="60"/>
                    <a:pt x="31" y="60"/>
                  </a:cubicBezTo>
                  <a:cubicBezTo>
                    <a:pt x="38" y="60"/>
                    <a:pt x="41" y="65"/>
                    <a:pt x="41" y="72"/>
                  </a:cubicBezTo>
                  <a:cubicBezTo>
                    <a:pt x="41" y="105"/>
                    <a:pt x="41" y="105"/>
                    <a:pt x="41" y="105"/>
                  </a:cubicBezTo>
                  <a:cubicBezTo>
                    <a:pt x="41" y="112"/>
                    <a:pt x="38" y="117"/>
                    <a:pt x="31" y="117"/>
                  </a:cubicBezTo>
                  <a:cubicBezTo>
                    <a:pt x="24" y="117"/>
                    <a:pt x="21" y="112"/>
                    <a:pt x="21" y="104"/>
                  </a:cubicBezTo>
                  <a:cubicBezTo>
                    <a:pt x="21" y="87"/>
                    <a:pt x="21" y="87"/>
                    <a:pt x="21" y="87"/>
                  </a:cubicBezTo>
                  <a:cubicBezTo>
                    <a:pt x="0" y="87"/>
                    <a:pt x="0" y="87"/>
                    <a:pt x="0" y="87"/>
                  </a:cubicBezTo>
                  <a:cubicBezTo>
                    <a:pt x="0" y="102"/>
                    <a:pt x="0" y="102"/>
                    <a:pt x="0" y="102"/>
                  </a:cubicBezTo>
                  <a:cubicBezTo>
                    <a:pt x="0" y="123"/>
                    <a:pt x="8" y="136"/>
                    <a:pt x="31" y="136"/>
                  </a:cubicBezTo>
                  <a:cubicBezTo>
                    <a:pt x="54" y="136"/>
                    <a:pt x="63" y="124"/>
                    <a:pt x="63" y="105"/>
                  </a:cubicBezTo>
                  <a:cubicBezTo>
                    <a:pt x="63" y="72"/>
                    <a:pt x="63" y="72"/>
                    <a:pt x="63" y="72"/>
                  </a:cubicBezTo>
                  <a:cubicBezTo>
                    <a:pt x="63" y="51"/>
                    <a:pt x="53" y="43"/>
                    <a:pt x="4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6"/>
            <p:cNvSpPr>
              <a:spLocks noEditPoints="1"/>
            </p:cNvSpPr>
            <p:nvPr/>
          </p:nvSpPr>
          <p:spPr bwMode="auto">
            <a:xfrm>
              <a:off x="3160743" y="1574837"/>
              <a:ext cx="74613" cy="144466"/>
            </a:xfrm>
            <a:custGeom>
              <a:avLst/>
              <a:gdLst>
                <a:gd name="T0" fmla="*/ 26 w 47"/>
                <a:gd name="T1" fmla="*/ 91 h 91"/>
                <a:gd name="T2" fmla="*/ 41 w 47"/>
                <a:gd name="T3" fmla="*/ 91 h 91"/>
                <a:gd name="T4" fmla="*/ 41 w 47"/>
                <a:gd name="T5" fmla="*/ 77 h 91"/>
                <a:gd name="T6" fmla="*/ 47 w 47"/>
                <a:gd name="T7" fmla="*/ 77 h 91"/>
                <a:gd name="T8" fmla="*/ 47 w 47"/>
                <a:gd name="T9" fmla="*/ 64 h 91"/>
                <a:gd name="T10" fmla="*/ 41 w 47"/>
                <a:gd name="T11" fmla="*/ 64 h 91"/>
                <a:gd name="T12" fmla="*/ 41 w 47"/>
                <a:gd name="T13" fmla="*/ 0 h 91"/>
                <a:gd name="T14" fmla="*/ 26 w 47"/>
                <a:gd name="T15" fmla="*/ 0 h 91"/>
                <a:gd name="T16" fmla="*/ 0 w 47"/>
                <a:gd name="T17" fmla="*/ 67 h 91"/>
                <a:gd name="T18" fmla="*/ 0 w 47"/>
                <a:gd name="T19" fmla="*/ 77 h 91"/>
                <a:gd name="T20" fmla="*/ 26 w 47"/>
                <a:gd name="T21" fmla="*/ 77 h 91"/>
                <a:gd name="T22" fmla="*/ 26 w 47"/>
                <a:gd name="T23" fmla="*/ 91 h 91"/>
                <a:gd name="T24" fmla="*/ 13 w 47"/>
                <a:gd name="T25" fmla="*/ 64 h 91"/>
                <a:gd name="T26" fmla="*/ 27 w 47"/>
                <a:gd name="T27" fmla="*/ 27 h 91"/>
                <a:gd name="T28" fmla="*/ 27 w 47"/>
                <a:gd name="T29" fmla="*/ 27 h 91"/>
                <a:gd name="T30" fmla="*/ 27 w 47"/>
                <a:gd name="T31" fmla="*/ 64 h 91"/>
                <a:gd name="T32" fmla="*/ 13 w 47"/>
                <a:gd name="T33"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1">
                  <a:moveTo>
                    <a:pt x="26" y="91"/>
                  </a:moveTo>
                  <a:lnTo>
                    <a:pt x="41" y="91"/>
                  </a:lnTo>
                  <a:lnTo>
                    <a:pt x="41" y="77"/>
                  </a:lnTo>
                  <a:lnTo>
                    <a:pt x="47" y="77"/>
                  </a:lnTo>
                  <a:lnTo>
                    <a:pt x="47" y="64"/>
                  </a:lnTo>
                  <a:lnTo>
                    <a:pt x="41" y="64"/>
                  </a:lnTo>
                  <a:lnTo>
                    <a:pt x="41" y="0"/>
                  </a:lnTo>
                  <a:lnTo>
                    <a:pt x="26" y="0"/>
                  </a:lnTo>
                  <a:lnTo>
                    <a:pt x="0" y="67"/>
                  </a:lnTo>
                  <a:lnTo>
                    <a:pt x="0" y="77"/>
                  </a:lnTo>
                  <a:lnTo>
                    <a:pt x="26" y="77"/>
                  </a:lnTo>
                  <a:lnTo>
                    <a:pt x="26" y="91"/>
                  </a:lnTo>
                  <a:close/>
                  <a:moveTo>
                    <a:pt x="13" y="64"/>
                  </a:moveTo>
                  <a:lnTo>
                    <a:pt x="27" y="27"/>
                  </a:lnTo>
                  <a:lnTo>
                    <a:pt x="27" y="27"/>
                  </a:lnTo>
                  <a:lnTo>
                    <a:pt x="27" y="64"/>
                  </a:ln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
            <p:cNvSpPr>
              <a:spLocks/>
            </p:cNvSpPr>
            <p:nvPr/>
          </p:nvSpPr>
          <p:spPr bwMode="auto">
            <a:xfrm>
              <a:off x="2370161" y="1573249"/>
              <a:ext cx="69851" cy="147641"/>
            </a:xfrm>
            <a:custGeom>
              <a:avLst/>
              <a:gdLst>
                <a:gd name="T0" fmla="*/ 31 w 64"/>
                <a:gd name="T1" fmla="*/ 137 h 137"/>
                <a:gd name="T2" fmla="*/ 64 w 64"/>
                <a:gd name="T3" fmla="*/ 106 h 137"/>
                <a:gd name="T4" fmla="*/ 64 w 64"/>
                <a:gd name="T5" fmla="*/ 87 h 137"/>
                <a:gd name="T6" fmla="*/ 47 w 64"/>
                <a:gd name="T7" fmla="*/ 64 h 137"/>
                <a:gd name="T8" fmla="*/ 63 w 64"/>
                <a:gd name="T9" fmla="*/ 42 h 137"/>
                <a:gd name="T10" fmla="*/ 63 w 64"/>
                <a:gd name="T11" fmla="*/ 30 h 137"/>
                <a:gd name="T12" fmla="*/ 33 w 64"/>
                <a:gd name="T13" fmla="*/ 0 h 137"/>
                <a:gd name="T14" fmla="*/ 1 w 64"/>
                <a:gd name="T15" fmla="*/ 33 h 137"/>
                <a:gd name="T16" fmla="*/ 1 w 64"/>
                <a:gd name="T17" fmla="*/ 45 h 137"/>
                <a:gd name="T18" fmla="*/ 22 w 64"/>
                <a:gd name="T19" fmla="*/ 45 h 137"/>
                <a:gd name="T20" fmla="*/ 22 w 64"/>
                <a:gd name="T21" fmla="*/ 32 h 137"/>
                <a:gd name="T22" fmla="*/ 31 w 64"/>
                <a:gd name="T23" fmla="*/ 19 h 137"/>
                <a:gd name="T24" fmla="*/ 41 w 64"/>
                <a:gd name="T25" fmla="*/ 31 h 137"/>
                <a:gd name="T26" fmla="*/ 41 w 64"/>
                <a:gd name="T27" fmla="*/ 45 h 137"/>
                <a:gd name="T28" fmla="*/ 29 w 64"/>
                <a:gd name="T29" fmla="*/ 56 h 137"/>
                <a:gd name="T30" fmla="*/ 21 w 64"/>
                <a:gd name="T31" fmla="*/ 56 h 137"/>
                <a:gd name="T32" fmla="*/ 21 w 64"/>
                <a:gd name="T33" fmla="*/ 73 h 137"/>
                <a:gd name="T34" fmla="*/ 30 w 64"/>
                <a:gd name="T35" fmla="*/ 73 h 137"/>
                <a:gd name="T36" fmla="*/ 41 w 64"/>
                <a:gd name="T37" fmla="*/ 84 h 137"/>
                <a:gd name="T38" fmla="*/ 41 w 64"/>
                <a:gd name="T39" fmla="*/ 106 h 137"/>
                <a:gd name="T40" fmla="*/ 31 w 64"/>
                <a:gd name="T41" fmla="*/ 118 h 137"/>
                <a:gd name="T42" fmla="*/ 21 w 64"/>
                <a:gd name="T43" fmla="*/ 105 h 137"/>
                <a:gd name="T44" fmla="*/ 21 w 64"/>
                <a:gd name="T45" fmla="*/ 86 h 137"/>
                <a:gd name="T46" fmla="*/ 0 w 64"/>
                <a:gd name="T47" fmla="*/ 86 h 137"/>
                <a:gd name="T48" fmla="*/ 0 w 64"/>
                <a:gd name="T49" fmla="*/ 104 h 137"/>
                <a:gd name="T50" fmla="*/ 31 w 64"/>
                <a:gd name="T5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7">
                  <a:moveTo>
                    <a:pt x="31" y="137"/>
                  </a:moveTo>
                  <a:cubicBezTo>
                    <a:pt x="54" y="137"/>
                    <a:pt x="64" y="125"/>
                    <a:pt x="64" y="106"/>
                  </a:cubicBezTo>
                  <a:cubicBezTo>
                    <a:pt x="64" y="87"/>
                    <a:pt x="64" y="87"/>
                    <a:pt x="64" y="87"/>
                  </a:cubicBezTo>
                  <a:cubicBezTo>
                    <a:pt x="64" y="74"/>
                    <a:pt x="58" y="66"/>
                    <a:pt x="47" y="64"/>
                  </a:cubicBezTo>
                  <a:cubicBezTo>
                    <a:pt x="56" y="61"/>
                    <a:pt x="63" y="53"/>
                    <a:pt x="63" y="42"/>
                  </a:cubicBezTo>
                  <a:cubicBezTo>
                    <a:pt x="63" y="30"/>
                    <a:pt x="63" y="30"/>
                    <a:pt x="63" y="30"/>
                  </a:cubicBezTo>
                  <a:cubicBezTo>
                    <a:pt x="63" y="11"/>
                    <a:pt x="53" y="0"/>
                    <a:pt x="33" y="0"/>
                  </a:cubicBezTo>
                  <a:cubicBezTo>
                    <a:pt x="9" y="0"/>
                    <a:pt x="1" y="14"/>
                    <a:pt x="1" y="33"/>
                  </a:cubicBezTo>
                  <a:cubicBezTo>
                    <a:pt x="1" y="45"/>
                    <a:pt x="1" y="45"/>
                    <a:pt x="1" y="45"/>
                  </a:cubicBezTo>
                  <a:cubicBezTo>
                    <a:pt x="22" y="45"/>
                    <a:pt x="22" y="45"/>
                    <a:pt x="22" y="45"/>
                  </a:cubicBezTo>
                  <a:cubicBezTo>
                    <a:pt x="22" y="32"/>
                    <a:pt x="22" y="32"/>
                    <a:pt x="22" y="32"/>
                  </a:cubicBezTo>
                  <a:cubicBezTo>
                    <a:pt x="22" y="23"/>
                    <a:pt x="24" y="19"/>
                    <a:pt x="31" y="19"/>
                  </a:cubicBezTo>
                  <a:cubicBezTo>
                    <a:pt x="39" y="19"/>
                    <a:pt x="41" y="23"/>
                    <a:pt x="41" y="31"/>
                  </a:cubicBezTo>
                  <a:cubicBezTo>
                    <a:pt x="41" y="45"/>
                    <a:pt x="41" y="45"/>
                    <a:pt x="41" y="45"/>
                  </a:cubicBezTo>
                  <a:cubicBezTo>
                    <a:pt x="41" y="52"/>
                    <a:pt x="36" y="56"/>
                    <a:pt x="29" y="56"/>
                  </a:cubicBezTo>
                  <a:cubicBezTo>
                    <a:pt x="21" y="56"/>
                    <a:pt x="21" y="56"/>
                    <a:pt x="21" y="56"/>
                  </a:cubicBezTo>
                  <a:cubicBezTo>
                    <a:pt x="21" y="73"/>
                    <a:pt x="21" y="73"/>
                    <a:pt x="21" y="73"/>
                  </a:cubicBezTo>
                  <a:cubicBezTo>
                    <a:pt x="30" y="73"/>
                    <a:pt x="30" y="73"/>
                    <a:pt x="30" y="73"/>
                  </a:cubicBezTo>
                  <a:cubicBezTo>
                    <a:pt x="38" y="73"/>
                    <a:pt x="41" y="77"/>
                    <a:pt x="41" y="84"/>
                  </a:cubicBezTo>
                  <a:cubicBezTo>
                    <a:pt x="41" y="106"/>
                    <a:pt x="41" y="106"/>
                    <a:pt x="41" y="106"/>
                  </a:cubicBezTo>
                  <a:cubicBezTo>
                    <a:pt x="41" y="113"/>
                    <a:pt x="38" y="118"/>
                    <a:pt x="31" y="118"/>
                  </a:cubicBezTo>
                  <a:cubicBezTo>
                    <a:pt x="23" y="118"/>
                    <a:pt x="21" y="113"/>
                    <a:pt x="21" y="105"/>
                  </a:cubicBezTo>
                  <a:cubicBezTo>
                    <a:pt x="21" y="86"/>
                    <a:pt x="21" y="86"/>
                    <a:pt x="21" y="86"/>
                  </a:cubicBezTo>
                  <a:cubicBezTo>
                    <a:pt x="0" y="86"/>
                    <a:pt x="0" y="86"/>
                    <a:pt x="0" y="86"/>
                  </a:cubicBezTo>
                  <a:cubicBezTo>
                    <a:pt x="0" y="104"/>
                    <a:pt x="0" y="104"/>
                    <a:pt x="0" y="104"/>
                  </a:cubicBezTo>
                  <a:cubicBezTo>
                    <a:pt x="0" y="124"/>
                    <a:pt x="8" y="137"/>
                    <a:pt x="31" y="1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
            <p:cNvSpPr>
              <a:spLocks/>
            </p:cNvSpPr>
            <p:nvPr/>
          </p:nvSpPr>
          <p:spPr bwMode="auto">
            <a:xfrm>
              <a:off x="1709754" y="1576425"/>
              <a:ext cx="26988" cy="60326"/>
            </a:xfrm>
            <a:custGeom>
              <a:avLst/>
              <a:gdLst>
                <a:gd name="T0" fmla="*/ 7 w 17"/>
                <a:gd name="T1" fmla="*/ 33 h 38"/>
                <a:gd name="T2" fmla="*/ 16 w 17"/>
                <a:gd name="T3" fmla="*/ 33 h 38"/>
                <a:gd name="T4" fmla="*/ 16 w 17"/>
                <a:gd name="T5" fmla="*/ 38 h 38"/>
                <a:gd name="T6" fmla="*/ 0 w 17"/>
                <a:gd name="T7" fmla="*/ 38 h 38"/>
                <a:gd name="T8" fmla="*/ 0 w 17"/>
                <a:gd name="T9" fmla="*/ 33 h 38"/>
                <a:gd name="T10" fmla="*/ 10 w 17"/>
                <a:gd name="T11" fmla="*/ 5 h 38"/>
                <a:gd name="T12" fmla="*/ 1 w 17"/>
                <a:gd name="T13" fmla="*/ 5 h 38"/>
                <a:gd name="T14" fmla="*/ 1 w 17"/>
                <a:gd name="T15" fmla="*/ 0 h 38"/>
                <a:gd name="T16" fmla="*/ 17 w 17"/>
                <a:gd name="T17" fmla="*/ 0 h 38"/>
                <a:gd name="T18" fmla="*/ 17 w 17"/>
                <a:gd name="T19" fmla="*/ 5 h 38"/>
                <a:gd name="T20" fmla="*/ 7 w 17"/>
                <a:gd name="T2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8">
                  <a:moveTo>
                    <a:pt x="7" y="33"/>
                  </a:moveTo>
                  <a:lnTo>
                    <a:pt x="16" y="33"/>
                  </a:lnTo>
                  <a:lnTo>
                    <a:pt x="16" y="38"/>
                  </a:lnTo>
                  <a:lnTo>
                    <a:pt x="0" y="38"/>
                  </a:lnTo>
                  <a:lnTo>
                    <a:pt x="0" y="33"/>
                  </a:lnTo>
                  <a:lnTo>
                    <a:pt x="10" y="5"/>
                  </a:lnTo>
                  <a:lnTo>
                    <a:pt x="1" y="5"/>
                  </a:lnTo>
                  <a:lnTo>
                    <a:pt x="1" y="0"/>
                  </a:lnTo>
                  <a:lnTo>
                    <a:pt x="17" y="0"/>
                  </a:lnTo>
                  <a:lnTo>
                    <a:pt x="17" y="5"/>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9"/>
            <p:cNvSpPr>
              <a:spLocks/>
            </p:cNvSpPr>
            <p:nvPr/>
          </p:nvSpPr>
          <p:spPr bwMode="auto">
            <a:xfrm>
              <a:off x="1741505" y="1576425"/>
              <a:ext cx="25400" cy="60326"/>
            </a:xfrm>
            <a:custGeom>
              <a:avLst/>
              <a:gdLst>
                <a:gd name="T0" fmla="*/ 0 w 16"/>
                <a:gd name="T1" fmla="*/ 0 h 38"/>
                <a:gd name="T2" fmla="*/ 16 w 16"/>
                <a:gd name="T3" fmla="*/ 0 h 38"/>
                <a:gd name="T4" fmla="*/ 16 w 16"/>
                <a:gd name="T5" fmla="*/ 5 h 38"/>
                <a:gd name="T6" fmla="*/ 6 w 16"/>
                <a:gd name="T7" fmla="*/ 5 h 38"/>
                <a:gd name="T8" fmla="*/ 6 w 16"/>
                <a:gd name="T9" fmla="*/ 16 h 38"/>
                <a:gd name="T10" fmla="*/ 13 w 16"/>
                <a:gd name="T11" fmla="*/ 16 h 38"/>
                <a:gd name="T12" fmla="*/ 13 w 16"/>
                <a:gd name="T13" fmla="*/ 21 h 38"/>
                <a:gd name="T14" fmla="*/ 6 w 16"/>
                <a:gd name="T15" fmla="*/ 21 h 38"/>
                <a:gd name="T16" fmla="*/ 6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6" y="5"/>
                  </a:lnTo>
                  <a:lnTo>
                    <a:pt x="6" y="16"/>
                  </a:lnTo>
                  <a:lnTo>
                    <a:pt x="13" y="16"/>
                  </a:lnTo>
                  <a:lnTo>
                    <a:pt x="13" y="21"/>
                  </a:lnTo>
                  <a:lnTo>
                    <a:pt x="6" y="21"/>
                  </a:lnTo>
                  <a:lnTo>
                    <a:pt x="6"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
            <p:cNvSpPr>
              <a:spLocks noEditPoints="1"/>
            </p:cNvSpPr>
            <p:nvPr/>
          </p:nvSpPr>
          <p:spPr bwMode="auto">
            <a:xfrm>
              <a:off x="1771668" y="1576425"/>
              <a:ext cx="30163" cy="60326"/>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19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19"/>
                    <a:pt x="26" y="19"/>
                    <a:pt x="26" y="19"/>
                  </a:cubicBezTo>
                  <a:cubicBezTo>
                    <a:pt x="26" y="25"/>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1"/>
            <p:cNvSpPr>
              <a:spLocks noEditPoints="1"/>
            </p:cNvSpPr>
            <p:nvPr/>
          </p:nvSpPr>
          <p:spPr bwMode="auto">
            <a:xfrm>
              <a:off x="1805005" y="1574837"/>
              <a:ext cx="31750"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p:nvSpPr>
          <p:spPr bwMode="auto">
            <a:xfrm>
              <a:off x="1711342" y="1660564"/>
              <a:ext cx="30163" cy="60326"/>
            </a:xfrm>
            <a:custGeom>
              <a:avLst/>
              <a:gdLst>
                <a:gd name="T0" fmla="*/ 12 w 19"/>
                <a:gd name="T1" fmla="*/ 22 h 38"/>
                <a:gd name="T2" fmla="*/ 6 w 19"/>
                <a:gd name="T3" fmla="*/ 22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2"/>
                  </a:moveTo>
                  <a:lnTo>
                    <a:pt x="6" y="22"/>
                  </a:lnTo>
                  <a:lnTo>
                    <a:pt x="6" y="38"/>
                  </a:lnTo>
                  <a:lnTo>
                    <a:pt x="0" y="38"/>
                  </a:lnTo>
                  <a:lnTo>
                    <a:pt x="0" y="0"/>
                  </a:lnTo>
                  <a:lnTo>
                    <a:pt x="6" y="0"/>
                  </a:lnTo>
                  <a:lnTo>
                    <a:pt x="6" y="16"/>
                  </a:lnTo>
                  <a:lnTo>
                    <a:pt x="12" y="16"/>
                  </a:lnTo>
                  <a:lnTo>
                    <a:pt x="12" y="0"/>
                  </a:lnTo>
                  <a:lnTo>
                    <a:pt x="19" y="0"/>
                  </a:lnTo>
                  <a:lnTo>
                    <a:pt x="19" y="38"/>
                  </a:lnTo>
                  <a:lnTo>
                    <a:pt x="12" y="38"/>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
            <p:cNvSpPr>
              <a:spLocks/>
            </p:cNvSpPr>
            <p:nvPr/>
          </p:nvSpPr>
          <p:spPr bwMode="auto">
            <a:xfrm>
              <a:off x="1746267"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4"/>
            <p:cNvSpPr>
              <a:spLocks/>
            </p:cNvSpPr>
            <p:nvPr/>
          </p:nvSpPr>
          <p:spPr bwMode="auto">
            <a:xfrm>
              <a:off x="1781193" y="1660564"/>
              <a:ext cx="30163" cy="60326"/>
            </a:xfrm>
            <a:custGeom>
              <a:avLst/>
              <a:gdLst>
                <a:gd name="T0" fmla="*/ 6 w 19"/>
                <a:gd name="T1" fmla="*/ 14 h 38"/>
                <a:gd name="T2" fmla="*/ 6 w 19"/>
                <a:gd name="T3" fmla="*/ 38 h 38"/>
                <a:gd name="T4" fmla="*/ 0 w 19"/>
                <a:gd name="T5" fmla="*/ 38 h 38"/>
                <a:gd name="T6" fmla="*/ 0 w 19"/>
                <a:gd name="T7" fmla="*/ 0 h 38"/>
                <a:gd name="T8" fmla="*/ 6 w 19"/>
                <a:gd name="T9" fmla="*/ 0 h 38"/>
                <a:gd name="T10" fmla="*/ 14 w 19"/>
                <a:gd name="T11" fmla="*/ 22 h 38"/>
                <a:gd name="T12" fmla="*/ 14 w 19"/>
                <a:gd name="T13" fmla="*/ 0 h 38"/>
                <a:gd name="T14" fmla="*/ 19 w 19"/>
                <a:gd name="T15" fmla="*/ 0 h 38"/>
                <a:gd name="T16" fmla="*/ 19 w 19"/>
                <a:gd name="T17" fmla="*/ 38 h 38"/>
                <a:gd name="T18" fmla="*/ 13 w 19"/>
                <a:gd name="T19" fmla="*/ 38 h 38"/>
                <a:gd name="T20" fmla="*/ 6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6" y="14"/>
                  </a:moveTo>
                  <a:lnTo>
                    <a:pt x="6" y="38"/>
                  </a:lnTo>
                  <a:lnTo>
                    <a:pt x="0" y="38"/>
                  </a:lnTo>
                  <a:lnTo>
                    <a:pt x="0" y="0"/>
                  </a:lnTo>
                  <a:lnTo>
                    <a:pt x="6" y="0"/>
                  </a:lnTo>
                  <a:lnTo>
                    <a:pt x="14" y="22"/>
                  </a:lnTo>
                  <a:lnTo>
                    <a:pt x="14" y="0"/>
                  </a:lnTo>
                  <a:lnTo>
                    <a:pt x="19" y="0"/>
                  </a:lnTo>
                  <a:lnTo>
                    <a:pt x="19"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5"/>
            <p:cNvSpPr>
              <a:spLocks/>
            </p:cNvSpPr>
            <p:nvPr/>
          </p:nvSpPr>
          <p:spPr bwMode="auto">
            <a:xfrm>
              <a:off x="1817706" y="1660564"/>
              <a:ext cx="30163" cy="61914"/>
            </a:xfrm>
            <a:custGeom>
              <a:avLst/>
              <a:gdLst>
                <a:gd name="T0" fmla="*/ 14 w 28"/>
                <a:gd name="T1" fmla="*/ 26 h 57"/>
                <a:gd name="T2" fmla="*/ 28 w 28"/>
                <a:gd name="T3" fmla="*/ 26 h 57"/>
                <a:gd name="T4" fmla="*/ 28 w 28"/>
                <a:gd name="T5" fmla="*/ 56 h 57"/>
                <a:gd name="T6" fmla="*/ 21 w 28"/>
                <a:gd name="T7" fmla="*/ 56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7 h 57"/>
                <a:gd name="T28" fmla="*/ 9 w 28"/>
                <a:gd name="T29" fmla="*/ 13 h 57"/>
                <a:gd name="T30" fmla="*/ 9 w 28"/>
                <a:gd name="T31" fmla="*/ 43 h 57"/>
                <a:gd name="T32" fmla="*/ 14 w 28"/>
                <a:gd name="T33" fmla="*/ 49 h 57"/>
                <a:gd name="T34" fmla="*/ 19 w 28"/>
                <a:gd name="T35" fmla="*/ 44 h 57"/>
                <a:gd name="T36" fmla="*/ 19 w 28"/>
                <a:gd name="T37" fmla="*/ 34 h 57"/>
                <a:gd name="T38" fmla="*/ 14 w 28"/>
                <a:gd name="T39" fmla="*/ 34 h 57"/>
                <a:gd name="T40" fmla="*/ 14 w 28"/>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6"/>
                  </a:moveTo>
                  <a:cubicBezTo>
                    <a:pt x="28" y="26"/>
                    <a:pt x="28" y="26"/>
                    <a:pt x="28" y="26"/>
                  </a:cubicBezTo>
                  <a:cubicBezTo>
                    <a:pt x="28" y="56"/>
                    <a:pt x="28" y="56"/>
                    <a:pt x="28" y="56"/>
                  </a:cubicBezTo>
                  <a:cubicBezTo>
                    <a:pt x="21" y="56"/>
                    <a:pt x="21" y="56"/>
                    <a:pt x="21" y="56"/>
                  </a:cubicBezTo>
                  <a:cubicBezTo>
                    <a:pt x="21" y="50"/>
                    <a:pt x="21" y="50"/>
                    <a:pt x="21" y="50"/>
                  </a:cubicBezTo>
                  <a:cubicBezTo>
                    <a:pt x="19" y="54"/>
                    <a:pt x="17" y="57"/>
                    <a:pt x="12" y="57"/>
                  </a:cubicBezTo>
                  <a:cubicBezTo>
                    <a:pt x="4" y="57"/>
                    <a:pt x="0" y="51"/>
                    <a:pt x="0" y="42"/>
                  </a:cubicBezTo>
                  <a:cubicBezTo>
                    <a:pt x="0" y="15"/>
                    <a:pt x="0" y="15"/>
                    <a:pt x="0" y="15"/>
                  </a:cubicBezTo>
                  <a:cubicBezTo>
                    <a:pt x="0" y="6"/>
                    <a:pt x="4" y="0"/>
                    <a:pt x="14" y="0"/>
                  </a:cubicBezTo>
                  <a:cubicBezTo>
                    <a:pt x="24" y="0"/>
                    <a:pt x="28" y="5"/>
                    <a:pt x="28" y="14"/>
                  </a:cubicBezTo>
                  <a:cubicBezTo>
                    <a:pt x="28" y="19"/>
                    <a:pt x="28" y="19"/>
                    <a:pt x="28" y="19"/>
                  </a:cubicBezTo>
                  <a:cubicBezTo>
                    <a:pt x="19" y="19"/>
                    <a:pt x="19" y="19"/>
                    <a:pt x="19" y="19"/>
                  </a:cubicBezTo>
                  <a:cubicBezTo>
                    <a:pt x="19" y="13"/>
                    <a:pt x="19" y="13"/>
                    <a:pt x="19" y="13"/>
                  </a:cubicBezTo>
                  <a:cubicBezTo>
                    <a:pt x="19" y="9"/>
                    <a:pt x="18" y="7"/>
                    <a:pt x="14" y="7"/>
                  </a:cubicBezTo>
                  <a:cubicBezTo>
                    <a:pt x="11" y="7"/>
                    <a:pt x="9" y="10"/>
                    <a:pt x="9" y="13"/>
                  </a:cubicBezTo>
                  <a:cubicBezTo>
                    <a:pt x="9" y="43"/>
                    <a:pt x="9" y="43"/>
                    <a:pt x="9" y="43"/>
                  </a:cubicBezTo>
                  <a:cubicBezTo>
                    <a:pt x="9" y="47"/>
                    <a:pt x="11" y="49"/>
                    <a:pt x="14" y="49"/>
                  </a:cubicBezTo>
                  <a:cubicBezTo>
                    <a:pt x="17" y="49"/>
                    <a:pt x="19" y="47"/>
                    <a:pt x="19" y="44"/>
                  </a:cubicBezTo>
                  <a:cubicBezTo>
                    <a:pt x="19" y="34"/>
                    <a:pt x="19" y="34"/>
                    <a:pt x="19"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
            <p:cNvSpPr>
              <a:spLocks/>
            </p:cNvSpPr>
            <p:nvPr/>
          </p:nvSpPr>
          <p:spPr bwMode="auto">
            <a:xfrm>
              <a:off x="1852631" y="1660564"/>
              <a:ext cx="23813" cy="60326"/>
            </a:xfrm>
            <a:custGeom>
              <a:avLst/>
              <a:gdLst>
                <a:gd name="T0" fmla="*/ 0 w 15"/>
                <a:gd name="T1" fmla="*/ 0 h 38"/>
                <a:gd name="T2" fmla="*/ 15 w 15"/>
                <a:gd name="T3" fmla="*/ 0 h 38"/>
                <a:gd name="T4" fmla="*/ 15 w 15"/>
                <a:gd name="T5" fmla="*/ 6 h 38"/>
                <a:gd name="T6" fmla="*/ 6 w 15"/>
                <a:gd name="T7" fmla="*/ 6 h 38"/>
                <a:gd name="T8" fmla="*/ 6 w 15"/>
                <a:gd name="T9" fmla="*/ 16 h 38"/>
                <a:gd name="T10" fmla="*/ 13 w 15"/>
                <a:gd name="T11" fmla="*/ 16 h 38"/>
                <a:gd name="T12" fmla="*/ 13 w 15"/>
                <a:gd name="T13" fmla="*/ 22 h 38"/>
                <a:gd name="T14" fmla="*/ 6 w 15"/>
                <a:gd name="T15" fmla="*/ 22 h 38"/>
                <a:gd name="T16" fmla="*/ 6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6"/>
                  </a:lnTo>
                  <a:lnTo>
                    <a:pt x="13" y="16"/>
                  </a:lnTo>
                  <a:lnTo>
                    <a:pt x="13" y="22"/>
                  </a:lnTo>
                  <a:lnTo>
                    <a:pt x="6" y="22"/>
                  </a:lnTo>
                  <a:lnTo>
                    <a:pt x="6"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p:cNvSpPr>
              <a:spLocks noEditPoints="1"/>
            </p:cNvSpPr>
            <p:nvPr/>
          </p:nvSpPr>
          <p:spPr bwMode="auto">
            <a:xfrm>
              <a:off x="1881206" y="1660564"/>
              <a:ext cx="31750" cy="60326"/>
            </a:xfrm>
            <a:custGeom>
              <a:avLst/>
              <a:gdLst>
                <a:gd name="T0" fmla="*/ 10 w 29"/>
                <a:gd name="T1" fmla="*/ 31 h 56"/>
                <a:gd name="T2" fmla="*/ 10 w 29"/>
                <a:gd name="T3" fmla="*/ 56 h 56"/>
                <a:gd name="T4" fmla="*/ 0 w 29"/>
                <a:gd name="T5" fmla="*/ 56 h 56"/>
                <a:gd name="T6" fmla="*/ 0 w 29"/>
                <a:gd name="T7" fmla="*/ 0 h 56"/>
                <a:gd name="T8" fmla="*/ 14 w 29"/>
                <a:gd name="T9" fmla="*/ 0 h 56"/>
                <a:gd name="T10" fmla="*/ 27 w 29"/>
                <a:gd name="T11" fmla="*/ 13 h 56"/>
                <a:gd name="T12" fmla="*/ 27 w 29"/>
                <a:gd name="T13" fmla="*/ 20 h 56"/>
                <a:gd name="T14" fmla="*/ 20 w 29"/>
                <a:gd name="T15" fmla="*/ 31 h 56"/>
                <a:gd name="T16" fmla="*/ 29 w 29"/>
                <a:gd name="T17" fmla="*/ 56 h 56"/>
                <a:gd name="T18" fmla="*/ 19 w 29"/>
                <a:gd name="T19" fmla="*/ 56 h 56"/>
                <a:gd name="T20" fmla="*/ 10 w 29"/>
                <a:gd name="T21" fmla="*/ 31 h 56"/>
                <a:gd name="T22" fmla="*/ 10 w 29"/>
                <a:gd name="T23" fmla="*/ 8 h 56"/>
                <a:gd name="T24" fmla="*/ 10 w 29"/>
                <a:gd name="T25" fmla="*/ 25 h 56"/>
                <a:gd name="T26" fmla="*/ 13 w 29"/>
                <a:gd name="T27" fmla="*/ 25 h 56"/>
                <a:gd name="T28" fmla="*/ 18 w 29"/>
                <a:gd name="T29" fmla="*/ 21 h 56"/>
                <a:gd name="T30" fmla="*/ 18 w 29"/>
                <a:gd name="T31" fmla="*/ 12 h 56"/>
                <a:gd name="T32" fmla="*/ 13 w 29"/>
                <a:gd name="T33" fmla="*/ 8 h 56"/>
                <a:gd name="T34" fmla="*/ 10 w 29"/>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56">
                  <a:moveTo>
                    <a:pt x="10" y="31"/>
                  </a:moveTo>
                  <a:cubicBezTo>
                    <a:pt x="10" y="56"/>
                    <a:pt x="10" y="56"/>
                    <a:pt x="10" y="56"/>
                  </a:cubicBezTo>
                  <a:cubicBezTo>
                    <a:pt x="0" y="56"/>
                    <a:pt x="0" y="56"/>
                    <a:pt x="0" y="56"/>
                  </a:cubicBezTo>
                  <a:cubicBezTo>
                    <a:pt x="0" y="0"/>
                    <a:pt x="0" y="0"/>
                    <a:pt x="0" y="0"/>
                  </a:cubicBezTo>
                  <a:cubicBezTo>
                    <a:pt x="14" y="0"/>
                    <a:pt x="14" y="0"/>
                    <a:pt x="14" y="0"/>
                  </a:cubicBezTo>
                  <a:cubicBezTo>
                    <a:pt x="24" y="0"/>
                    <a:pt x="27" y="5"/>
                    <a:pt x="27" y="13"/>
                  </a:cubicBezTo>
                  <a:cubicBezTo>
                    <a:pt x="27" y="20"/>
                    <a:pt x="27" y="20"/>
                    <a:pt x="27" y="20"/>
                  </a:cubicBezTo>
                  <a:cubicBezTo>
                    <a:pt x="27" y="26"/>
                    <a:pt x="25" y="30"/>
                    <a:pt x="20" y="31"/>
                  </a:cubicBezTo>
                  <a:cubicBezTo>
                    <a:pt x="29" y="56"/>
                    <a:pt x="29" y="56"/>
                    <a:pt x="29" y="56"/>
                  </a:cubicBezTo>
                  <a:cubicBezTo>
                    <a:pt x="19" y="56"/>
                    <a:pt x="19" y="56"/>
                    <a:pt x="19" y="56"/>
                  </a:cubicBezTo>
                  <a:lnTo>
                    <a:pt x="10" y="31"/>
                  </a:lnTo>
                  <a:close/>
                  <a:moveTo>
                    <a:pt x="10" y="8"/>
                  </a:moveTo>
                  <a:cubicBezTo>
                    <a:pt x="10" y="25"/>
                    <a:pt x="10" y="25"/>
                    <a:pt x="10" y="25"/>
                  </a:cubicBezTo>
                  <a:cubicBezTo>
                    <a:pt x="13" y="25"/>
                    <a:pt x="13" y="25"/>
                    <a:pt x="13" y="25"/>
                  </a:cubicBezTo>
                  <a:cubicBezTo>
                    <a:pt x="16" y="25"/>
                    <a:pt x="18" y="24"/>
                    <a:pt x="18" y="21"/>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p:cNvSpPr>
              <a:spLocks/>
            </p:cNvSpPr>
            <p:nvPr/>
          </p:nvSpPr>
          <p:spPr bwMode="auto">
            <a:xfrm>
              <a:off x="2508275" y="1574837"/>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1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4 h 57"/>
                <a:gd name="T30" fmla="*/ 9 w 27"/>
                <a:gd name="T31" fmla="*/ 44 h 57"/>
                <a:gd name="T32" fmla="*/ 14 w 27"/>
                <a:gd name="T33" fmla="*/ 50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1"/>
                    <a:pt x="20" y="51"/>
                    <a:pt x="20" y="51"/>
                  </a:cubicBezTo>
                  <a:cubicBezTo>
                    <a:pt x="19" y="55"/>
                    <a:pt x="17"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p:cNvSpPr>
              <a:spLocks noEditPoints="1"/>
            </p:cNvSpPr>
            <p:nvPr/>
          </p:nvSpPr>
          <p:spPr bwMode="auto">
            <a:xfrm>
              <a:off x="2543200" y="1574837"/>
              <a:ext cx="30163" cy="61914"/>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4 h 57"/>
                <a:gd name="T18" fmla="*/ 14 w 28"/>
                <a:gd name="T19" fmla="*/ 8 h 57"/>
                <a:gd name="T20" fmla="*/ 9 w 28"/>
                <a:gd name="T21" fmla="*/ 14 h 57"/>
                <a:gd name="T22" fmla="*/ 9 w 28"/>
                <a:gd name="T23" fmla="*/ 44 h 57"/>
                <a:gd name="T24" fmla="*/ 14 w 28"/>
                <a:gd name="T25" fmla="*/ 50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0"/>
            <p:cNvSpPr>
              <a:spLocks noEditPoints="1"/>
            </p:cNvSpPr>
            <p:nvPr/>
          </p:nvSpPr>
          <p:spPr bwMode="auto">
            <a:xfrm>
              <a:off x="2579713" y="1574837"/>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1"/>
            <p:cNvSpPr>
              <a:spLocks noEditPoints="1"/>
            </p:cNvSpPr>
            <p:nvPr/>
          </p:nvSpPr>
          <p:spPr bwMode="auto">
            <a:xfrm>
              <a:off x="2616226" y="1576425"/>
              <a:ext cx="31750" cy="60326"/>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2 h 56"/>
                <a:gd name="T18" fmla="*/ 19 w 29"/>
                <a:gd name="T19" fmla="*/ 13 h 56"/>
                <a:gd name="T20" fmla="*/ 14 w 29"/>
                <a:gd name="T21" fmla="*/ 7 h 56"/>
                <a:gd name="T22" fmla="*/ 10 w 29"/>
                <a:gd name="T23" fmla="*/ 7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49"/>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2"/>
                  </a:cubicBezTo>
                  <a:cubicBezTo>
                    <a:pt x="19" y="13"/>
                    <a:pt x="19" y="13"/>
                    <a:pt x="19" y="13"/>
                  </a:cubicBezTo>
                  <a:cubicBezTo>
                    <a:pt x="19" y="10"/>
                    <a:pt x="18" y="7"/>
                    <a:pt x="14" y="7"/>
                  </a:cubicBezTo>
                  <a:cubicBezTo>
                    <a:pt x="10" y="7"/>
                    <a:pt x="10" y="7"/>
                    <a:pt x="10" y="7"/>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42"/>
            <p:cNvSpPr>
              <a:spLocks/>
            </p:cNvSpPr>
            <p:nvPr/>
          </p:nvSpPr>
          <p:spPr bwMode="auto">
            <a:xfrm>
              <a:off x="2662264" y="1576425"/>
              <a:ext cx="30163" cy="60326"/>
            </a:xfrm>
            <a:custGeom>
              <a:avLst/>
              <a:gdLst>
                <a:gd name="T0" fmla="*/ 12 w 19"/>
                <a:gd name="T1" fmla="*/ 21 h 38"/>
                <a:gd name="T2" fmla="*/ 6 w 19"/>
                <a:gd name="T3" fmla="*/ 21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1"/>
                  </a:moveTo>
                  <a:lnTo>
                    <a:pt x="6" y="21"/>
                  </a:lnTo>
                  <a:lnTo>
                    <a:pt x="6" y="38"/>
                  </a:lnTo>
                  <a:lnTo>
                    <a:pt x="0" y="38"/>
                  </a:lnTo>
                  <a:lnTo>
                    <a:pt x="0" y="0"/>
                  </a:lnTo>
                  <a:lnTo>
                    <a:pt x="6" y="0"/>
                  </a:lnTo>
                  <a:lnTo>
                    <a:pt x="6" y="16"/>
                  </a:lnTo>
                  <a:lnTo>
                    <a:pt x="12" y="16"/>
                  </a:lnTo>
                  <a:lnTo>
                    <a:pt x="12" y="0"/>
                  </a:lnTo>
                  <a:lnTo>
                    <a:pt x="19" y="0"/>
                  </a:lnTo>
                  <a:lnTo>
                    <a:pt x="19" y="38"/>
                  </a:lnTo>
                  <a:lnTo>
                    <a:pt x="12" y="38"/>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3"/>
            <p:cNvSpPr>
              <a:spLocks/>
            </p:cNvSpPr>
            <p:nvPr/>
          </p:nvSpPr>
          <p:spPr bwMode="auto">
            <a:xfrm>
              <a:off x="2697189" y="1576425"/>
              <a:ext cx="25400" cy="60326"/>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4"/>
            <p:cNvSpPr>
              <a:spLocks noEditPoints="1"/>
            </p:cNvSpPr>
            <p:nvPr/>
          </p:nvSpPr>
          <p:spPr bwMode="auto">
            <a:xfrm>
              <a:off x="2725764" y="1576425"/>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5"/>
            <p:cNvSpPr>
              <a:spLocks/>
            </p:cNvSpPr>
            <p:nvPr/>
          </p:nvSpPr>
          <p:spPr bwMode="auto">
            <a:xfrm>
              <a:off x="2763865" y="1576425"/>
              <a:ext cx="23813" cy="60326"/>
            </a:xfrm>
            <a:custGeom>
              <a:avLst/>
              <a:gdLst>
                <a:gd name="T0" fmla="*/ 0 w 15"/>
                <a:gd name="T1" fmla="*/ 0 h 38"/>
                <a:gd name="T2" fmla="*/ 7 w 15"/>
                <a:gd name="T3" fmla="*/ 0 h 38"/>
                <a:gd name="T4" fmla="*/ 7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7" y="0"/>
                  </a:lnTo>
                  <a:lnTo>
                    <a:pt x="7"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46"/>
            <p:cNvSpPr>
              <a:spLocks/>
            </p:cNvSpPr>
            <p:nvPr/>
          </p:nvSpPr>
          <p:spPr bwMode="auto">
            <a:xfrm>
              <a:off x="2784502"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47"/>
            <p:cNvSpPr>
              <a:spLocks/>
            </p:cNvSpPr>
            <p:nvPr/>
          </p:nvSpPr>
          <p:spPr bwMode="auto">
            <a:xfrm>
              <a:off x="2816253" y="1576425"/>
              <a:ext cx="30163" cy="60326"/>
            </a:xfrm>
            <a:custGeom>
              <a:avLst/>
              <a:gdLst>
                <a:gd name="T0" fmla="*/ 13 w 19"/>
                <a:gd name="T1" fmla="*/ 21 h 38"/>
                <a:gd name="T2" fmla="*/ 7 w 19"/>
                <a:gd name="T3" fmla="*/ 21 h 38"/>
                <a:gd name="T4" fmla="*/ 7 w 19"/>
                <a:gd name="T5" fmla="*/ 38 h 38"/>
                <a:gd name="T6" fmla="*/ 0 w 19"/>
                <a:gd name="T7" fmla="*/ 38 h 38"/>
                <a:gd name="T8" fmla="*/ 0 w 19"/>
                <a:gd name="T9" fmla="*/ 0 h 38"/>
                <a:gd name="T10" fmla="*/ 7 w 19"/>
                <a:gd name="T11" fmla="*/ 0 h 38"/>
                <a:gd name="T12" fmla="*/ 7 w 19"/>
                <a:gd name="T13" fmla="*/ 16 h 38"/>
                <a:gd name="T14" fmla="*/ 13 w 19"/>
                <a:gd name="T15" fmla="*/ 16 h 38"/>
                <a:gd name="T16" fmla="*/ 13 w 19"/>
                <a:gd name="T17" fmla="*/ 0 h 38"/>
                <a:gd name="T18" fmla="*/ 19 w 19"/>
                <a:gd name="T19" fmla="*/ 0 h 38"/>
                <a:gd name="T20" fmla="*/ 19 w 19"/>
                <a:gd name="T21" fmla="*/ 38 h 38"/>
                <a:gd name="T22" fmla="*/ 13 w 19"/>
                <a:gd name="T23" fmla="*/ 38 h 38"/>
                <a:gd name="T24" fmla="*/ 13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3" y="21"/>
                  </a:moveTo>
                  <a:lnTo>
                    <a:pt x="7" y="21"/>
                  </a:lnTo>
                  <a:lnTo>
                    <a:pt x="7" y="38"/>
                  </a:lnTo>
                  <a:lnTo>
                    <a:pt x="0" y="38"/>
                  </a:lnTo>
                  <a:lnTo>
                    <a:pt x="0" y="0"/>
                  </a:lnTo>
                  <a:lnTo>
                    <a:pt x="7" y="0"/>
                  </a:lnTo>
                  <a:lnTo>
                    <a:pt x="7" y="16"/>
                  </a:lnTo>
                  <a:lnTo>
                    <a:pt x="13" y="16"/>
                  </a:lnTo>
                  <a:lnTo>
                    <a:pt x="13" y="0"/>
                  </a:lnTo>
                  <a:lnTo>
                    <a:pt x="19" y="0"/>
                  </a:lnTo>
                  <a:lnTo>
                    <a:pt x="19"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48"/>
            <p:cNvSpPr>
              <a:spLocks noEditPoints="1"/>
            </p:cNvSpPr>
            <p:nvPr/>
          </p:nvSpPr>
          <p:spPr bwMode="auto">
            <a:xfrm>
              <a:off x="2506687" y="1660564"/>
              <a:ext cx="33338" cy="60326"/>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7 h 38"/>
                <a:gd name="T20" fmla="*/ 13 w 21"/>
                <a:gd name="T21" fmla="*/ 27 h 38"/>
                <a:gd name="T22" fmla="*/ 11 w 21"/>
                <a:gd name="T23" fmla="*/ 11 h 38"/>
                <a:gd name="T24" fmla="*/ 11 w 21"/>
                <a:gd name="T25" fmla="*/ 11 h 38"/>
                <a:gd name="T26" fmla="*/ 8 w 21"/>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49"/>
            <p:cNvSpPr>
              <a:spLocks/>
            </p:cNvSpPr>
            <p:nvPr/>
          </p:nvSpPr>
          <p:spPr bwMode="auto">
            <a:xfrm>
              <a:off x="2544787" y="1660564"/>
              <a:ext cx="28575" cy="60326"/>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50"/>
            <p:cNvSpPr>
              <a:spLocks noEditPoints="1"/>
            </p:cNvSpPr>
            <p:nvPr/>
          </p:nvSpPr>
          <p:spPr bwMode="auto">
            <a:xfrm>
              <a:off x="2579713"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8 w 28"/>
                <a:gd name="T17" fmla="*/ 43 h 56"/>
                <a:gd name="T18" fmla="*/ 18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8" y="46"/>
                    <a:pt x="18" y="43"/>
                  </a:cubicBezTo>
                  <a:cubicBezTo>
                    <a:pt x="18" y="14"/>
                    <a:pt x="18" y="14"/>
                    <a:pt x="18" y="14"/>
                  </a:cubicBezTo>
                  <a:cubicBezTo>
                    <a:pt x="18"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51"/>
            <p:cNvSpPr>
              <a:spLocks/>
            </p:cNvSpPr>
            <p:nvPr/>
          </p:nvSpPr>
          <p:spPr bwMode="auto">
            <a:xfrm>
              <a:off x="2624163" y="1660564"/>
              <a:ext cx="46038" cy="60326"/>
            </a:xfrm>
            <a:custGeom>
              <a:avLst/>
              <a:gdLst>
                <a:gd name="T0" fmla="*/ 15 w 29"/>
                <a:gd name="T1" fmla="*/ 15 h 38"/>
                <a:gd name="T2" fmla="*/ 11 w 29"/>
                <a:gd name="T3" fmla="*/ 38 h 38"/>
                <a:gd name="T4" fmla="*/ 5 w 29"/>
                <a:gd name="T5" fmla="*/ 38 h 38"/>
                <a:gd name="T6" fmla="*/ 0 w 29"/>
                <a:gd name="T7" fmla="*/ 0 h 38"/>
                <a:gd name="T8" fmla="*/ 6 w 29"/>
                <a:gd name="T9" fmla="*/ 0 h 38"/>
                <a:gd name="T10" fmla="*/ 9 w 29"/>
                <a:gd name="T11" fmla="*/ 25 h 38"/>
                <a:gd name="T12" fmla="*/ 9 w 29"/>
                <a:gd name="T13" fmla="*/ 25 h 38"/>
                <a:gd name="T14" fmla="*/ 12 w 29"/>
                <a:gd name="T15" fmla="*/ 0 h 38"/>
                <a:gd name="T16" fmla="*/ 18 w 29"/>
                <a:gd name="T17" fmla="*/ 0 h 38"/>
                <a:gd name="T18" fmla="*/ 21 w 29"/>
                <a:gd name="T19" fmla="*/ 25 h 38"/>
                <a:gd name="T20" fmla="*/ 21 w 29"/>
                <a:gd name="T21" fmla="*/ 25 h 38"/>
                <a:gd name="T22" fmla="*/ 24 w 29"/>
                <a:gd name="T23" fmla="*/ 0 h 38"/>
                <a:gd name="T24" fmla="*/ 29 w 29"/>
                <a:gd name="T25" fmla="*/ 0 h 38"/>
                <a:gd name="T26" fmla="*/ 25 w 29"/>
                <a:gd name="T27" fmla="*/ 38 h 38"/>
                <a:gd name="T28" fmla="*/ 19 w 29"/>
                <a:gd name="T29" fmla="*/ 38 h 38"/>
                <a:gd name="T30" fmla="*/ 15 w 29"/>
                <a:gd name="T31" fmla="*/ 15 h 38"/>
                <a:gd name="T32" fmla="*/ 15 w 29"/>
                <a:gd name="T3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5"/>
                  </a:moveTo>
                  <a:lnTo>
                    <a:pt x="11" y="38"/>
                  </a:lnTo>
                  <a:lnTo>
                    <a:pt x="5" y="38"/>
                  </a:lnTo>
                  <a:lnTo>
                    <a:pt x="0" y="0"/>
                  </a:lnTo>
                  <a:lnTo>
                    <a:pt x="6" y="0"/>
                  </a:lnTo>
                  <a:lnTo>
                    <a:pt x="9" y="25"/>
                  </a:lnTo>
                  <a:lnTo>
                    <a:pt x="9" y="25"/>
                  </a:lnTo>
                  <a:lnTo>
                    <a:pt x="12" y="0"/>
                  </a:lnTo>
                  <a:lnTo>
                    <a:pt x="18" y="0"/>
                  </a:lnTo>
                  <a:lnTo>
                    <a:pt x="21" y="25"/>
                  </a:lnTo>
                  <a:lnTo>
                    <a:pt x="21" y="25"/>
                  </a:lnTo>
                  <a:lnTo>
                    <a:pt x="24" y="0"/>
                  </a:lnTo>
                  <a:lnTo>
                    <a:pt x="29" y="0"/>
                  </a:lnTo>
                  <a:lnTo>
                    <a:pt x="25" y="38"/>
                  </a:lnTo>
                  <a:lnTo>
                    <a:pt x="19" y="38"/>
                  </a:lnTo>
                  <a:lnTo>
                    <a:pt x="15"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52"/>
            <p:cNvSpPr>
              <a:spLocks/>
            </p:cNvSpPr>
            <p:nvPr/>
          </p:nvSpPr>
          <p:spPr bwMode="auto">
            <a:xfrm>
              <a:off x="2674964" y="1660564"/>
              <a:ext cx="25400" cy="60326"/>
            </a:xfrm>
            <a:custGeom>
              <a:avLst/>
              <a:gdLst>
                <a:gd name="T0" fmla="*/ 0 w 16"/>
                <a:gd name="T1" fmla="*/ 0 h 38"/>
                <a:gd name="T2" fmla="*/ 16 w 16"/>
                <a:gd name="T3" fmla="*/ 0 h 38"/>
                <a:gd name="T4" fmla="*/ 16 w 16"/>
                <a:gd name="T5" fmla="*/ 6 h 38"/>
                <a:gd name="T6" fmla="*/ 7 w 16"/>
                <a:gd name="T7" fmla="*/ 6 h 38"/>
                <a:gd name="T8" fmla="*/ 7 w 16"/>
                <a:gd name="T9" fmla="*/ 16 h 38"/>
                <a:gd name="T10" fmla="*/ 13 w 16"/>
                <a:gd name="T11" fmla="*/ 16 h 38"/>
                <a:gd name="T12" fmla="*/ 13 w 16"/>
                <a:gd name="T13" fmla="*/ 22 h 38"/>
                <a:gd name="T14" fmla="*/ 7 w 16"/>
                <a:gd name="T15" fmla="*/ 22 h 38"/>
                <a:gd name="T16" fmla="*/ 7 w 16"/>
                <a:gd name="T17" fmla="*/ 34 h 38"/>
                <a:gd name="T18" fmla="*/ 16 w 16"/>
                <a:gd name="T19" fmla="*/ 34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6"/>
                  </a:lnTo>
                  <a:lnTo>
                    <a:pt x="13" y="16"/>
                  </a:lnTo>
                  <a:lnTo>
                    <a:pt x="13" y="22"/>
                  </a:lnTo>
                  <a:lnTo>
                    <a:pt x="7" y="22"/>
                  </a:lnTo>
                  <a:lnTo>
                    <a:pt x="7" y="34"/>
                  </a:lnTo>
                  <a:lnTo>
                    <a:pt x="16" y="34"/>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53"/>
            <p:cNvSpPr>
              <a:spLocks/>
            </p:cNvSpPr>
            <p:nvPr/>
          </p:nvSpPr>
          <p:spPr bwMode="auto">
            <a:xfrm>
              <a:off x="2705126"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54"/>
            <p:cNvSpPr>
              <a:spLocks/>
            </p:cNvSpPr>
            <p:nvPr/>
          </p:nvSpPr>
          <p:spPr bwMode="auto">
            <a:xfrm>
              <a:off x="2732114"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55"/>
            <p:cNvSpPr>
              <a:spLocks noChangeArrowheads="1"/>
            </p:cNvSpPr>
            <p:nvPr/>
          </p:nvSpPr>
          <p:spPr bwMode="auto">
            <a:xfrm>
              <a:off x="2752752" y="1689140"/>
              <a:ext cx="142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56"/>
            <p:cNvSpPr>
              <a:spLocks noEditPoints="1"/>
            </p:cNvSpPr>
            <p:nvPr/>
          </p:nvSpPr>
          <p:spPr bwMode="auto">
            <a:xfrm>
              <a:off x="2771802" y="1660564"/>
              <a:ext cx="30163" cy="60326"/>
            </a:xfrm>
            <a:custGeom>
              <a:avLst/>
              <a:gdLst>
                <a:gd name="T0" fmla="*/ 0 w 28"/>
                <a:gd name="T1" fmla="*/ 0 h 56"/>
                <a:gd name="T2" fmla="*/ 14 w 28"/>
                <a:gd name="T3" fmla="*/ 0 h 56"/>
                <a:gd name="T4" fmla="*/ 26 w 28"/>
                <a:gd name="T5" fmla="*/ 13 h 56"/>
                <a:gd name="T6" fmla="*/ 26 w 28"/>
                <a:gd name="T7" fmla="*/ 18 h 56"/>
                <a:gd name="T8" fmla="*/ 21 w 28"/>
                <a:gd name="T9" fmla="*/ 27 h 56"/>
                <a:gd name="T10" fmla="*/ 28 w 28"/>
                <a:gd name="T11" fmla="*/ 37 h 56"/>
                <a:gd name="T12" fmla="*/ 28 w 28"/>
                <a:gd name="T13" fmla="*/ 44 h 56"/>
                <a:gd name="T14" fmla="*/ 15 w 28"/>
                <a:gd name="T15" fmla="*/ 56 h 56"/>
                <a:gd name="T16" fmla="*/ 0 w 28"/>
                <a:gd name="T17" fmla="*/ 56 h 56"/>
                <a:gd name="T18" fmla="*/ 0 w 28"/>
                <a:gd name="T19" fmla="*/ 0 h 56"/>
                <a:gd name="T20" fmla="*/ 10 w 28"/>
                <a:gd name="T21" fmla="*/ 24 h 56"/>
                <a:gd name="T22" fmla="*/ 13 w 28"/>
                <a:gd name="T23" fmla="*/ 24 h 56"/>
                <a:gd name="T24" fmla="*/ 17 w 28"/>
                <a:gd name="T25" fmla="*/ 19 h 56"/>
                <a:gd name="T26" fmla="*/ 17 w 28"/>
                <a:gd name="T27" fmla="*/ 12 h 56"/>
                <a:gd name="T28" fmla="*/ 13 w 28"/>
                <a:gd name="T29" fmla="*/ 8 h 56"/>
                <a:gd name="T30" fmla="*/ 10 w 28"/>
                <a:gd name="T31" fmla="*/ 8 h 56"/>
                <a:gd name="T32" fmla="*/ 10 w 28"/>
                <a:gd name="T33" fmla="*/ 24 h 56"/>
                <a:gd name="T34" fmla="*/ 10 w 28"/>
                <a:gd name="T35" fmla="*/ 31 h 56"/>
                <a:gd name="T36" fmla="*/ 10 w 28"/>
                <a:gd name="T37" fmla="*/ 49 h 56"/>
                <a:gd name="T38" fmla="*/ 14 w 28"/>
                <a:gd name="T39" fmla="*/ 49 h 56"/>
                <a:gd name="T40" fmla="*/ 18 w 28"/>
                <a:gd name="T41" fmla="*/ 44 h 56"/>
                <a:gd name="T42" fmla="*/ 18 w 28"/>
                <a:gd name="T43" fmla="*/ 36 h 56"/>
                <a:gd name="T44" fmla="*/ 14 w 28"/>
                <a:gd name="T45" fmla="*/ 31 h 56"/>
                <a:gd name="T46" fmla="*/ 10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5"/>
                    <a:pt x="26" y="13"/>
                  </a:cubicBezTo>
                  <a:cubicBezTo>
                    <a:pt x="26" y="18"/>
                    <a:pt x="26" y="18"/>
                    <a:pt x="26" y="18"/>
                  </a:cubicBezTo>
                  <a:cubicBezTo>
                    <a:pt x="26" y="23"/>
                    <a:pt x="25" y="26"/>
                    <a:pt x="21" y="27"/>
                  </a:cubicBezTo>
                  <a:cubicBezTo>
                    <a:pt x="26" y="28"/>
                    <a:pt x="28" y="31"/>
                    <a:pt x="28" y="37"/>
                  </a:cubicBezTo>
                  <a:cubicBezTo>
                    <a:pt x="28" y="44"/>
                    <a:pt x="28" y="44"/>
                    <a:pt x="28" y="44"/>
                  </a:cubicBezTo>
                  <a:cubicBezTo>
                    <a:pt x="28" y="52"/>
                    <a:pt x="24" y="56"/>
                    <a:pt x="15" y="56"/>
                  </a:cubicBezTo>
                  <a:cubicBezTo>
                    <a:pt x="0" y="56"/>
                    <a:pt x="0" y="56"/>
                    <a:pt x="0" y="56"/>
                  </a:cubicBezTo>
                  <a:lnTo>
                    <a:pt x="0" y="0"/>
                  </a:lnTo>
                  <a:close/>
                  <a:moveTo>
                    <a:pt x="10" y="24"/>
                  </a:moveTo>
                  <a:cubicBezTo>
                    <a:pt x="13" y="24"/>
                    <a:pt x="13" y="24"/>
                    <a:pt x="13" y="24"/>
                  </a:cubicBezTo>
                  <a:cubicBezTo>
                    <a:pt x="16" y="24"/>
                    <a:pt x="17" y="22"/>
                    <a:pt x="17" y="19"/>
                  </a:cubicBezTo>
                  <a:cubicBezTo>
                    <a:pt x="17" y="12"/>
                    <a:pt x="17" y="12"/>
                    <a:pt x="17" y="12"/>
                  </a:cubicBezTo>
                  <a:cubicBezTo>
                    <a:pt x="17" y="9"/>
                    <a:pt x="16" y="8"/>
                    <a:pt x="13" y="8"/>
                  </a:cubicBezTo>
                  <a:cubicBezTo>
                    <a:pt x="10" y="8"/>
                    <a:pt x="10" y="8"/>
                    <a:pt x="10" y="8"/>
                  </a:cubicBezTo>
                  <a:lnTo>
                    <a:pt x="10" y="24"/>
                  </a:lnTo>
                  <a:close/>
                  <a:moveTo>
                    <a:pt x="10" y="31"/>
                  </a:moveTo>
                  <a:cubicBezTo>
                    <a:pt x="10" y="49"/>
                    <a:pt x="10" y="49"/>
                    <a:pt x="10" y="49"/>
                  </a:cubicBezTo>
                  <a:cubicBezTo>
                    <a:pt x="14" y="49"/>
                    <a:pt x="14" y="49"/>
                    <a:pt x="14" y="49"/>
                  </a:cubicBezTo>
                  <a:cubicBezTo>
                    <a:pt x="17" y="49"/>
                    <a:pt x="18" y="47"/>
                    <a:pt x="18" y="44"/>
                  </a:cubicBezTo>
                  <a:cubicBezTo>
                    <a:pt x="18" y="36"/>
                    <a:pt x="18" y="36"/>
                    <a:pt x="18" y="36"/>
                  </a:cubicBezTo>
                  <a:cubicBezTo>
                    <a:pt x="18" y="33"/>
                    <a:pt x="17" y="31"/>
                    <a:pt x="14" y="31"/>
                  </a:cubicBez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57"/>
            <p:cNvSpPr>
              <a:spLocks/>
            </p:cNvSpPr>
            <p:nvPr/>
          </p:nvSpPr>
          <p:spPr bwMode="auto">
            <a:xfrm>
              <a:off x="2808315" y="1660564"/>
              <a:ext cx="22225" cy="60326"/>
            </a:xfrm>
            <a:custGeom>
              <a:avLst/>
              <a:gdLst>
                <a:gd name="T0" fmla="*/ 0 w 14"/>
                <a:gd name="T1" fmla="*/ 0 h 38"/>
                <a:gd name="T2" fmla="*/ 14 w 14"/>
                <a:gd name="T3" fmla="*/ 0 h 38"/>
                <a:gd name="T4" fmla="*/ 14 w 14"/>
                <a:gd name="T5" fmla="*/ 6 h 38"/>
                <a:gd name="T6" fmla="*/ 6 w 14"/>
                <a:gd name="T7" fmla="*/ 6 h 38"/>
                <a:gd name="T8" fmla="*/ 6 w 14"/>
                <a:gd name="T9" fmla="*/ 16 h 38"/>
                <a:gd name="T10" fmla="*/ 12 w 14"/>
                <a:gd name="T11" fmla="*/ 16 h 38"/>
                <a:gd name="T12" fmla="*/ 12 w 14"/>
                <a:gd name="T13" fmla="*/ 22 h 38"/>
                <a:gd name="T14" fmla="*/ 6 w 14"/>
                <a:gd name="T15" fmla="*/ 22 h 38"/>
                <a:gd name="T16" fmla="*/ 6 w 14"/>
                <a:gd name="T17" fmla="*/ 34 h 38"/>
                <a:gd name="T18" fmla="*/ 14 w 14"/>
                <a:gd name="T19" fmla="*/ 34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6"/>
                  </a:lnTo>
                  <a:lnTo>
                    <a:pt x="12" y="16"/>
                  </a:lnTo>
                  <a:lnTo>
                    <a:pt x="12" y="22"/>
                  </a:lnTo>
                  <a:lnTo>
                    <a:pt x="6" y="22"/>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58"/>
            <p:cNvSpPr>
              <a:spLocks noChangeArrowheads="1"/>
            </p:cNvSpPr>
            <p:nvPr/>
          </p:nvSpPr>
          <p:spPr bwMode="auto">
            <a:xfrm>
              <a:off x="2836890" y="1660564"/>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59"/>
            <p:cNvSpPr>
              <a:spLocks/>
            </p:cNvSpPr>
            <p:nvPr/>
          </p:nvSpPr>
          <p:spPr bwMode="auto">
            <a:xfrm>
              <a:off x="2852765" y="1660564"/>
              <a:ext cx="28575" cy="60326"/>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60"/>
            <p:cNvSpPr>
              <a:spLocks/>
            </p:cNvSpPr>
            <p:nvPr/>
          </p:nvSpPr>
          <p:spPr bwMode="auto">
            <a:xfrm>
              <a:off x="2887691" y="1660564"/>
              <a:ext cx="30163" cy="61914"/>
            </a:xfrm>
            <a:custGeom>
              <a:avLst/>
              <a:gdLst>
                <a:gd name="T0" fmla="*/ 14 w 27"/>
                <a:gd name="T1" fmla="*/ 26 h 57"/>
                <a:gd name="T2" fmla="*/ 27 w 27"/>
                <a:gd name="T3" fmla="*/ 26 h 57"/>
                <a:gd name="T4" fmla="*/ 27 w 27"/>
                <a:gd name="T5" fmla="*/ 56 h 57"/>
                <a:gd name="T6" fmla="*/ 21 w 27"/>
                <a:gd name="T7" fmla="*/ 56 h 57"/>
                <a:gd name="T8" fmla="*/ 21 w 27"/>
                <a:gd name="T9" fmla="*/ 50 h 57"/>
                <a:gd name="T10" fmla="*/ 12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7 h 57"/>
                <a:gd name="T28" fmla="*/ 9 w 27"/>
                <a:gd name="T29" fmla="*/ 13 h 57"/>
                <a:gd name="T30" fmla="*/ 9 w 27"/>
                <a:gd name="T31" fmla="*/ 43 h 57"/>
                <a:gd name="T32" fmla="*/ 14 w 27"/>
                <a:gd name="T33" fmla="*/ 49 h 57"/>
                <a:gd name="T34" fmla="*/ 18 w 27"/>
                <a:gd name="T35" fmla="*/ 44 h 57"/>
                <a:gd name="T36" fmla="*/ 18 w 27"/>
                <a:gd name="T37" fmla="*/ 34 h 57"/>
                <a:gd name="T38" fmla="*/ 14 w 27"/>
                <a:gd name="T39" fmla="*/ 34 h 57"/>
                <a:gd name="T40" fmla="*/ 14 w 27"/>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6"/>
                  </a:moveTo>
                  <a:cubicBezTo>
                    <a:pt x="27" y="26"/>
                    <a:pt x="27" y="26"/>
                    <a:pt x="27" y="26"/>
                  </a:cubicBezTo>
                  <a:cubicBezTo>
                    <a:pt x="27" y="56"/>
                    <a:pt x="27" y="56"/>
                    <a:pt x="27" y="56"/>
                  </a:cubicBezTo>
                  <a:cubicBezTo>
                    <a:pt x="21" y="56"/>
                    <a:pt x="21" y="56"/>
                    <a:pt x="21" y="56"/>
                  </a:cubicBezTo>
                  <a:cubicBezTo>
                    <a:pt x="21" y="50"/>
                    <a:pt x="21" y="50"/>
                    <a:pt x="21" y="50"/>
                  </a:cubicBezTo>
                  <a:cubicBezTo>
                    <a:pt x="19" y="54"/>
                    <a:pt x="17" y="57"/>
                    <a:pt x="12" y="57"/>
                  </a:cubicBezTo>
                  <a:cubicBezTo>
                    <a:pt x="3" y="57"/>
                    <a:pt x="0" y="51"/>
                    <a:pt x="0" y="42"/>
                  </a:cubicBezTo>
                  <a:cubicBezTo>
                    <a:pt x="0" y="15"/>
                    <a:pt x="0" y="15"/>
                    <a:pt x="0" y="15"/>
                  </a:cubicBezTo>
                  <a:cubicBezTo>
                    <a:pt x="0" y="6"/>
                    <a:pt x="4" y="0"/>
                    <a:pt x="14" y="0"/>
                  </a:cubicBezTo>
                  <a:cubicBezTo>
                    <a:pt x="24" y="0"/>
                    <a:pt x="27" y="5"/>
                    <a:pt x="27" y="14"/>
                  </a:cubicBezTo>
                  <a:cubicBezTo>
                    <a:pt x="27" y="19"/>
                    <a:pt x="27" y="19"/>
                    <a:pt x="27" y="19"/>
                  </a:cubicBezTo>
                  <a:cubicBezTo>
                    <a:pt x="19" y="19"/>
                    <a:pt x="19" y="19"/>
                    <a:pt x="19" y="19"/>
                  </a:cubicBezTo>
                  <a:cubicBezTo>
                    <a:pt x="19" y="13"/>
                    <a:pt x="19" y="13"/>
                    <a:pt x="19" y="13"/>
                  </a:cubicBezTo>
                  <a:cubicBezTo>
                    <a:pt x="19" y="9"/>
                    <a:pt x="17" y="7"/>
                    <a:pt x="14" y="7"/>
                  </a:cubicBezTo>
                  <a:cubicBezTo>
                    <a:pt x="11" y="7"/>
                    <a:pt x="9" y="10"/>
                    <a:pt x="9" y="13"/>
                  </a:cubicBezTo>
                  <a:cubicBezTo>
                    <a:pt x="9" y="43"/>
                    <a:pt x="9" y="43"/>
                    <a:pt x="9" y="43"/>
                  </a:cubicBezTo>
                  <a:cubicBezTo>
                    <a:pt x="9" y="47"/>
                    <a:pt x="11" y="49"/>
                    <a:pt x="14" y="49"/>
                  </a:cubicBezTo>
                  <a:cubicBezTo>
                    <a:pt x="17" y="49"/>
                    <a:pt x="18" y="47"/>
                    <a:pt x="18" y="44"/>
                  </a:cubicBezTo>
                  <a:cubicBezTo>
                    <a:pt x="18" y="34"/>
                    <a:pt x="18" y="34"/>
                    <a:pt x="18"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61"/>
            <p:cNvSpPr>
              <a:spLocks noEditPoints="1"/>
            </p:cNvSpPr>
            <p:nvPr/>
          </p:nvSpPr>
          <p:spPr bwMode="auto">
            <a:xfrm>
              <a:off x="3302032" y="1574837"/>
              <a:ext cx="30163" cy="69852"/>
            </a:xfrm>
            <a:custGeom>
              <a:avLst/>
              <a:gdLst>
                <a:gd name="T0" fmla="*/ 11 w 29"/>
                <a:gd name="T1" fmla="*/ 61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1 h 64"/>
                <a:gd name="T22" fmla="*/ 19 w 29"/>
                <a:gd name="T23" fmla="*/ 44 h 64"/>
                <a:gd name="T24" fmla="*/ 19 w 29"/>
                <a:gd name="T25" fmla="*/ 14 h 64"/>
                <a:gd name="T26" fmla="*/ 15 w 29"/>
                <a:gd name="T27" fmla="*/ 8 h 64"/>
                <a:gd name="T28" fmla="*/ 10 w 29"/>
                <a:gd name="T29" fmla="*/ 14 h 64"/>
                <a:gd name="T30" fmla="*/ 10 w 29"/>
                <a:gd name="T31" fmla="*/ 44 h 64"/>
                <a:gd name="T32" fmla="*/ 15 w 29"/>
                <a:gd name="T33" fmla="*/ 50 h 64"/>
                <a:gd name="T34" fmla="*/ 19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1"/>
                  </a:lnTo>
                  <a:close/>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8"/>
                    <a:pt x="11" y="50"/>
                    <a:pt x="15"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62"/>
            <p:cNvSpPr>
              <a:spLocks/>
            </p:cNvSpPr>
            <p:nvPr/>
          </p:nvSpPr>
          <p:spPr bwMode="auto">
            <a:xfrm>
              <a:off x="3338545" y="1576425"/>
              <a:ext cx="30163" cy="60326"/>
            </a:xfrm>
            <a:custGeom>
              <a:avLst/>
              <a:gdLst>
                <a:gd name="T0" fmla="*/ 28 w 28"/>
                <a:gd name="T1" fmla="*/ 0 h 56"/>
                <a:gd name="T2" fmla="*/ 28 w 28"/>
                <a:gd name="T3" fmla="*/ 42 h 56"/>
                <a:gd name="T4" fmla="*/ 14 w 28"/>
                <a:gd name="T5" fmla="*/ 56 h 56"/>
                <a:gd name="T6" fmla="*/ 0 w 28"/>
                <a:gd name="T7" fmla="*/ 42 h 56"/>
                <a:gd name="T8" fmla="*/ 0 w 28"/>
                <a:gd name="T9" fmla="*/ 0 h 56"/>
                <a:gd name="T10" fmla="*/ 10 w 28"/>
                <a:gd name="T11" fmla="*/ 0 h 56"/>
                <a:gd name="T12" fmla="*/ 10 w 28"/>
                <a:gd name="T13" fmla="*/ 43 h 56"/>
                <a:gd name="T14" fmla="*/ 14 w 28"/>
                <a:gd name="T15" fmla="*/ 49 h 56"/>
                <a:gd name="T16" fmla="*/ 19 w 28"/>
                <a:gd name="T17" fmla="*/ 43 h 56"/>
                <a:gd name="T18" fmla="*/ 19 w 28"/>
                <a:gd name="T19" fmla="*/ 0 h 56"/>
                <a:gd name="T20" fmla="*/ 28 w 2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6">
                  <a:moveTo>
                    <a:pt x="28" y="0"/>
                  </a:moveTo>
                  <a:cubicBezTo>
                    <a:pt x="28" y="42"/>
                    <a:pt x="28" y="42"/>
                    <a:pt x="28" y="42"/>
                  </a:cubicBezTo>
                  <a:cubicBezTo>
                    <a:pt x="28" y="51"/>
                    <a:pt x="24" y="56"/>
                    <a:pt x="14" y="56"/>
                  </a:cubicBezTo>
                  <a:cubicBezTo>
                    <a:pt x="4" y="56"/>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63"/>
            <p:cNvSpPr>
              <a:spLocks noEditPoints="1"/>
            </p:cNvSpPr>
            <p:nvPr/>
          </p:nvSpPr>
          <p:spPr bwMode="auto">
            <a:xfrm>
              <a:off x="3370295" y="1576425"/>
              <a:ext cx="34925" cy="60326"/>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4" y="31"/>
                  </a:lnTo>
                  <a:lnTo>
                    <a:pt x="8"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64"/>
            <p:cNvSpPr>
              <a:spLocks/>
            </p:cNvSpPr>
            <p:nvPr/>
          </p:nvSpPr>
          <p:spPr bwMode="auto">
            <a:xfrm>
              <a:off x="3409983" y="1576425"/>
              <a:ext cx="22225" cy="60326"/>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65"/>
            <p:cNvSpPr>
              <a:spLocks noChangeArrowheads="1"/>
            </p:cNvSpPr>
            <p:nvPr/>
          </p:nvSpPr>
          <p:spPr bwMode="auto">
            <a:xfrm>
              <a:off x="3436971" y="1576425"/>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66"/>
            <p:cNvSpPr>
              <a:spLocks/>
            </p:cNvSpPr>
            <p:nvPr/>
          </p:nvSpPr>
          <p:spPr bwMode="auto">
            <a:xfrm>
              <a:off x="3451259"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67"/>
            <p:cNvSpPr>
              <a:spLocks/>
            </p:cNvSpPr>
            <p:nvPr/>
          </p:nvSpPr>
          <p:spPr bwMode="auto">
            <a:xfrm>
              <a:off x="3481421" y="1576425"/>
              <a:ext cx="31750" cy="60326"/>
            </a:xfrm>
            <a:custGeom>
              <a:avLst/>
              <a:gdLst>
                <a:gd name="T0" fmla="*/ 14 w 20"/>
                <a:gd name="T1" fmla="*/ 23 h 38"/>
                <a:gd name="T2" fmla="*/ 14 w 20"/>
                <a:gd name="T3" fmla="*/ 38 h 38"/>
                <a:gd name="T4" fmla="*/ 7 w 20"/>
                <a:gd name="T5" fmla="*/ 38 h 38"/>
                <a:gd name="T6" fmla="*/ 7 w 20"/>
                <a:gd name="T7" fmla="*/ 23 h 38"/>
                <a:gd name="T8" fmla="*/ 0 w 20"/>
                <a:gd name="T9" fmla="*/ 0 h 38"/>
                <a:gd name="T10" fmla="*/ 7 w 20"/>
                <a:gd name="T11" fmla="*/ 0 h 38"/>
                <a:gd name="T12" fmla="*/ 10 w 20"/>
                <a:gd name="T13" fmla="*/ 14 h 38"/>
                <a:gd name="T14" fmla="*/ 10 w 20"/>
                <a:gd name="T15" fmla="*/ 14 h 38"/>
                <a:gd name="T16" fmla="*/ 14 w 20"/>
                <a:gd name="T17" fmla="*/ 0 h 38"/>
                <a:gd name="T18" fmla="*/ 20 w 20"/>
                <a:gd name="T19" fmla="*/ 0 h 38"/>
                <a:gd name="T20" fmla="*/ 14 w 2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4" y="23"/>
                  </a:moveTo>
                  <a:lnTo>
                    <a:pt x="14" y="38"/>
                  </a:lnTo>
                  <a:lnTo>
                    <a:pt x="7" y="38"/>
                  </a:lnTo>
                  <a:lnTo>
                    <a:pt x="7" y="23"/>
                  </a:lnTo>
                  <a:lnTo>
                    <a:pt x="0" y="0"/>
                  </a:lnTo>
                  <a:lnTo>
                    <a:pt x="7" y="0"/>
                  </a:lnTo>
                  <a:lnTo>
                    <a:pt x="10" y="14"/>
                  </a:lnTo>
                  <a:lnTo>
                    <a:pt x="10" y="14"/>
                  </a:lnTo>
                  <a:lnTo>
                    <a:pt x="14" y="0"/>
                  </a:lnTo>
                  <a:lnTo>
                    <a:pt x="20" y="0"/>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68"/>
            <p:cNvSpPr>
              <a:spLocks/>
            </p:cNvSpPr>
            <p:nvPr/>
          </p:nvSpPr>
          <p:spPr bwMode="auto">
            <a:xfrm>
              <a:off x="3302032" y="1660564"/>
              <a:ext cx="23813" cy="60326"/>
            </a:xfrm>
            <a:custGeom>
              <a:avLst/>
              <a:gdLst>
                <a:gd name="T0" fmla="*/ 0 w 15"/>
                <a:gd name="T1" fmla="*/ 0 h 38"/>
                <a:gd name="T2" fmla="*/ 15 w 15"/>
                <a:gd name="T3" fmla="*/ 0 h 38"/>
                <a:gd name="T4" fmla="*/ 15 w 15"/>
                <a:gd name="T5" fmla="*/ 6 h 38"/>
                <a:gd name="T6" fmla="*/ 7 w 15"/>
                <a:gd name="T7" fmla="*/ 6 h 38"/>
                <a:gd name="T8" fmla="*/ 7 w 15"/>
                <a:gd name="T9" fmla="*/ 16 h 38"/>
                <a:gd name="T10" fmla="*/ 13 w 15"/>
                <a:gd name="T11" fmla="*/ 16 h 38"/>
                <a:gd name="T12" fmla="*/ 13 w 15"/>
                <a:gd name="T13" fmla="*/ 22 h 38"/>
                <a:gd name="T14" fmla="*/ 7 w 15"/>
                <a:gd name="T15" fmla="*/ 22 h 38"/>
                <a:gd name="T16" fmla="*/ 7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7" y="6"/>
                  </a:lnTo>
                  <a:lnTo>
                    <a:pt x="7" y="16"/>
                  </a:lnTo>
                  <a:lnTo>
                    <a:pt x="13" y="16"/>
                  </a:lnTo>
                  <a:lnTo>
                    <a:pt x="13" y="22"/>
                  </a:lnTo>
                  <a:lnTo>
                    <a:pt x="7" y="22"/>
                  </a:lnTo>
                  <a:lnTo>
                    <a:pt x="7"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69"/>
            <p:cNvSpPr>
              <a:spLocks noEditPoints="1"/>
            </p:cNvSpPr>
            <p:nvPr/>
          </p:nvSpPr>
          <p:spPr bwMode="auto">
            <a:xfrm>
              <a:off x="3332195"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9 w 28"/>
                <a:gd name="T17" fmla="*/ 43 h 56"/>
                <a:gd name="T18" fmla="*/ 19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9" y="46"/>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70"/>
            <p:cNvSpPr>
              <a:spLocks/>
            </p:cNvSpPr>
            <p:nvPr/>
          </p:nvSpPr>
          <p:spPr bwMode="auto">
            <a:xfrm>
              <a:off x="3367120"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71"/>
            <p:cNvSpPr>
              <a:spLocks/>
            </p:cNvSpPr>
            <p:nvPr/>
          </p:nvSpPr>
          <p:spPr bwMode="auto">
            <a:xfrm>
              <a:off x="3403633" y="1660564"/>
              <a:ext cx="30163" cy="61914"/>
            </a:xfrm>
            <a:custGeom>
              <a:avLst/>
              <a:gdLst>
                <a:gd name="T0" fmla="*/ 0 w 28"/>
                <a:gd name="T1" fmla="*/ 42 h 57"/>
                <a:gd name="T2" fmla="*/ 0 w 28"/>
                <a:gd name="T3" fmla="*/ 15 h 57"/>
                <a:gd name="T4" fmla="*/ 14 w 28"/>
                <a:gd name="T5" fmla="*/ 0 h 57"/>
                <a:gd name="T6" fmla="*/ 28 w 28"/>
                <a:gd name="T7" fmla="*/ 14 h 57"/>
                <a:gd name="T8" fmla="*/ 28 w 28"/>
                <a:gd name="T9" fmla="*/ 20 h 57"/>
                <a:gd name="T10" fmla="*/ 19 w 28"/>
                <a:gd name="T11" fmla="*/ 20 h 57"/>
                <a:gd name="T12" fmla="*/ 19 w 28"/>
                <a:gd name="T13" fmla="*/ 13 h 57"/>
                <a:gd name="T14" fmla="*/ 14 w 28"/>
                <a:gd name="T15" fmla="*/ 7 h 57"/>
                <a:gd name="T16" fmla="*/ 10 w 28"/>
                <a:gd name="T17" fmla="*/ 13 h 57"/>
                <a:gd name="T18" fmla="*/ 10 w 28"/>
                <a:gd name="T19" fmla="*/ 43 h 57"/>
                <a:gd name="T20" fmla="*/ 14 w 28"/>
                <a:gd name="T21" fmla="*/ 49 h 57"/>
                <a:gd name="T22" fmla="*/ 19 w 28"/>
                <a:gd name="T23" fmla="*/ 44 h 57"/>
                <a:gd name="T24" fmla="*/ 19 w 28"/>
                <a:gd name="T25" fmla="*/ 33 h 57"/>
                <a:gd name="T26" fmla="*/ 28 w 28"/>
                <a:gd name="T27" fmla="*/ 33 h 57"/>
                <a:gd name="T28" fmla="*/ 28 w 28"/>
                <a:gd name="T29" fmla="*/ 43 h 57"/>
                <a:gd name="T30" fmla="*/ 14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4" y="0"/>
                    <a:pt x="14" y="0"/>
                  </a:cubicBezTo>
                  <a:cubicBezTo>
                    <a:pt x="25" y="0"/>
                    <a:pt x="28" y="5"/>
                    <a:pt x="28" y="14"/>
                  </a:cubicBezTo>
                  <a:cubicBezTo>
                    <a:pt x="28" y="20"/>
                    <a:pt x="28" y="20"/>
                    <a:pt x="28" y="20"/>
                  </a:cubicBezTo>
                  <a:cubicBezTo>
                    <a:pt x="19" y="20"/>
                    <a:pt x="19" y="20"/>
                    <a:pt x="19" y="20"/>
                  </a:cubicBezTo>
                  <a:cubicBezTo>
                    <a:pt x="19" y="13"/>
                    <a:pt x="19" y="13"/>
                    <a:pt x="19" y="13"/>
                  </a:cubicBezTo>
                  <a:cubicBezTo>
                    <a:pt x="19" y="9"/>
                    <a:pt x="18" y="7"/>
                    <a:pt x="14" y="7"/>
                  </a:cubicBezTo>
                  <a:cubicBezTo>
                    <a:pt x="11" y="7"/>
                    <a:pt x="10" y="10"/>
                    <a:pt x="10" y="13"/>
                  </a:cubicBezTo>
                  <a:cubicBezTo>
                    <a:pt x="10" y="43"/>
                    <a:pt x="10" y="43"/>
                    <a:pt x="10" y="43"/>
                  </a:cubicBezTo>
                  <a:cubicBezTo>
                    <a:pt x="10" y="47"/>
                    <a:pt x="11" y="49"/>
                    <a:pt x="14" y="49"/>
                  </a:cubicBezTo>
                  <a:cubicBezTo>
                    <a:pt x="18" y="49"/>
                    <a:pt x="19" y="47"/>
                    <a:pt x="19" y="44"/>
                  </a:cubicBezTo>
                  <a:cubicBezTo>
                    <a:pt x="19" y="33"/>
                    <a:pt x="19" y="33"/>
                    <a:pt x="19" y="33"/>
                  </a:cubicBezTo>
                  <a:cubicBezTo>
                    <a:pt x="28" y="33"/>
                    <a:pt x="28" y="33"/>
                    <a:pt x="28" y="33"/>
                  </a:cubicBezTo>
                  <a:cubicBezTo>
                    <a:pt x="28" y="43"/>
                    <a:pt x="28" y="43"/>
                    <a:pt x="28" y="43"/>
                  </a:cubicBezTo>
                  <a:cubicBezTo>
                    <a:pt x="28"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Freeform 72"/>
            <p:cNvSpPr>
              <a:spLocks noEditPoints="1"/>
            </p:cNvSpPr>
            <p:nvPr/>
          </p:nvSpPr>
          <p:spPr bwMode="auto">
            <a:xfrm>
              <a:off x="3435383" y="1660564"/>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7 h 38"/>
                <a:gd name="T20" fmla="*/ 13 w 22"/>
                <a:gd name="T21" fmla="*/ 27 h 38"/>
                <a:gd name="T22" fmla="*/ 11 w 22"/>
                <a:gd name="T23" fmla="*/ 11 h 38"/>
                <a:gd name="T24" fmla="*/ 11 w 22"/>
                <a:gd name="T25" fmla="*/ 11 h 38"/>
                <a:gd name="T26" fmla="*/ 8 w 2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73"/>
            <p:cNvSpPr>
              <a:spLocks/>
            </p:cNvSpPr>
            <p:nvPr/>
          </p:nvSpPr>
          <p:spPr bwMode="auto">
            <a:xfrm>
              <a:off x="3468721" y="1660564"/>
              <a:ext cx="26988" cy="60326"/>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74"/>
            <p:cNvSpPr>
              <a:spLocks noChangeArrowheads="1"/>
            </p:cNvSpPr>
            <p:nvPr/>
          </p:nvSpPr>
          <p:spPr bwMode="auto">
            <a:xfrm>
              <a:off x="3500472" y="1660564"/>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75"/>
            <p:cNvSpPr>
              <a:spLocks noEditPoints="1"/>
            </p:cNvSpPr>
            <p:nvPr/>
          </p:nvSpPr>
          <p:spPr bwMode="auto">
            <a:xfrm>
              <a:off x="3516347" y="1660564"/>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3 h 57"/>
                <a:gd name="T16" fmla="*/ 20 w 29"/>
                <a:gd name="T17" fmla="*/ 13 h 57"/>
                <a:gd name="T18" fmla="*/ 15 w 29"/>
                <a:gd name="T19" fmla="*/ 7 h 57"/>
                <a:gd name="T20" fmla="*/ 10 w 29"/>
                <a:gd name="T21" fmla="*/ 13 h 57"/>
                <a:gd name="T22" fmla="*/ 10 w 29"/>
                <a:gd name="T23" fmla="*/ 43 h 57"/>
                <a:gd name="T24" fmla="*/ 15 w 29"/>
                <a:gd name="T25" fmla="*/ 49 h 57"/>
                <a:gd name="T26" fmla="*/ 20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3"/>
                  </a:moveTo>
                  <a:cubicBezTo>
                    <a:pt x="20" y="13"/>
                    <a:pt x="20" y="13"/>
                    <a:pt x="20" y="13"/>
                  </a:cubicBezTo>
                  <a:cubicBezTo>
                    <a:pt x="20" y="10"/>
                    <a:pt x="18" y="7"/>
                    <a:pt x="15" y="7"/>
                  </a:cubicBezTo>
                  <a:cubicBezTo>
                    <a:pt x="11" y="7"/>
                    <a:pt x="10" y="10"/>
                    <a:pt x="10" y="13"/>
                  </a:cubicBezTo>
                  <a:cubicBezTo>
                    <a:pt x="10" y="43"/>
                    <a:pt x="10" y="43"/>
                    <a:pt x="10" y="43"/>
                  </a:cubicBezTo>
                  <a:cubicBezTo>
                    <a:pt x="10" y="47"/>
                    <a:pt x="11" y="49"/>
                    <a:pt x="15" y="49"/>
                  </a:cubicBezTo>
                  <a:cubicBezTo>
                    <a:pt x="18" y="49"/>
                    <a:pt x="20" y="47"/>
                    <a:pt x="2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76"/>
            <p:cNvSpPr>
              <a:spLocks/>
            </p:cNvSpPr>
            <p:nvPr/>
          </p:nvSpPr>
          <p:spPr bwMode="auto">
            <a:xfrm>
              <a:off x="3552860" y="1660564"/>
              <a:ext cx="30163" cy="60326"/>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77"/>
            <p:cNvSpPr>
              <a:spLocks/>
            </p:cNvSpPr>
            <p:nvPr/>
          </p:nvSpPr>
          <p:spPr bwMode="auto">
            <a:xfrm>
              <a:off x="4098965" y="1576425"/>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0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3 h 57"/>
                <a:gd name="T30" fmla="*/ 9 w 27"/>
                <a:gd name="T31" fmla="*/ 44 h 57"/>
                <a:gd name="T32" fmla="*/ 14 w 27"/>
                <a:gd name="T33" fmla="*/ 49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0"/>
                    <a:pt x="20" y="50"/>
                    <a:pt x="20" y="50"/>
                  </a:cubicBezTo>
                  <a:cubicBezTo>
                    <a:pt x="19" y="55"/>
                    <a:pt x="16"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3"/>
                  </a:cubicBezTo>
                  <a:cubicBezTo>
                    <a:pt x="9" y="44"/>
                    <a:pt x="9" y="44"/>
                    <a:pt x="9" y="44"/>
                  </a:cubicBezTo>
                  <a:cubicBezTo>
                    <a:pt x="9" y="47"/>
                    <a:pt x="10" y="49"/>
                    <a:pt x="14" y="49"/>
                  </a:cubicBezTo>
                  <a:cubicBezTo>
                    <a:pt x="17" y="49"/>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78"/>
            <p:cNvSpPr>
              <a:spLocks/>
            </p:cNvSpPr>
            <p:nvPr/>
          </p:nvSpPr>
          <p:spPr bwMode="auto">
            <a:xfrm>
              <a:off x="4133890" y="1576425"/>
              <a:ext cx="23813" cy="61914"/>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79"/>
            <p:cNvSpPr>
              <a:spLocks/>
            </p:cNvSpPr>
            <p:nvPr/>
          </p:nvSpPr>
          <p:spPr bwMode="auto">
            <a:xfrm>
              <a:off x="4162465" y="1576425"/>
              <a:ext cx="30163" cy="61914"/>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80"/>
            <p:cNvSpPr>
              <a:spLocks noEditPoints="1"/>
            </p:cNvSpPr>
            <p:nvPr/>
          </p:nvSpPr>
          <p:spPr bwMode="auto">
            <a:xfrm>
              <a:off x="4198978" y="1578012"/>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81"/>
            <p:cNvSpPr>
              <a:spLocks/>
            </p:cNvSpPr>
            <p:nvPr/>
          </p:nvSpPr>
          <p:spPr bwMode="auto">
            <a:xfrm>
              <a:off x="4233903" y="1576425"/>
              <a:ext cx="25400" cy="619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82"/>
            <p:cNvSpPr>
              <a:spLocks noEditPoints="1"/>
            </p:cNvSpPr>
            <p:nvPr/>
          </p:nvSpPr>
          <p:spPr bwMode="auto">
            <a:xfrm>
              <a:off x="4264066" y="1576425"/>
              <a:ext cx="30163" cy="61914"/>
            </a:xfrm>
            <a:custGeom>
              <a:avLst/>
              <a:gdLst>
                <a:gd name="T0" fmla="*/ 9 w 28"/>
                <a:gd name="T1" fmla="*/ 31 h 57"/>
                <a:gd name="T2" fmla="*/ 9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6" y="26"/>
                    <a:pt x="17" y="24"/>
                    <a:pt x="17" y="21"/>
                  </a:cubicBezTo>
                  <a:cubicBezTo>
                    <a:pt x="17" y="13"/>
                    <a:pt x="17" y="13"/>
                    <a:pt x="17" y="13"/>
                  </a:cubicBezTo>
                  <a:cubicBezTo>
                    <a:pt x="17" y="10"/>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83"/>
            <p:cNvSpPr>
              <a:spLocks/>
            </p:cNvSpPr>
            <p:nvPr/>
          </p:nvSpPr>
          <p:spPr bwMode="auto">
            <a:xfrm>
              <a:off x="4098965" y="1662152"/>
              <a:ext cx="23813" cy="60326"/>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2 w 15"/>
                <a:gd name="T11" fmla="*/ 16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2" y="16"/>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84"/>
            <p:cNvSpPr>
              <a:spLocks noEditPoints="1"/>
            </p:cNvSpPr>
            <p:nvPr/>
          </p:nvSpPr>
          <p:spPr bwMode="auto">
            <a:xfrm>
              <a:off x="4125952" y="1660564"/>
              <a:ext cx="31750" cy="69852"/>
            </a:xfrm>
            <a:custGeom>
              <a:avLst/>
              <a:gdLst>
                <a:gd name="T0" fmla="*/ 11 w 29"/>
                <a:gd name="T1" fmla="*/ 61 h 64"/>
                <a:gd name="T2" fmla="*/ 11 w 29"/>
                <a:gd name="T3" fmla="*/ 57 h 64"/>
                <a:gd name="T4" fmla="*/ 0 w 29"/>
                <a:gd name="T5" fmla="*/ 43 h 64"/>
                <a:gd name="T6" fmla="*/ 0 w 29"/>
                <a:gd name="T7" fmla="*/ 16 h 64"/>
                <a:gd name="T8" fmla="*/ 14 w 29"/>
                <a:gd name="T9" fmla="*/ 0 h 64"/>
                <a:gd name="T10" fmla="*/ 29 w 29"/>
                <a:gd name="T11" fmla="*/ 16 h 64"/>
                <a:gd name="T12" fmla="*/ 29 w 29"/>
                <a:gd name="T13" fmla="*/ 43 h 64"/>
                <a:gd name="T14" fmla="*/ 22 w 29"/>
                <a:gd name="T15" fmla="*/ 56 h 64"/>
                <a:gd name="T16" fmla="*/ 29 w 29"/>
                <a:gd name="T17" fmla="*/ 57 h 64"/>
                <a:gd name="T18" fmla="*/ 29 w 29"/>
                <a:gd name="T19" fmla="*/ 64 h 64"/>
                <a:gd name="T20" fmla="*/ 11 w 29"/>
                <a:gd name="T21" fmla="*/ 61 h 64"/>
                <a:gd name="T22" fmla="*/ 19 w 29"/>
                <a:gd name="T23" fmla="*/ 45 h 64"/>
                <a:gd name="T24" fmla="*/ 19 w 29"/>
                <a:gd name="T25" fmla="*/ 14 h 64"/>
                <a:gd name="T26" fmla="*/ 14 w 29"/>
                <a:gd name="T27" fmla="*/ 8 h 64"/>
                <a:gd name="T28" fmla="*/ 10 w 29"/>
                <a:gd name="T29" fmla="*/ 14 h 64"/>
                <a:gd name="T30" fmla="*/ 10 w 29"/>
                <a:gd name="T31" fmla="*/ 45 h 64"/>
                <a:gd name="T32" fmla="*/ 14 w 29"/>
                <a:gd name="T33" fmla="*/ 51 h 64"/>
                <a:gd name="T34" fmla="*/ 19 w 29"/>
                <a:gd name="T3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6"/>
                    <a:pt x="0" y="50"/>
                    <a:pt x="0" y="43"/>
                  </a:cubicBezTo>
                  <a:cubicBezTo>
                    <a:pt x="0" y="16"/>
                    <a:pt x="0" y="16"/>
                    <a:pt x="0" y="16"/>
                  </a:cubicBezTo>
                  <a:cubicBezTo>
                    <a:pt x="0" y="7"/>
                    <a:pt x="5" y="0"/>
                    <a:pt x="14" y="0"/>
                  </a:cubicBezTo>
                  <a:cubicBezTo>
                    <a:pt x="25" y="0"/>
                    <a:pt x="29" y="7"/>
                    <a:pt x="29" y="16"/>
                  </a:cubicBezTo>
                  <a:cubicBezTo>
                    <a:pt x="29" y="43"/>
                    <a:pt x="29" y="43"/>
                    <a:pt x="29" y="43"/>
                  </a:cubicBezTo>
                  <a:cubicBezTo>
                    <a:pt x="29" y="49"/>
                    <a:pt x="27" y="54"/>
                    <a:pt x="22" y="56"/>
                  </a:cubicBezTo>
                  <a:cubicBezTo>
                    <a:pt x="29" y="57"/>
                    <a:pt x="29" y="57"/>
                    <a:pt x="29" y="57"/>
                  </a:cubicBezTo>
                  <a:cubicBezTo>
                    <a:pt x="29" y="64"/>
                    <a:pt x="29" y="64"/>
                    <a:pt x="29" y="64"/>
                  </a:cubicBezTo>
                  <a:lnTo>
                    <a:pt x="11" y="61"/>
                  </a:lnTo>
                  <a:close/>
                  <a:moveTo>
                    <a:pt x="19" y="45"/>
                  </a:moveTo>
                  <a:cubicBezTo>
                    <a:pt x="19" y="14"/>
                    <a:pt x="19" y="14"/>
                    <a:pt x="19" y="14"/>
                  </a:cubicBezTo>
                  <a:cubicBezTo>
                    <a:pt x="19" y="11"/>
                    <a:pt x="18" y="8"/>
                    <a:pt x="14" y="8"/>
                  </a:cubicBezTo>
                  <a:cubicBezTo>
                    <a:pt x="11" y="8"/>
                    <a:pt x="10" y="11"/>
                    <a:pt x="10" y="14"/>
                  </a:cubicBezTo>
                  <a:cubicBezTo>
                    <a:pt x="10" y="45"/>
                    <a:pt x="10" y="45"/>
                    <a:pt x="10" y="45"/>
                  </a:cubicBezTo>
                  <a:cubicBezTo>
                    <a:pt x="10" y="48"/>
                    <a:pt x="11" y="51"/>
                    <a:pt x="14" y="51"/>
                  </a:cubicBezTo>
                  <a:cubicBezTo>
                    <a:pt x="18" y="51"/>
                    <a:pt x="19" y="48"/>
                    <a:pt x="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85"/>
            <p:cNvSpPr>
              <a:spLocks/>
            </p:cNvSpPr>
            <p:nvPr/>
          </p:nvSpPr>
          <p:spPr bwMode="auto">
            <a:xfrm>
              <a:off x="4162465" y="1662152"/>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3 h 57"/>
                <a:gd name="T14" fmla="*/ 14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3"/>
                    <a:pt x="10" y="43"/>
                    <a:pt x="10" y="43"/>
                  </a:cubicBezTo>
                  <a:cubicBezTo>
                    <a:pt x="10" y="47"/>
                    <a:pt x="11" y="49"/>
                    <a:pt x="14" y="49"/>
                  </a:cubicBezTo>
                  <a:cubicBezTo>
                    <a:pt x="18" y="49"/>
                    <a:pt x="19" y="47"/>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86"/>
            <p:cNvSpPr>
              <a:spLocks noEditPoints="1"/>
            </p:cNvSpPr>
            <p:nvPr/>
          </p:nvSpPr>
          <p:spPr bwMode="auto">
            <a:xfrm>
              <a:off x="4195803" y="1662152"/>
              <a:ext cx="33338" cy="60326"/>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87"/>
            <p:cNvSpPr>
              <a:spLocks/>
            </p:cNvSpPr>
            <p:nvPr/>
          </p:nvSpPr>
          <p:spPr bwMode="auto">
            <a:xfrm>
              <a:off x="4233903" y="1662152"/>
              <a:ext cx="22225" cy="60326"/>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88"/>
            <p:cNvSpPr>
              <a:spLocks noChangeArrowheads="1"/>
            </p:cNvSpPr>
            <p:nvPr/>
          </p:nvSpPr>
          <p:spPr bwMode="auto">
            <a:xfrm>
              <a:off x="4260891" y="1662152"/>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89"/>
            <p:cNvSpPr>
              <a:spLocks/>
            </p:cNvSpPr>
            <p:nvPr/>
          </p:nvSpPr>
          <p:spPr bwMode="auto">
            <a:xfrm>
              <a:off x="4276766" y="1662152"/>
              <a:ext cx="25400" cy="60326"/>
            </a:xfrm>
            <a:custGeom>
              <a:avLst/>
              <a:gdLst>
                <a:gd name="T0" fmla="*/ 0 w 16"/>
                <a:gd name="T1" fmla="*/ 0 h 38"/>
                <a:gd name="T2" fmla="*/ 16 w 16"/>
                <a:gd name="T3" fmla="*/ 0 h 38"/>
                <a:gd name="T4" fmla="*/ 16 w 16"/>
                <a:gd name="T5" fmla="*/ 5 h 38"/>
                <a:gd name="T6" fmla="*/ 11 w 16"/>
                <a:gd name="T7" fmla="*/ 5 h 38"/>
                <a:gd name="T8" fmla="*/ 11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90"/>
            <p:cNvSpPr>
              <a:spLocks/>
            </p:cNvSpPr>
            <p:nvPr/>
          </p:nvSpPr>
          <p:spPr bwMode="auto">
            <a:xfrm>
              <a:off x="4306929" y="1662152"/>
              <a:ext cx="31750" cy="60326"/>
            </a:xfrm>
            <a:custGeom>
              <a:avLst/>
              <a:gdLst>
                <a:gd name="T0" fmla="*/ 13 w 20"/>
                <a:gd name="T1" fmla="*/ 24 h 38"/>
                <a:gd name="T2" fmla="*/ 13 w 20"/>
                <a:gd name="T3" fmla="*/ 38 h 38"/>
                <a:gd name="T4" fmla="*/ 6 w 20"/>
                <a:gd name="T5" fmla="*/ 38 h 38"/>
                <a:gd name="T6" fmla="*/ 6 w 20"/>
                <a:gd name="T7" fmla="*/ 24 h 38"/>
                <a:gd name="T8" fmla="*/ 0 w 20"/>
                <a:gd name="T9" fmla="*/ 0 h 38"/>
                <a:gd name="T10" fmla="*/ 6 w 20"/>
                <a:gd name="T11" fmla="*/ 0 h 38"/>
                <a:gd name="T12" fmla="*/ 10 w 20"/>
                <a:gd name="T13" fmla="*/ 14 h 38"/>
                <a:gd name="T14" fmla="*/ 10 w 20"/>
                <a:gd name="T15" fmla="*/ 14 h 38"/>
                <a:gd name="T16" fmla="*/ 14 w 20"/>
                <a:gd name="T17" fmla="*/ 0 h 38"/>
                <a:gd name="T18" fmla="*/ 20 w 20"/>
                <a:gd name="T19" fmla="*/ 0 h 38"/>
                <a:gd name="T20" fmla="*/ 13 w 20"/>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3" y="24"/>
                  </a:moveTo>
                  <a:lnTo>
                    <a:pt x="13" y="38"/>
                  </a:lnTo>
                  <a:lnTo>
                    <a:pt x="6" y="38"/>
                  </a:lnTo>
                  <a:lnTo>
                    <a:pt x="6" y="24"/>
                  </a:lnTo>
                  <a:lnTo>
                    <a:pt x="0" y="0"/>
                  </a:lnTo>
                  <a:lnTo>
                    <a:pt x="6" y="0"/>
                  </a:lnTo>
                  <a:lnTo>
                    <a:pt x="10" y="14"/>
                  </a:lnTo>
                  <a:lnTo>
                    <a:pt x="10" y="14"/>
                  </a:lnTo>
                  <a:lnTo>
                    <a:pt x="14" y="0"/>
                  </a:lnTo>
                  <a:lnTo>
                    <a:pt x="20" y="0"/>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49" name="Picture 2648"/>
            <p:cNvPicPr>
              <a:picLocks noChangeAspect="1"/>
            </p:cNvPicPr>
            <p:nvPr/>
          </p:nvPicPr>
          <p:blipFill>
            <a:blip r:embed="rId7"/>
            <a:stretch>
              <a:fillRect/>
            </a:stretch>
          </p:blipFill>
          <p:spPr>
            <a:xfrm>
              <a:off x="4687608" y="1513665"/>
              <a:ext cx="716088" cy="716400"/>
            </a:xfrm>
            <a:prstGeom prst="rect">
              <a:avLst/>
            </a:prstGeom>
          </p:spPr>
        </p:pic>
        <p:sp>
          <p:nvSpPr>
            <p:cNvPr id="2651" name="AutoShape 642"/>
            <p:cNvSpPr>
              <a:spLocks noChangeAspect="1" noChangeArrowheads="1" noTextEdit="1"/>
            </p:cNvSpPr>
            <p:nvPr/>
          </p:nvSpPr>
          <p:spPr bwMode="auto">
            <a:xfrm>
              <a:off x="693738" y="2293938"/>
              <a:ext cx="4668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3" name="Rectangle 644"/>
            <p:cNvSpPr>
              <a:spLocks noChangeArrowheads="1"/>
            </p:cNvSpPr>
            <p:nvPr/>
          </p:nvSpPr>
          <p:spPr bwMode="auto">
            <a:xfrm>
              <a:off x="4693058" y="2286000"/>
              <a:ext cx="723167" cy="726388"/>
            </a:xfrm>
            <a:prstGeom prst="rect">
              <a:avLst/>
            </a:prstGeom>
            <a:solidFill>
              <a:srgbClr val="CD8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4" name="Rectangle 645"/>
            <p:cNvSpPr>
              <a:spLocks noChangeArrowheads="1"/>
            </p:cNvSpPr>
            <p:nvPr/>
          </p:nvSpPr>
          <p:spPr bwMode="auto">
            <a:xfrm>
              <a:off x="1484711" y="2286000"/>
              <a:ext cx="724777" cy="726388"/>
            </a:xfrm>
            <a:prstGeom prst="rect">
              <a:avLst/>
            </a:prstGeom>
            <a:solidFill>
              <a:srgbClr val="8F1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5" name="Rectangle 646"/>
            <p:cNvSpPr>
              <a:spLocks noChangeArrowheads="1"/>
            </p:cNvSpPr>
            <p:nvPr/>
          </p:nvSpPr>
          <p:spPr bwMode="auto">
            <a:xfrm>
              <a:off x="3088885" y="2286000"/>
              <a:ext cx="723167" cy="726388"/>
            </a:xfrm>
            <a:prstGeom prst="rect">
              <a:avLst/>
            </a:prstGeom>
            <a:solidFill>
              <a:srgbClr val="E01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6" name="Rectangle 647"/>
            <p:cNvSpPr>
              <a:spLocks noChangeArrowheads="1"/>
            </p:cNvSpPr>
            <p:nvPr/>
          </p:nvSpPr>
          <p:spPr bwMode="auto">
            <a:xfrm>
              <a:off x="682624" y="2286000"/>
              <a:ext cx="723167" cy="726388"/>
            </a:xfrm>
            <a:prstGeom prst="rect">
              <a:avLst/>
            </a:prstGeom>
            <a:solidFill>
              <a:srgbClr val="FDB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7" name="Rectangle 648"/>
            <p:cNvSpPr>
              <a:spLocks noChangeArrowheads="1"/>
            </p:cNvSpPr>
            <p:nvPr/>
          </p:nvSpPr>
          <p:spPr bwMode="auto">
            <a:xfrm>
              <a:off x="3890971" y="2286000"/>
              <a:ext cx="724777" cy="726388"/>
            </a:xfrm>
            <a:prstGeom prst="rect">
              <a:avLst/>
            </a:prstGeom>
            <a:solidFill>
              <a:srgbClr val="F99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 name="Rectangle 649"/>
            <p:cNvSpPr>
              <a:spLocks noChangeArrowheads="1"/>
            </p:cNvSpPr>
            <p:nvPr/>
          </p:nvSpPr>
          <p:spPr bwMode="auto">
            <a:xfrm>
              <a:off x="2286798" y="2286000"/>
              <a:ext cx="723167" cy="726388"/>
            </a:xfrm>
            <a:prstGeom prst="rect">
              <a:avLst/>
            </a:prstGeom>
            <a:solidFill>
              <a:srgbClr val="F36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Rectangle 650"/>
            <p:cNvSpPr>
              <a:spLocks noChangeArrowheads="1"/>
            </p:cNvSpPr>
            <p:nvPr/>
          </p:nvSpPr>
          <p:spPr bwMode="auto">
            <a:xfrm>
              <a:off x="3088885" y="3075203"/>
              <a:ext cx="723167" cy="726388"/>
            </a:xfrm>
            <a:prstGeom prst="rect">
              <a:avLst/>
            </a:prstGeom>
            <a:solidFill>
              <a:srgbClr val="005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 name="Rectangle 651"/>
            <p:cNvSpPr>
              <a:spLocks noChangeArrowheads="1"/>
            </p:cNvSpPr>
            <p:nvPr/>
          </p:nvSpPr>
          <p:spPr bwMode="auto">
            <a:xfrm>
              <a:off x="3890971" y="3075203"/>
              <a:ext cx="724777" cy="726388"/>
            </a:xfrm>
            <a:prstGeom prst="rect">
              <a:avLst/>
            </a:prstGeom>
            <a:solidFill>
              <a:srgbClr val="1A3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1" name="Rectangle 652"/>
            <p:cNvSpPr>
              <a:spLocks noChangeArrowheads="1"/>
            </p:cNvSpPr>
            <p:nvPr/>
          </p:nvSpPr>
          <p:spPr bwMode="auto">
            <a:xfrm>
              <a:off x="682624" y="3075203"/>
              <a:ext cx="723167" cy="72638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2" name="Rectangle 653"/>
            <p:cNvSpPr>
              <a:spLocks noChangeArrowheads="1"/>
            </p:cNvSpPr>
            <p:nvPr/>
          </p:nvSpPr>
          <p:spPr bwMode="auto">
            <a:xfrm>
              <a:off x="1484711" y="3075203"/>
              <a:ext cx="724777" cy="726388"/>
            </a:xfrm>
            <a:prstGeom prst="rect">
              <a:avLst/>
            </a:prstGeom>
            <a:solidFill>
              <a:srgbClr val="007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3" name="Rectangle 654"/>
            <p:cNvSpPr>
              <a:spLocks noChangeArrowheads="1"/>
            </p:cNvSpPr>
            <p:nvPr/>
          </p:nvSpPr>
          <p:spPr bwMode="auto">
            <a:xfrm>
              <a:off x="2286798" y="3075203"/>
              <a:ext cx="723167" cy="726388"/>
            </a:xfrm>
            <a:prstGeom prst="rect">
              <a:avLst/>
            </a:prstGeom>
            <a:solidFill>
              <a:srgbClr val="40A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4" name="Rectangle 655"/>
            <p:cNvSpPr>
              <a:spLocks noChangeArrowheads="1"/>
            </p:cNvSpPr>
            <p:nvPr/>
          </p:nvSpPr>
          <p:spPr bwMode="auto">
            <a:xfrm>
              <a:off x="4693058" y="3075203"/>
              <a:ext cx="723167" cy="72477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Freeform 656"/>
            <p:cNvSpPr>
              <a:spLocks/>
            </p:cNvSpPr>
            <p:nvPr/>
          </p:nvSpPr>
          <p:spPr bwMode="auto">
            <a:xfrm>
              <a:off x="4826739" y="2637115"/>
              <a:ext cx="450973" cy="239982"/>
            </a:xfrm>
            <a:custGeom>
              <a:avLst/>
              <a:gdLst>
                <a:gd name="T0" fmla="*/ 380 w 415"/>
                <a:gd name="T1" fmla="*/ 24 h 221"/>
                <a:gd name="T2" fmla="*/ 297 w 415"/>
                <a:gd name="T3" fmla="*/ 4 h 221"/>
                <a:gd name="T4" fmla="*/ 295 w 415"/>
                <a:gd name="T5" fmla="*/ 4 h 221"/>
                <a:gd name="T6" fmla="*/ 222 w 415"/>
                <a:gd name="T7" fmla="*/ 53 h 221"/>
                <a:gd name="T8" fmla="*/ 221 w 415"/>
                <a:gd name="T9" fmla="*/ 53 h 221"/>
                <a:gd name="T10" fmla="*/ 221 w 415"/>
                <a:gd name="T11" fmla="*/ 54 h 221"/>
                <a:gd name="T12" fmla="*/ 221 w 415"/>
                <a:gd name="T13" fmla="*/ 55 h 221"/>
                <a:gd name="T14" fmla="*/ 221 w 415"/>
                <a:gd name="T15" fmla="*/ 57 h 221"/>
                <a:gd name="T16" fmla="*/ 222 w 415"/>
                <a:gd name="T17" fmla="*/ 58 h 221"/>
                <a:gd name="T18" fmla="*/ 234 w 415"/>
                <a:gd name="T19" fmla="*/ 80 h 221"/>
                <a:gd name="T20" fmla="*/ 235 w 415"/>
                <a:gd name="T21" fmla="*/ 80 h 221"/>
                <a:gd name="T22" fmla="*/ 237 w 415"/>
                <a:gd name="T23" fmla="*/ 82 h 221"/>
                <a:gd name="T24" fmla="*/ 239 w 415"/>
                <a:gd name="T25" fmla="*/ 81 h 221"/>
                <a:gd name="T26" fmla="*/ 239 w 415"/>
                <a:gd name="T27" fmla="*/ 80 h 221"/>
                <a:gd name="T28" fmla="*/ 302 w 415"/>
                <a:gd name="T29" fmla="*/ 34 h 221"/>
                <a:gd name="T30" fmla="*/ 304 w 415"/>
                <a:gd name="T31" fmla="*/ 34 h 221"/>
                <a:gd name="T32" fmla="*/ 361 w 415"/>
                <a:gd name="T33" fmla="*/ 48 h 221"/>
                <a:gd name="T34" fmla="*/ 385 w 415"/>
                <a:gd name="T35" fmla="*/ 108 h 221"/>
                <a:gd name="T36" fmla="*/ 344 w 415"/>
                <a:gd name="T37" fmla="*/ 179 h 221"/>
                <a:gd name="T38" fmla="*/ 288 w 415"/>
                <a:gd name="T39" fmla="*/ 175 h 221"/>
                <a:gd name="T40" fmla="*/ 286 w 415"/>
                <a:gd name="T41" fmla="*/ 174 h 221"/>
                <a:gd name="T42" fmla="*/ 225 w 415"/>
                <a:gd name="T43" fmla="*/ 108 h 221"/>
                <a:gd name="T44" fmla="*/ 118 w 415"/>
                <a:gd name="T45" fmla="*/ 4 h 221"/>
                <a:gd name="T46" fmla="*/ 116 w 415"/>
                <a:gd name="T47" fmla="*/ 4 h 221"/>
                <a:gd name="T48" fmla="*/ 35 w 415"/>
                <a:gd name="T49" fmla="*/ 24 h 221"/>
                <a:gd name="T50" fmla="*/ 0 w 415"/>
                <a:gd name="T51" fmla="*/ 108 h 221"/>
                <a:gd name="T52" fmla="*/ 20 w 415"/>
                <a:gd name="T53" fmla="*/ 174 h 221"/>
                <a:gd name="T54" fmla="*/ 121 w 415"/>
                <a:gd name="T55" fmla="*/ 209 h 221"/>
                <a:gd name="T56" fmla="*/ 160 w 415"/>
                <a:gd name="T57" fmla="*/ 191 h 221"/>
                <a:gd name="T58" fmla="*/ 174 w 415"/>
                <a:gd name="T59" fmla="*/ 203 h 221"/>
                <a:gd name="T60" fmla="*/ 178 w 415"/>
                <a:gd name="T61" fmla="*/ 203 h 221"/>
                <a:gd name="T62" fmla="*/ 178 w 415"/>
                <a:gd name="T63" fmla="*/ 202 h 221"/>
                <a:gd name="T64" fmla="*/ 178 w 415"/>
                <a:gd name="T65" fmla="*/ 201 h 221"/>
                <a:gd name="T66" fmla="*/ 188 w 415"/>
                <a:gd name="T67" fmla="*/ 139 h 221"/>
                <a:gd name="T68" fmla="*/ 188 w 415"/>
                <a:gd name="T69" fmla="*/ 138 h 221"/>
                <a:gd name="T70" fmla="*/ 188 w 415"/>
                <a:gd name="T71" fmla="*/ 136 h 221"/>
                <a:gd name="T72" fmla="*/ 186 w 415"/>
                <a:gd name="T73" fmla="*/ 136 h 221"/>
                <a:gd name="T74" fmla="*/ 186 w 415"/>
                <a:gd name="T75" fmla="*/ 136 h 221"/>
                <a:gd name="T76" fmla="*/ 185 w 415"/>
                <a:gd name="T77" fmla="*/ 136 h 221"/>
                <a:gd name="T78" fmla="*/ 125 w 415"/>
                <a:gd name="T79" fmla="*/ 153 h 221"/>
                <a:gd name="T80" fmla="*/ 124 w 415"/>
                <a:gd name="T81" fmla="*/ 153 h 221"/>
                <a:gd name="T82" fmla="*/ 123 w 415"/>
                <a:gd name="T83" fmla="*/ 154 h 221"/>
                <a:gd name="T84" fmla="*/ 123 w 415"/>
                <a:gd name="T85" fmla="*/ 157 h 221"/>
                <a:gd name="T86" fmla="*/ 124 w 415"/>
                <a:gd name="T87" fmla="*/ 158 h 221"/>
                <a:gd name="T88" fmla="*/ 137 w 415"/>
                <a:gd name="T89" fmla="*/ 170 h 221"/>
                <a:gd name="T90" fmla="*/ 115 w 415"/>
                <a:gd name="T91" fmla="*/ 179 h 221"/>
                <a:gd name="T92" fmla="*/ 45 w 415"/>
                <a:gd name="T93" fmla="*/ 156 h 221"/>
                <a:gd name="T94" fmla="*/ 44 w 415"/>
                <a:gd name="T95" fmla="*/ 156 h 221"/>
                <a:gd name="T96" fmla="*/ 30 w 415"/>
                <a:gd name="T97" fmla="*/ 108 h 221"/>
                <a:gd name="T98" fmla="*/ 54 w 415"/>
                <a:gd name="T99" fmla="*/ 48 h 221"/>
                <a:gd name="T100" fmla="*/ 109 w 415"/>
                <a:gd name="T101" fmla="*/ 34 h 221"/>
                <a:gd name="T102" fmla="*/ 111 w 415"/>
                <a:gd name="T103" fmla="*/ 34 h 221"/>
                <a:gd name="T104" fmla="*/ 197 w 415"/>
                <a:gd name="T105" fmla="*/ 122 h 221"/>
                <a:gd name="T106" fmla="*/ 274 w 415"/>
                <a:gd name="T107" fmla="*/ 202 h 221"/>
                <a:gd name="T108" fmla="*/ 321 w 415"/>
                <a:gd name="T109" fmla="*/ 213 h 221"/>
                <a:gd name="T110" fmla="*/ 355 w 415"/>
                <a:gd name="T111" fmla="*/ 207 h 221"/>
                <a:gd name="T112" fmla="*/ 415 w 415"/>
                <a:gd name="T113" fmla="*/ 108 h 221"/>
                <a:gd name="T114" fmla="*/ 380 w 415"/>
                <a:gd name="T115"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21">
                  <a:moveTo>
                    <a:pt x="380" y="24"/>
                  </a:moveTo>
                  <a:cubicBezTo>
                    <a:pt x="350" y="1"/>
                    <a:pt x="311" y="1"/>
                    <a:pt x="297" y="4"/>
                  </a:cubicBezTo>
                  <a:cubicBezTo>
                    <a:pt x="295" y="4"/>
                    <a:pt x="295" y="4"/>
                    <a:pt x="295" y="4"/>
                  </a:cubicBezTo>
                  <a:cubicBezTo>
                    <a:pt x="279" y="8"/>
                    <a:pt x="253" y="15"/>
                    <a:pt x="222" y="53"/>
                  </a:cubicBezTo>
                  <a:cubicBezTo>
                    <a:pt x="222" y="53"/>
                    <a:pt x="222" y="53"/>
                    <a:pt x="221" y="53"/>
                  </a:cubicBezTo>
                  <a:cubicBezTo>
                    <a:pt x="221" y="54"/>
                    <a:pt x="221" y="54"/>
                    <a:pt x="221" y="54"/>
                  </a:cubicBezTo>
                  <a:cubicBezTo>
                    <a:pt x="221" y="54"/>
                    <a:pt x="221" y="55"/>
                    <a:pt x="221" y="55"/>
                  </a:cubicBezTo>
                  <a:cubicBezTo>
                    <a:pt x="221" y="56"/>
                    <a:pt x="221" y="56"/>
                    <a:pt x="221" y="57"/>
                  </a:cubicBezTo>
                  <a:cubicBezTo>
                    <a:pt x="222" y="58"/>
                    <a:pt x="222" y="58"/>
                    <a:pt x="222" y="58"/>
                  </a:cubicBezTo>
                  <a:cubicBezTo>
                    <a:pt x="225" y="64"/>
                    <a:pt x="230" y="72"/>
                    <a:pt x="234" y="80"/>
                  </a:cubicBezTo>
                  <a:cubicBezTo>
                    <a:pt x="234" y="80"/>
                    <a:pt x="234" y="80"/>
                    <a:pt x="235" y="80"/>
                  </a:cubicBezTo>
                  <a:cubicBezTo>
                    <a:pt x="235" y="81"/>
                    <a:pt x="236" y="82"/>
                    <a:pt x="237" y="82"/>
                  </a:cubicBezTo>
                  <a:cubicBezTo>
                    <a:pt x="238" y="82"/>
                    <a:pt x="238" y="82"/>
                    <a:pt x="239" y="81"/>
                  </a:cubicBezTo>
                  <a:cubicBezTo>
                    <a:pt x="239" y="81"/>
                    <a:pt x="239" y="81"/>
                    <a:pt x="239" y="80"/>
                  </a:cubicBezTo>
                  <a:cubicBezTo>
                    <a:pt x="266" y="43"/>
                    <a:pt x="288" y="37"/>
                    <a:pt x="302" y="34"/>
                  </a:cubicBezTo>
                  <a:cubicBezTo>
                    <a:pt x="304" y="34"/>
                    <a:pt x="304" y="34"/>
                    <a:pt x="304" y="34"/>
                  </a:cubicBezTo>
                  <a:cubicBezTo>
                    <a:pt x="311" y="32"/>
                    <a:pt x="340" y="32"/>
                    <a:pt x="361" y="48"/>
                  </a:cubicBezTo>
                  <a:cubicBezTo>
                    <a:pt x="377" y="61"/>
                    <a:pt x="385" y="81"/>
                    <a:pt x="385" y="108"/>
                  </a:cubicBezTo>
                  <a:cubicBezTo>
                    <a:pt x="385" y="154"/>
                    <a:pt x="363" y="172"/>
                    <a:pt x="344" y="179"/>
                  </a:cubicBezTo>
                  <a:cubicBezTo>
                    <a:pt x="315" y="189"/>
                    <a:pt x="288" y="175"/>
                    <a:pt x="288" y="175"/>
                  </a:cubicBezTo>
                  <a:cubicBezTo>
                    <a:pt x="286" y="174"/>
                    <a:pt x="286" y="174"/>
                    <a:pt x="286" y="174"/>
                  </a:cubicBezTo>
                  <a:cubicBezTo>
                    <a:pt x="271" y="167"/>
                    <a:pt x="247" y="153"/>
                    <a:pt x="225" y="108"/>
                  </a:cubicBezTo>
                  <a:cubicBezTo>
                    <a:pt x="180" y="18"/>
                    <a:pt x="142" y="10"/>
                    <a:pt x="118" y="4"/>
                  </a:cubicBezTo>
                  <a:cubicBezTo>
                    <a:pt x="116" y="4"/>
                    <a:pt x="116" y="4"/>
                    <a:pt x="116" y="4"/>
                  </a:cubicBezTo>
                  <a:cubicBezTo>
                    <a:pt x="105" y="1"/>
                    <a:pt x="66" y="0"/>
                    <a:pt x="35" y="24"/>
                  </a:cubicBezTo>
                  <a:cubicBezTo>
                    <a:pt x="19" y="37"/>
                    <a:pt x="0" y="62"/>
                    <a:pt x="0" y="108"/>
                  </a:cubicBezTo>
                  <a:cubicBezTo>
                    <a:pt x="0" y="136"/>
                    <a:pt x="5" y="155"/>
                    <a:pt x="20" y="174"/>
                  </a:cubicBezTo>
                  <a:cubicBezTo>
                    <a:pt x="23" y="179"/>
                    <a:pt x="57" y="221"/>
                    <a:pt x="121" y="209"/>
                  </a:cubicBezTo>
                  <a:cubicBezTo>
                    <a:pt x="131" y="207"/>
                    <a:pt x="145" y="202"/>
                    <a:pt x="160" y="191"/>
                  </a:cubicBezTo>
                  <a:cubicBezTo>
                    <a:pt x="174" y="203"/>
                    <a:pt x="174" y="203"/>
                    <a:pt x="174" y="203"/>
                  </a:cubicBezTo>
                  <a:cubicBezTo>
                    <a:pt x="175" y="204"/>
                    <a:pt x="177" y="204"/>
                    <a:pt x="178" y="203"/>
                  </a:cubicBezTo>
                  <a:cubicBezTo>
                    <a:pt x="178" y="203"/>
                    <a:pt x="178" y="202"/>
                    <a:pt x="178" y="202"/>
                  </a:cubicBezTo>
                  <a:cubicBezTo>
                    <a:pt x="178" y="201"/>
                    <a:pt x="178" y="201"/>
                    <a:pt x="178" y="201"/>
                  </a:cubicBezTo>
                  <a:cubicBezTo>
                    <a:pt x="188" y="139"/>
                    <a:pt x="188" y="139"/>
                    <a:pt x="188" y="139"/>
                  </a:cubicBezTo>
                  <a:cubicBezTo>
                    <a:pt x="188" y="138"/>
                    <a:pt x="188" y="138"/>
                    <a:pt x="188" y="138"/>
                  </a:cubicBezTo>
                  <a:cubicBezTo>
                    <a:pt x="188" y="137"/>
                    <a:pt x="188" y="137"/>
                    <a:pt x="188" y="136"/>
                  </a:cubicBezTo>
                  <a:cubicBezTo>
                    <a:pt x="187" y="136"/>
                    <a:pt x="187" y="136"/>
                    <a:pt x="186" y="136"/>
                  </a:cubicBezTo>
                  <a:cubicBezTo>
                    <a:pt x="186" y="136"/>
                    <a:pt x="186" y="136"/>
                    <a:pt x="186" y="136"/>
                  </a:cubicBezTo>
                  <a:cubicBezTo>
                    <a:pt x="185" y="136"/>
                    <a:pt x="185" y="136"/>
                    <a:pt x="185" y="136"/>
                  </a:cubicBezTo>
                  <a:cubicBezTo>
                    <a:pt x="125" y="153"/>
                    <a:pt x="125" y="153"/>
                    <a:pt x="125" y="153"/>
                  </a:cubicBezTo>
                  <a:cubicBezTo>
                    <a:pt x="124" y="153"/>
                    <a:pt x="124" y="153"/>
                    <a:pt x="124" y="153"/>
                  </a:cubicBezTo>
                  <a:cubicBezTo>
                    <a:pt x="123" y="153"/>
                    <a:pt x="123" y="153"/>
                    <a:pt x="123" y="154"/>
                  </a:cubicBezTo>
                  <a:cubicBezTo>
                    <a:pt x="122" y="155"/>
                    <a:pt x="122" y="156"/>
                    <a:pt x="123" y="157"/>
                  </a:cubicBezTo>
                  <a:cubicBezTo>
                    <a:pt x="124" y="158"/>
                    <a:pt x="124" y="158"/>
                    <a:pt x="124" y="158"/>
                  </a:cubicBezTo>
                  <a:cubicBezTo>
                    <a:pt x="137" y="170"/>
                    <a:pt x="137" y="170"/>
                    <a:pt x="137" y="170"/>
                  </a:cubicBezTo>
                  <a:cubicBezTo>
                    <a:pt x="128" y="175"/>
                    <a:pt x="121" y="178"/>
                    <a:pt x="115" y="179"/>
                  </a:cubicBezTo>
                  <a:cubicBezTo>
                    <a:pt x="69" y="188"/>
                    <a:pt x="46" y="157"/>
                    <a:pt x="45" y="156"/>
                  </a:cubicBezTo>
                  <a:cubicBezTo>
                    <a:pt x="44" y="156"/>
                    <a:pt x="44" y="156"/>
                    <a:pt x="44" y="156"/>
                  </a:cubicBezTo>
                  <a:cubicBezTo>
                    <a:pt x="34" y="142"/>
                    <a:pt x="30" y="130"/>
                    <a:pt x="30" y="108"/>
                  </a:cubicBezTo>
                  <a:cubicBezTo>
                    <a:pt x="30" y="81"/>
                    <a:pt x="38" y="61"/>
                    <a:pt x="54" y="48"/>
                  </a:cubicBezTo>
                  <a:cubicBezTo>
                    <a:pt x="74" y="32"/>
                    <a:pt x="102" y="32"/>
                    <a:pt x="109" y="34"/>
                  </a:cubicBezTo>
                  <a:cubicBezTo>
                    <a:pt x="111" y="34"/>
                    <a:pt x="111" y="34"/>
                    <a:pt x="111" y="34"/>
                  </a:cubicBezTo>
                  <a:cubicBezTo>
                    <a:pt x="131" y="39"/>
                    <a:pt x="159" y="45"/>
                    <a:pt x="197" y="122"/>
                  </a:cubicBezTo>
                  <a:cubicBezTo>
                    <a:pt x="217" y="162"/>
                    <a:pt x="242" y="188"/>
                    <a:pt x="274" y="202"/>
                  </a:cubicBezTo>
                  <a:cubicBezTo>
                    <a:pt x="278" y="204"/>
                    <a:pt x="297" y="213"/>
                    <a:pt x="321" y="213"/>
                  </a:cubicBezTo>
                  <a:cubicBezTo>
                    <a:pt x="332" y="213"/>
                    <a:pt x="343" y="211"/>
                    <a:pt x="355" y="207"/>
                  </a:cubicBezTo>
                  <a:cubicBezTo>
                    <a:pt x="373" y="200"/>
                    <a:pt x="415" y="177"/>
                    <a:pt x="415" y="108"/>
                  </a:cubicBezTo>
                  <a:cubicBezTo>
                    <a:pt x="415" y="62"/>
                    <a:pt x="396" y="37"/>
                    <a:pt x="3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6" name="Freeform 657"/>
            <p:cNvSpPr>
              <a:spLocks/>
            </p:cNvSpPr>
            <p:nvPr/>
          </p:nvSpPr>
          <p:spPr bwMode="auto">
            <a:xfrm>
              <a:off x="1905082" y="2638725"/>
              <a:ext cx="85363" cy="286690"/>
            </a:xfrm>
            <a:custGeom>
              <a:avLst/>
              <a:gdLst>
                <a:gd name="T0" fmla="*/ 72 w 78"/>
                <a:gd name="T1" fmla="*/ 4 h 263"/>
                <a:gd name="T2" fmla="*/ 4 w 78"/>
                <a:gd name="T3" fmla="*/ 69 h 263"/>
                <a:gd name="T4" fmla="*/ 0 w 78"/>
                <a:gd name="T5" fmla="*/ 78 h 263"/>
                <a:gd name="T6" fmla="*/ 0 w 78"/>
                <a:gd name="T7" fmla="*/ 259 h 263"/>
                <a:gd name="T8" fmla="*/ 4 w 78"/>
                <a:gd name="T9" fmla="*/ 263 h 263"/>
                <a:gd name="T10" fmla="*/ 74 w 78"/>
                <a:gd name="T11" fmla="*/ 263 h 263"/>
                <a:gd name="T12" fmla="*/ 78 w 78"/>
                <a:gd name="T13" fmla="*/ 259 h 263"/>
                <a:gd name="T14" fmla="*/ 78 w 78"/>
                <a:gd name="T15" fmla="*/ 6 h 263"/>
                <a:gd name="T16" fmla="*/ 72 w 78"/>
                <a:gd name="T17"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3">
                  <a:moveTo>
                    <a:pt x="72" y="4"/>
                  </a:moveTo>
                  <a:cubicBezTo>
                    <a:pt x="4" y="69"/>
                    <a:pt x="4" y="69"/>
                    <a:pt x="4" y="69"/>
                  </a:cubicBezTo>
                  <a:cubicBezTo>
                    <a:pt x="2" y="71"/>
                    <a:pt x="0" y="73"/>
                    <a:pt x="0" y="78"/>
                  </a:cubicBezTo>
                  <a:cubicBezTo>
                    <a:pt x="0" y="259"/>
                    <a:pt x="0" y="259"/>
                    <a:pt x="0" y="259"/>
                  </a:cubicBezTo>
                  <a:cubicBezTo>
                    <a:pt x="0" y="261"/>
                    <a:pt x="2" y="263"/>
                    <a:pt x="4" y="263"/>
                  </a:cubicBezTo>
                  <a:cubicBezTo>
                    <a:pt x="74" y="263"/>
                    <a:pt x="74" y="263"/>
                    <a:pt x="74" y="263"/>
                  </a:cubicBezTo>
                  <a:cubicBezTo>
                    <a:pt x="76" y="263"/>
                    <a:pt x="78" y="261"/>
                    <a:pt x="78" y="259"/>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7" name="Freeform 658"/>
            <p:cNvSpPr>
              <a:spLocks/>
            </p:cNvSpPr>
            <p:nvPr/>
          </p:nvSpPr>
          <p:spPr bwMode="auto">
            <a:xfrm>
              <a:off x="1694091" y="2730530"/>
              <a:ext cx="83752" cy="194885"/>
            </a:xfrm>
            <a:custGeom>
              <a:avLst/>
              <a:gdLst>
                <a:gd name="T0" fmla="*/ 72 w 78"/>
                <a:gd name="T1" fmla="*/ 4 h 179"/>
                <a:gd name="T2" fmla="*/ 4 w 78"/>
                <a:gd name="T3" fmla="*/ 69 h 179"/>
                <a:gd name="T4" fmla="*/ 0 w 78"/>
                <a:gd name="T5" fmla="*/ 78 h 179"/>
                <a:gd name="T6" fmla="*/ 0 w 78"/>
                <a:gd name="T7" fmla="*/ 175 h 179"/>
                <a:gd name="T8" fmla="*/ 4 w 78"/>
                <a:gd name="T9" fmla="*/ 179 h 179"/>
                <a:gd name="T10" fmla="*/ 74 w 78"/>
                <a:gd name="T11" fmla="*/ 179 h 179"/>
                <a:gd name="T12" fmla="*/ 78 w 78"/>
                <a:gd name="T13" fmla="*/ 175 h 179"/>
                <a:gd name="T14" fmla="*/ 78 w 78"/>
                <a:gd name="T15" fmla="*/ 6 h 179"/>
                <a:gd name="T16" fmla="*/ 72 w 78"/>
                <a:gd name="T17"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9">
                  <a:moveTo>
                    <a:pt x="72" y="4"/>
                  </a:moveTo>
                  <a:cubicBezTo>
                    <a:pt x="4" y="69"/>
                    <a:pt x="4" y="69"/>
                    <a:pt x="4" y="69"/>
                  </a:cubicBezTo>
                  <a:cubicBezTo>
                    <a:pt x="2" y="71"/>
                    <a:pt x="0" y="73"/>
                    <a:pt x="0" y="78"/>
                  </a:cubicBezTo>
                  <a:cubicBezTo>
                    <a:pt x="0" y="175"/>
                    <a:pt x="0" y="175"/>
                    <a:pt x="0" y="175"/>
                  </a:cubicBezTo>
                  <a:cubicBezTo>
                    <a:pt x="0" y="177"/>
                    <a:pt x="2" y="179"/>
                    <a:pt x="4" y="179"/>
                  </a:cubicBezTo>
                  <a:cubicBezTo>
                    <a:pt x="74" y="179"/>
                    <a:pt x="74" y="179"/>
                    <a:pt x="74" y="179"/>
                  </a:cubicBezTo>
                  <a:cubicBezTo>
                    <a:pt x="76" y="179"/>
                    <a:pt x="78" y="177"/>
                    <a:pt x="78" y="175"/>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8" name="Freeform 659"/>
            <p:cNvSpPr>
              <a:spLocks/>
            </p:cNvSpPr>
            <p:nvPr/>
          </p:nvSpPr>
          <p:spPr bwMode="auto">
            <a:xfrm>
              <a:off x="1668321" y="2556584"/>
              <a:ext cx="349504" cy="228708"/>
            </a:xfrm>
            <a:custGeom>
              <a:avLst/>
              <a:gdLst>
                <a:gd name="T0" fmla="*/ 321 w 321"/>
                <a:gd name="T1" fmla="*/ 2 h 210"/>
                <a:gd name="T2" fmla="*/ 320 w 321"/>
                <a:gd name="T3" fmla="*/ 1 h 210"/>
                <a:gd name="T4" fmla="*/ 319 w 321"/>
                <a:gd name="T5" fmla="*/ 0 h 210"/>
                <a:gd name="T6" fmla="*/ 318 w 321"/>
                <a:gd name="T7" fmla="*/ 0 h 210"/>
                <a:gd name="T8" fmla="*/ 318 w 321"/>
                <a:gd name="T9" fmla="*/ 0 h 210"/>
                <a:gd name="T10" fmla="*/ 266 w 321"/>
                <a:gd name="T11" fmla="*/ 12 h 210"/>
                <a:gd name="T12" fmla="*/ 265 w 321"/>
                <a:gd name="T13" fmla="*/ 12 h 210"/>
                <a:gd name="T14" fmla="*/ 264 w 321"/>
                <a:gd name="T15" fmla="*/ 13 h 210"/>
                <a:gd name="T16" fmla="*/ 264 w 321"/>
                <a:gd name="T17" fmla="*/ 16 h 210"/>
                <a:gd name="T18" fmla="*/ 265 w 321"/>
                <a:gd name="T19" fmla="*/ 16 h 210"/>
                <a:gd name="T20" fmla="*/ 276 w 321"/>
                <a:gd name="T21" fmla="*/ 28 h 210"/>
                <a:gd name="T22" fmla="*/ 159 w 321"/>
                <a:gd name="T23" fmla="*/ 145 h 210"/>
                <a:gd name="T24" fmla="*/ 105 w 321"/>
                <a:gd name="T25" fmla="*/ 91 h 210"/>
                <a:gd name="T26" fmla="*/ 103 w 321"/>
                <a:gd name="T27" fmla="*/ 91 h 210"/>
                <a:gd name="T28" fmla="*/ 88 w 321"/>
                <a:gd name="T29" fmla="*/ 106 h 210"/>
                <a:gd name="T30" fmla="*/ 88 w 321"/>
                <a:gd name="T31" fmla="*/ 106 h 210"/>
                <a:gd name="T32" fmla="*/ 1 w 321"/>
                <a:gd name="T33" fmla="*/ 193 h 210"/>
                <a:gd name="T34" fmla="*/ 1 w 321"/>
                <a:gd name="T35" fmla="*/ 195 h 210"/>
                <a:gd name="T36" fmla="*/ 16 w 321"/>
                <a:gd name="T37" fmla="*/ 210 h 210"/>
                <a:gd name="T38" fmla="*/ 18 w 321"/>
                <a:gd name="T39" fmla="*/ 210 h 210"/>
                <a:gd name="T40" fmla="*/ 104 w 321"/>
                <a:gd name="T41" fmla="*/ 124 h 210"/>
                <a:gd name="T42" fmla="*/ 143 w 321"/>
                <a:gd name="T43" fmla="*/ 163 h 210"/>
                <a:gd name="T44" fmla="*/ 143 w 321"/>
                <a:gd name="T45" fmla="*/ 163 h 210"/>
                <a:gd name="T46" fmla="*/ 158 w 321"/>
                <a:gd name="T47" fmla="*/ 178 h 210"/>
                <a:gd name="T48" fmla="*/ 160 w 321"/>
                <a:gd name="T49" fmla="*/ 178 h 210"/>
                <a:gd name="T50" fmla="*/ 293 w 321"/>
                <a:gd name="T51" fmla="*/ 45 h 210"/>
                <a:gd name="T52" fmla="*/ 306 w 321"/>
                <a:gd name="T53" fmla="*/ 57 h 210"/>
                <a:gd name="T54" fmla="*/ 309 w 321"/>
                <a:gd name="T55" fmla="*/ 57 h 210"/>
                <a:gd name="T56" fmla="*/ 309 w 321"/>
                <a:gd name="T57" fmla="*/ 56 h 210"/>
                <a:gd name="T58" fmla="*/ 309 w 321"/>
                <a:gd name="T59" fmla="*/ 56 h 210"/>
                <a:gd name="T60" fmla="*/ 320 w 321"/>
                <a:gd name="T61" fmla="*/ 3 h 210"/>
                <a:gd name="T62" fmla="*/ 321 w 321"/>
                <a:gd name="T63"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10">
                  <a:moveTo>
                    <a:pt x="321" y="2"/>
                  </a:moveTo>
                  <a:cubicBezTo>
                    <a:pt x="321" y="2"/>
                    <a:pt x="320" y="1"/>
                    <a:pt x="320" y="1"/>
                  </a:cubicBezTo>
                  <a:cubicBezTo>
                    <a:pt x="320" y="1"/>
                    <a:pt x="319" y="0"/>
                    <a:pt x="319" y="0"/>
                  </a:cubicBezTo>
                  <a:cubicBezTo>
                    <a:pt x="318" y="0"/>
                    <a:pt x="318" y="0"/>
                    <a:pt x="318" y="0"/>
                  </a:cubicBezTo>
                  <a:cubicBezTo>
                    <a:pt x="318" y="0"/>
                    <a:pt x="318" y="0"/>
                    <a:pt x="318" y="0"/>
                  </a:cubicBezTo>
                  <a:cubicBezTo>
                    <a:pt x="266" y="12"/>
                    <a:pt x="266" y="12"/>
                    <a:pt x="266" y="12"/>
                  </a:cubicBezTo>
                  <a:cubicBezTo>
                    <a:pt x="265" y="12"/>
                    <a:pt x="265" y="12"/>
                    <a:pt x="265" y="12"/>
                  </a:cubicBezTo>
                  <a:cubicBezTo>
                    <a:pt x="265" y="12"/>
                    <a:pt x="264" y="12"/>
                    <a:pt x="264" y="13"/>
                  </a:cubicBezTo>
                  <a:cubicBezTo>
                    <a:pt x="263" y="13"/>
                    <a:pt x="263" y="15"/>
                    <a:pt x="264" y="16"/>
                  </a:cubicBezTo>
                  <a:cubicBezTo>
                    <a:pt x="265" y="16"/>
                    <a:pt x="265" y="16"/>
                    <a:pt x="265" y="16"/>
                  </a:cubicBezTo>
                  <a:cubicBezTo>
                    <a:pt x="276" y="28"/>
                    <a:pt x="276" y="28"/>
                    <a:pt x="276" y="28"/>
                  </a:cubicBezTo>
                  <a:cubicBezTo>
                    <a:pt x="159" y="145"/>
                    <a:pt x="159" y="145"/>
                    <a:pt x="159" y="145"/>
                  </a:cubicBezTo>
                  <a:cubicBezTo>
                    <a:pt x="105" y="91"/>
                    <a:pt x="105" y="91"/>
                    <a:pt x="105" y="91"/>
                  </a:cubicBezTo>
                  <a:cubicBezTo>
                    <a:pt x="104" y="90"/>
                    <a:pt x="103" y="90"/>
                    <a:pt x="103" y="91"/>
                  </a:cubicBezTo>
                  <a:cubicBezTo>
                    <a:pt x="88" y="106"/>
                    <a:pt x="88" y="106"/>
                    <a:pt x="88" y="106"/>
                  </a:cubicBezTo>
                  <a:cubicBezTo>
                    <a:pt x="88" y="106"/>
                    <a:pt x="88" y="106"/>
                    <a:pt x="88" y="106"/>
                  </a:cubicBezTo>
                  <a:cubicBezTo>
                    <a:pt x="1" y="193"/>
                    <a:pt x="1" y="193"/>
                    <a:pt x="1" y="193"/>
                  </a:cubicBezTo>
                  <a:cubicBezTo>
                    <a:pt x="0" y="193"/>
                    <a:pt x="0" y="194"/>
                    <a:pt x="1" y="195"/>
                  </a:cubicBezTo>
                  <a:cubicBezTo>
                    <a:pt x="16" y="210"/>
                    <a:pt x="16" y="210"/>
                    <a:pt x="16" y="210"/>
                  </a:cubicBezTo>
                  <a:cubicBezTo>
                    <a:pt x="16" y="210"/>
                    <a:pt x="17" y="210"/>
                    <a:pt x="18" y="210"/>
                  </a:cubicBezTo>
                  <a:cubicBezTo>
                    <a:pt x="104" y="124"/>
                    <a:pt x="104" y="124"/>
                    <a:pt x="104" y="124"/>
                  </a:cubicBezTo>
                  <a:cubicBezTo>
                    <a:pt x="143" y="163"/>
                    <a:pt x="143" y="163"/>
                    <a:pt x="143" y="163"/>
                  </a:cubicBezTo>
                  <a:cubicBezTo>
                    <a:pt x="143" y="163"/>
                    <a:pt x="143" y="163"/>
                    <a:pt x="143" y="163"/>
                  </a:cubicBezTo>
                  <a:cubicBezTo>
                    <a:pt x="158" y="178"/>
                    <a:pt x="158" y="178"/>
                    <a:pt x="158" y="178"/>
                  </a:cubicBezTo>
                  <a:cubicBezTo>
                    <a:pt x="158" y="179"/>
                    <a:pt x="159" y="179"/>
                    <a:pt x="160" y="178"/>
                  </a:cubicBezTo>
                  <a:cubicBezTo>
                    <a:pt x="293" y="45"/>
                    <a:pt x="293" y="45"/>
                    <a:pt x="293" y="45"/>
                  </a:cubicBezTo>
                  <a:cubicBezTo>
                    <a:pt x="306" y="57"/>
                    <a:pt x="306" y="57"/>
                    <a:pt x="306" y="57"/>
                  </a:cubicBezTo>
                  <a:cubicBezTo>
                    <a:pt x="307" y="58"/>
                    <a:pt x="308" y="58"/>
                    <a:pt x="309" y="57"/>
                  </a:cubicBezTo>
                  <a:cubicBezTo>
                    <a:pt x="309" y="57"/>
                    <a:pt x="309" y="56"/>
                    <a:pt x="309" y="56"/>
                  </a:cubicBezTo>
                  <a:cubicBezTo>
                    <a:pt x="309" y="56"/>
                    <a:pt x="309" y="56"/>
                    <a:pt x="309" y="56"/>
                  </a:cubicBezTo>
                  <a:cubicBezTo>
                    <a:pt x="320" y="3"/>
                    <a:pt x="320" y="3"/>
                    <a:pt x="320" y="3"/>
                  </a:cubicBezTo>
                  <a:lnTo>
                    <a:pt x="3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9" name="Freeform 660"/>
            <p:cNvSpPr>
              <a:spLocks/>
            </p:cNvSpPr>
            <p:nvPr/>
          </p:nvSpPr>
          <p:spPr bwMode="auto">
            <a:xfrm>
              <a:off x="1800392" y="2741805"/>
              <a:ext cx="83752" cy="183610"/>
            </a:xfrm>
            <a:custGeom>
              <a:avLst/>
              <a:gdLst>
                <a:gd name="T0" fmla="*/ 71 w 77"/>
                <a:gd name="T1" fmla="*/ 5 h 168"/>
                <a:gd name="T2" fmla="*/ 38 w 77"/>
                <a:gd name="T3" fmla="*/ 38 h 168"/>
                <a:gd name="T4" fmla="*/ 36 w 77"/>
                <a:gd name="T5" fmla="*/ 38 h 168"/>
                <a:gd name="T6" fmla="*/ 6 w 77"/>
                <a:gd name="T7" fmla="*/ 7 h 168"/>
                <a:gd name="T8" fmla="*/ 0 w 77"/>
                <a:gd name="T9" fmla="*/ 8 h 168"/>
                <a:gd name="T10" fmla="*/ 0 w 77"/>
                <a:gd name="T11" fmla="*/ 164 h 168"/>
                <a:gd name="T12" fmla="*/ 3 w 77"/>
                <a:gd name="T13" fmla="*/ 168 h 168"/>
                <a:gd name="T14" fmla="*/ 73 w 77"/>
                <a:gd name="T15" fmla="*/ 168 h 168"/>
                <a:gd name="T16" fmla="*/ 77 w 77"/>
                <a:gd name="T17" fmla="*/ 164 h 168"/>
                <a:gd name="T18" fmla="*/ 77 w 77"/>
                <a:gd name="T19" fmla="*/ 6 h 168"/>
                <a:gd name="T20" fmla="*/ 71 w 77"/>
                <a:gd name="T21"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68">
                  <a:moveTo>
                    <a:pt x="71" y="5"/>
                  </a:moveTo>
                  <a:cubicBezTo>
                    <a:pt x="38" y="38"/>
                    <a:pt x="38" y="38"/>
                    <a:pt x="38" y="38"/>
                  </a:cubicBezTo>
                  <a:cubicBezTo>
                    <a:pt x="37" y="38"/>
                    <a:pt x="36" y="38"/>
                    <a:pt x="36" y="38"/>
                  </a:cubicBezTo>
                  <a:cubicBezTo>
                    <a:pt x="6" y="7"/>
                    <a:pt x="6" y="7"/>
                    <a:pt x="6" y="7"/>
                  </a:cubicBezTo>
                  <a:cubicBezTo>
                    <a:pt x="1" y="2"/>
                    <a:pt x="0" y="6"/>
                    <a:pt x="0" y="8"/>
                  </a:cubicBezTo>
                  <a:cubicBezTo>
                    <a:pt x="0" y="164"/>
                    <a:pt x="0" y="164"/>
                    <a:pt x="0" y="164"/>
                  </a:cubicBezTo>
                  <a:cubicBezTo>
                    <a:pt x="0" y="166"/>
                    <a:pt x="1" y="168"/>
                    <a:pt x="3" y="168"/>
                  </a:cubicBezTo>
                  <a:cubicBezTo>
                    <a:pt x="73" y="168"/>
                    <a:pt x="73" y="168"/>
                    <a:pt x="73" y="168"/>
                  </a:cubicBezTo>
                  <a:cubicBezTo>
                    <a:pt x="75" y="168"/>
                    <a:pt x="77" y="166"/>
                    <a:pt x="77" y="164"/>
                  </a:cubicBezTo>
                  <a:cubicBezTo>
                    <a:pt x="77" y="6"/>
                    <a:pt x="77" y="6"/>
                    <a:pt x="77" y="6"/>
                  </a:cubicBezTo>
                  <a:cubicBezTo>
                    <a:pt x="77" y="4"/>
                    <a:pt x="75" y="0"/>
                    <a:pt x="7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0" name="Freeform 661"/>
            <p:cNvSpPr>
              <a:spLocks noEditPoints="1"/>
            </p:cNvSpPr>
            <p:nvPr/>
          </p:nvSpPr>
          <p:spPr bwMode="auto">
            <a:xfrm>
              <a:off x="4076192" y="3358671"/>
              <a:ext cx="360778" cy="352725"/>
            </a:xfrm>
            <a:custGeom>
              <a:avLst/>
              <a:gdLst>
                <a:gd name="T0" fmla="*/ 247 w 331"/>
                <a:gd name="T1" fmla="*/ 58 h 324"/>
                <a:gd name="T2" fmla="*/ 84 w 331"/>
                <a:gd name="T3" fmla="*/ 58 h 324"/>
                <a:gd name="T4" fmla="*/ 34 w 331"/>
                <a:gd name="T5" fmla="*/ 213 h 324"/>
                <a:gd name="T6" fmla="*/ 117 w 331"/>
                <a:gd name="T7" fmla="*/ 324 h 324"/>
                <a:gd name="T8" fmla="*/ 214 w 331"/>
                <a:gd name="T9" fmla="*/ 323 h 324"/>
                <a:gd name="T10" fmla="*/ 298 w 331"/>
                <a:gd name="T11" fmla="*/ 213 h 324"/>
                <a:gd name="T12" fmla="*/ 235 w 331"/>
                <a:gd name="T13" fmla="*/ 87 h 324"/>
                <a:gd name="T14" fmla="*/ 175 w 331"/>
                <a:gd name="T15" fmla="*/ 145 h 324"/>
                <a:gd name="T16" fmla="*/ 235 w 331"/>
                <a:gd name="T17" fmla="*/ 87 h 324"/>
                <a:gd name="T18" fmla="*/ 145 w 331"/>
                <a:gd name="T19" fmla="*/ 237 h 324"/>
                <a:gd name="T20" fmla="*/ 186 w 331"/>
                <a:gd name="T21" fmla="*/ 237 h 324"/>
                <a:gd name="T22" fmla="*/ 97 w 331"/>
                <a:gd name="T23" fmla="*/ 76 h 324"/>
                <a:gd name="T24" fmla="*/ 155 w 331"/>
                <a:gd name="T25" fmla="*/ 155 h 324"/>
                <a:gd name="T26" fmla="*/ 97 w 331"/>
                <a:gd name="T27" fmla="*/ 76 h 324"/>
                <a:gd name="T28" fmla="*/ 87 w 331"/>
                <a:gd name="T29" fmla="*/ 214 h 324"/>
                <a:gd name="T30" fmla="*/ 117 w 331"/>
                <a:gd name="T31" fmla="*/ 168 h 324"/>
                <a:gd name="T32" fmla="*/ 182 w 331"/>
                <a:gd name="T33" fmla="*/ 175 h 324"/>
                <a:gd name="T34" fmla="*/ 276 w 331"/>
                <a:gd name="T35" fmla="*/ 206 h 324"/>
                <a:gd name="T36" fmla="*/ 182 w 331"/>
                <a:gd name="T37" fmla="*/ 175 h 324"/>
                <a:gd name="T38" fmla="*/ 229 w 331"/>
                <a:gd name="T39" fmla="*/ 59 h 324"/>
                <a:gd name="T40" fmla="*/ 102 w 331"/>
                <a:gd name="T41" fmla="*/ 59 h 324"/>
                <a:gd name="T42" fmla="*/ 18 w 331"/>
                <a:gd name="T43" fmla="*/ 145 h 324"/>
                <a:gd name="T44" fmla="*/ 79 w 331"/>
                <a:gd name="T45" fmla="*/ 87 h 324"/>
                <a:gd name="T46" fmla="*/ 41 w 331"/>
                <a:gd name="T47" fmla="*/ 196 h 324"/>
                <a:gd name="T48" fmla="*/ 48 w 331"/>
                <a:gd name="T49" fmla="*/ 237 h 324"/>
                <a:gd name="T50" fmla="*/ 87 w 331"/>
                <a:gd name="T51" fmla="*/ 231 h 324"/>
                <a:gd name="T52" fmla="*/ 128 w 331"/>
                <a:gd name="T53" fmla="*/ 237 h 324"/>
                <a:gd name="T54" fmla="*/ 117 w 331"/>
                <a:gd name="T55" fmla="*/ 306 h 324"/>
                <a:gd name="T56" fmla="*/ 283 w 331"/>
                <a:gd name="T57" fmla="*/ 237 h 324"/>
                <a:gd name="T58" fmla="*/ 180 w 331"/>
                <a:gd name="T59" fmla="*/ 297 h 324"/>
                <a:gd name="T60" fmla="*/ 202 w 331"/>
                <a:gd name="T61" fmla="*/ 221 h 324"/>
                <a:gd name="T62" fmla="*/ 282 w 331"/>
                <a:gd name="T63" fmla="*/ 223 h 324"/>
                <a:gd name="T64" fmla="*/ 225 w 331"/>
                <a:gd name="T65" fmla="*/ 150 h 324"/>
                <a:gd name="T66" fmla="*/ 252 w 331"/>
                <a:gd name="T67" fmla="*/ 76 h 324"/>
                <a:gd name="T68" fmla="*/ 291 w 331"/>
                <a:gd name="T69"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4">
                  <a:moveTo>
                    <a:pt x="331" y="145"/>
                  </a:moveTo>
                  <a:cubicBezTo>
                    <a:pt x="331" y="98"/>
                    <a:pt x="294" y="60"/>
                    <a:pt x="247" y="58"/>
                  </a:cubicBezTo>
                  <a:cubicBezTo>
                    <a:pt x="236" y="24"/>
                    <a:pt x="203" y="0"/>
                    <a:pt x="166" y="0"/>
                  </a:cubicBezTo>
                  <a:cubicBezTo>
                    <a:pt x="128" y="0"/>
                    <a:pt x="96" y="24"/>
                    <a:pt x="84" y="58"/>
                  </a:cubicBezTo>
                  <a:cubicBezTo>
                    <a:pt x="38" y="60"/>
                    <a:pt x="0" y="98"/>
                    <a:pt x="0" y="145"/>
                  </a:cubicBezTo>
                  <a:cubicBezTo>
                    <a:pt x="0" y="172"/>
                    <a:pt x="14" y="197"/>
                    <a:pt x="34" y="213"/>
                  </a:cubicBezTo>
                  <a:cubicBezTo>
                    <a:pt x="32" y="221"/>
                    <a:pt x="30" y="229"/>
                    <a:pt x="30" y="237"/>
                  </a:cubicBezTo>
                  <a:cubicBezTo>
                    <a:pt x="30" y="285"/>
                    <a:pt x="69" y="324"/>
                    <a:pt x="117" y="324"/>
                  </a:cubicBezTo>
                  <a:cubicBezTo>
                    <a:pt x="135" y="324"/>
                    <a:pt x="152" y="318"/>
                    <a:pt x="166" y="309"/>
                  </a:cubicBezTo>
                  <a:cubicBezTo>
                    <a:pt x="180" y="318"/>
                    <a:pt x="196" y="323"/>
                    <a:pt x="214" y="323"/>
                  </a:cubicBezTo>
                  <a:cubicBezTo>
                    <a:pt x="262" y="323"/>
                    <a:pt x="301" y="284"/>
                    <a:pt x="301" y="237"/>
                  </a:cubicBezTo>
                  <a:cubicBezTo>
                    <a:pt x="301" y="228"/>
                    <a:pt x="300" y="220"/>
                    <a:pt x="298" y="213"/>
                  </a:cubicBezTo>
                  <a:cubicBezTo>
                    <a:pt x="318" y="197"/>
                    <a:pt x="331" y="172"/>
                    <a:pt x="331" y="145"/>
                  </a:cubicBezTo>
                  <a:moveTo>
                    <a:pt x="235" y="87"/>
                  </a:moveTo>
                  <a:cubicBezTo>
                    <a:pt x="235" y="122"/>
                    <a:pt x="209" y="150"/>
                    <a:pt x="176" y="155"/>
                  </a:cubicBezTo>
                  <a:cubicBezTo>
                    <a:pt x="175" y="152"/>
                    <a:pt x="175" y="148"/>
                    <a:pt x="175" y="145"/>
                  </a:cubicBezTo>
                  <a:cubicBezTo>
                    <a:pt x="175" y="110"/>
                    <a:pt x="201" y="81"/>
                    <a:pt x="234" y="76"/>
                  </a:cubicBezTo>
                  <a:cubicBezTo>
                    <a:pt x="235" y="80"/>
                    <a:pt x="235" y="83"/>
                    <a:pt x="235" y="87"/>
                  </a:cubicBezTo>
                  <a:moveTo>
                    <a:pt x="166" y="286"/>
                  </a:moveTo>
                  <a:cubicBezTo>
                    <a:pt x="153" y="274"/>
                    <a:pt x="145" y="256"/>
                    <a:pt x="145" y="237"/>
                  </a:cubicBezTo>
                  <a:cubicBezTo>
                    <a:pt x="145" y="217"/>
                    <a:pt x="153" y="200"/>
                    <a:pt x="165" y="187"/>
                  </a:cubicBezTo>
                  <a:cubicBezTo>
                    <a:pt x="178" y="200"/>
                    <a:pt x="186" y="218"/>
                    <a:pt x="186" y="237"/>
                  </a:cubicBezTo>
                  <a:cubicBezTo>
                    <a:pt x="186" y="256"/>
                    <a:pt x="179" y="274"/>
                    <a:pt x="166" y="286"/>
                  </a:cubicBezTo>
                  <a:moveTo>
                    <a:pt x="97" y="76"/>
                  </a:moveTo>
                  <a:cubicBezTo>
                    <a:pt x="131" y="81"/>
                    <a:pt x="156" y="110"/>
                    <a:pt x="156" y="145"/>
                  </a:cubicBezTo>
                  <a:cubicBezTo>
                    <a:pt x="156" y="148"/>
                    <a:pt x="156" y="152"/>
                    <a:pt x="155" y="155"/>
                  </a:cubicBezTo>
                  <a:cubicBezTo>
                    <a:pt x="122" y="150"/>
                    <a:pt x="96" y="122"/>
                    <a:pt x="96" y="87"/>
                  </a:cubicBezTo>
                  <a:cubicBezTo>
                    <a:pt x="96" y="83"/>
                    <a:pt x="97" y="80"/>
                    <a:pt x="97" y="76"/>
                  </a:cubicBezTo>
                  <a:moveTo>
                    <a:pt x="149" y="176"/>
                  </a:moveTo>
                  <a:cubicBezTo>
                    <a:pt x="138" y="198"/>
                    <a:pt x="114" y="214"/>
                    <a:pt x="87" y="214"/>
                  </a:cubicBezTo>
                  <a:cubicBezTo>
                    <a:pt x="76" y="214"/>
                    <a:pt x="65" y="211"/>
                    <a:pt x="55" y="206"/>
                  </a:cubicBezTo>
                  <a:cubicBezTo>
                    <a:pt x="67" y="183"/>
                    <a:pt x="90" y="168"/>
                    <a:pt x="117" y="168"/>
                  </a:cubicBezTo>
                  <a:cubicBezTo>
                    <a:pt x="129" y="168"/>
                    <a:pt x="139" y="171"/>
                    <a:pt x="149" y="176"/>
                  </a:cubicBezTo>
                  <a:moveTo>
                    <a:pt x="182" y="175"/>
                  </a:moveTo>
                  <a:cubicBezTo>
                    <a:pt x="192" y="170"/>
                    <a:pt x="203" y="167"/>
                    <a:pt x="214" y="167"/>
                  </a:cubicBezTo>
                  <a:cubicBezTo>
                    <a:pt x="241" y="167"/>
                    <a:pt x="265" y="183"/>
                    <a:pt x="276" y="206"/>
                  </a:cubicBezTo>
                  <a:cubicBezTo>
                    <a:pt x="267" y="211"/>
                    <a:pt x="256" y="214"/>
                    <a:pt x="244" y="214"/>
                  </a:cubicBezTo>
                  <a:cubicBezTo>
                    <a:pt x="217" y="214"/>
                    <a:pt x="194" y="198"/>
                    <a:pt x="182" y="175"/>
                  </a:cubicBezTo>
                  <a:moveTo>
                    <a:pt x="166" y="18"/>
                  </a:moveTo>
                  <a:cubicBezTo>
                    <a:pt x="194" y="18"/>
                    <a:pt x="218" y="35"/>
                    <a:pt x="229" y="59"/>
                  </a:cubicBezTo>
                  <a:cubicBezTo>
                    <a:pt x="201" y="64"/>
                    <a:pt x="178" y="83"/>
                    <a:pt x="166" y="108"/>
                  </a:cubicBezTo>
                  <a:cubicBezTo>
                    <a:pt x="154" y="83"/>
                    <a:pt x="130" y="64"/>
                    <a:pt x="102" y="59"/>
                  </a:cubicBezTo>
                  <a:cubicBezTo>
                    <a:pt x="113" y="35"/>
                    <a:pt x="137" y="18"/>
                    <a:pt x="166" y="18"/>
                  </a:cubicBezTo>
                  <a:moveTo>
                    <a:pt x="18" y="145"/>
                  </a:moveTo>
                  <a:cubicBezTo>
                    <a:pt x="18" y="109"/>
                    <a:pt x="45" y="80"/>
                    <a:pt x="80" y="76"/>
                  </a:cubicBezTo>
                  <a:cubicBezTo>
                    <a:pt x="79" y="79"/>
                    <a:pt x="79" y="83"/>
                    <a:pt x="79" y="87"/>
                  </a:cubicBezTo>
                  <a:cubicBezTo>
                    <a:pt x="79" y="112"/>
                    <a:pt x="90" y="135"/>
                    <a:pt x="107" y="151"/>
                  </a:cubicBezTo>
                  <a:cubicBezTo>
                    <a:pt x="79" y="154"/>
                    <a:pt x="54" y="172"/>
                    <a:pt x="41" y="196"/>
                  </a:cubicBezTo>
                  <a:cubicBezTo>
                    <a:pt x="27" y="183"/>
                    <a:pt x="18" y="165"/>
                    <a:pt x="18" y="145"/>
                  </a:cubicBezTo>
                  <a:moveTo>
                    <a:pt x="48" y="237"/>
                  </a:moveTo>
                  <a:cubicBezTo>
                    <a:pt x="48" y="232"/>
                    <a:pt x="48" y="227"/>
                    <a:pt x="49" y="223"/>
                  </a:cubicBezTo>
                  <a:cubicBezTo>
                    <a:pt x="61" y="228"/>
                    <a:pt x="74" y="231"/>
                    <a:pt x="87" y="231"/>
                  </a:cubicBezTo>
                  <a:cubicBezTo>
                    <a:pt x="102" y="231"/>
                    <a:pt x="117" y="227"/>
                    <a:pt x="129" y="221"/>
                  </a:cubicBezTo>
                  <a:cubicBezTo>
                    <a:pt x="128" y="226"/>
                    <a:pt x="128" y="231"/>
                    <a:pt x="128" y="237"/>
                  </a:cubicBezTo>
                  <a:cubicBezTo>
                    <a:pt x="128" y="260"/>
                    <a:pt x="137" y="281"/>
                    <a:pt x="152" y="297"/>
                  </a:cubicBezTo>
                  <a:cubicBezTo>
                    <a:pt x="142" y="303"/>
                    <a:pt x="130" y="306"/>
                    <a:pt x="117" y="306"/>
                  </a:cubicBezTo>
                  <a:cubicBezTo>
                    <a:pt x="79" y="306"/>
                    <a:pt x="48" y="275"/>
                    <a:pt x="48" y="237"/>
                  </a:cubicBezTo>
                  <a:moveTo>
                    <a:pt x="283" y="237"/>
                  </a:moveTo>
                  <a:cubicBezTo>
                    <a:pt x="283" y="275"/>
                    <a:pt x="252" y="306"/>
                    <a:pt x="214" y="306"/>
                  </a:cubicBezTo>
                  <a:cubicBezTo>
                    <a:pt x="202" y="306"/>
                    <a:pt x="190" y="302"/>
                    <a:pt x="180" y="297"/>
                  </a:cubicBezTo>
                  <a:cubicBezTo>
                    <a:pt x="195" y="281"/>
                    <a:pt x="204" y="260"/>
                    <a:pt x="204" y="237"/>
                  </a:cubicBezTo>
                  <a:cubicBezTo>
                    <a:pt x="204" y="231"/>
                    <a:pt x="203" y="226"/>
                    <a:pt x="202" y="221"/>
                  </a:cubicBezTo>
                  <a:cubicBezTo>
                    <a:pt x="215" y="227"/>
                    <a:pt x="229" y="231"/>
                    <a:pt x="244" y="231"/>
                  </a:cubicBezTo>
                  <a:cubicBezTo>
                    <a:pt x="258" y="231"/>
                    <a:pt x="271" y="228"/>
                    <a:pt x="282" y="223"/>
                  </a:cubicBezTo>
                  <a:cubicBezTo>
                    <a:pt x="283" y="227"/>
                    <a:pt x="283" y="232"/>
                    <a:pt x="283" y="237"/>
                  </a:cubicBezTo>
                  <a:moveTo>
                    <a:pt x="225" y="150"/>
                  </a:moveTo>
                  <a:cubicBezTo>
                    <a:pt x="242" y="135"/>
                    <a:pt x="252" y="112"/>
                    <a:pt x="252" y="87"/>
                  </a:cubicBezTo>
                  <a:cubicBezTo>
                    <a:pt x="252" y="83"/>
                    <a:pt x="252" y="79"/>
                    <a:pt x="252" y="76"/>
                  </a:cubicBezTo>
                  <a:cubicBezTo>
                    <a:pt x="286" y="80"/>
                    <a:pt x="314" y="109"/>
                    <a:pt x="314" y="145"/>
                  </a:cubicBezTo>
                  <a:cubicBezTo>
                    <a:pt x="314" y="165"/>
                    <a:pt x="305" y="183"/>
                    <a:pt x="291" y="196"/>
                  </a:cubicBezTo>
                  <a:cubicBezTo>
                    <a:pt x="278" y="171"/>
                    <a:pt x="253" y="154"/>
                    <a:pt x="22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662"/>
            <p:cNvSpPr>
              <a:spLocks/>
            </p:cNvSpPr>
            <p:nvPr/>
          </p:nvSpPr>
          <p:spPr bwMode="auto">
            <a:xfrm>
              <a:off x="4013378" y="2762743"/>
              <a:ext cx="114354" cy="75699"/>
            </a:xfrm>
            <a:custGeom>
              <a:avLst/>
              <a:gdLst>
                <a:gd name="T0" fmla="*/ 2 w 105"/>
                <a:gd name="T1" fmla="*/ 70 h 70"/>
                <a:gd name="T2" fmla="*/ 3 w 105"/>
                <a:gd name="T3" fmla="*/ 70 h 70"/>
                <a:gd name="T4" fmla="*/ 103 w 105"/>
                <a:gd name="T5" fmla="*/ 70 h 70"/>
                <a:gd name="T6" fmla="*/ 105 w 105"/>
                <a:gd name="T7" fmla="*/ 67 h 70"/>
                <a:gd name="T8" fmla="*/ 104 w 105"/>
                <a:gd name="T9" fmla="*/ 66 h 70"/>
                <a:gd name="T10" fmla="*/ 104 w 105"/>
                <a:gd name="T11" fmla="*/ 66 h 70"/>
                <a:gd name="T12" fmla="*/ 54 w 105"/>
                <a:gd name="T13" fmla="*/ 1 h 70"/>
                <a:gd name="T14" fmla="*/ 54 w 105"/>
                <a:gd name="T15" fmla="*/ 1 h 70"/>
                <a:gd name="T16" fmla="*/ 52 w 105"/>
                <a:gd name="T17" fmla="*/ 0 h 70"/>
                <a:gd name="T18" fmla="*/ 51 w 105"/>
                <a:gd name="T19" fmla="*/ 0 h 70"/>
                <a:gd name="T20" fmla="*/ 50 w 105"/>
                <a:gd name="T21" fmla="*/ 1 h 70"/>
                <a:gd name="T22" fmla="*/ 50 w 105"/>
                <a:gd name="T23" fmla="*/ 1 h 70"/>
                <a:gd name="T24" fmla="*/ 1 w 105"/>
                <a:gd name="T25" fmla="*/ 65 h 70"/>
                <a:gd name="T26" fmla="*/ 0 w 105"/>
                <a:gd name="T27" fmla="*/ 66 h 70"/>
                <a:gd name="T28" fmla="*/ 0 w 105"/>
                <a:gd name="T29" fmla="*/ 67 h 70"/>
                <a:gd name="T30" fmla="*/ 2 w 105"/>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70">
                  <a:moveTo>
                    <a:pt x="2" y="70"/>
                  </a:moveTo>
                  <a:cubicBezTo>
                    <a:pt x="3" y="70"/>
                    <a:pt x="3" y="70"/>
                    <a:pt x="3" y="70"/>
                  </a:cubicBezTo>
                  <a:cubicBezTo>
                    <a:pt x="103" y="70"/>
                    <a:pt x="103" y="70"/>
                    <a:pt x="103" y="70"/>
                  </a:cubicBezTo>
                  <a:cubicBezTo>
                    <a:pt x="104" y="70"/>
                    <a:pt x="105" y="69"/>
                    <a:pt x="105" y="67"/>
                  </a:cubicBezTo>
                  <a:cubicBezTo>
                    <a:pt x="105" y="67"/>
                    <a:pt x="105" y="66"/>
                    <a:pt x="104" y="66"/>
                  </a:cubicBezTo>
                  <a:cubicBezTo>
                    <a:pt x="104" y="66"/>
                    <a:pt x="104" y="66"/>
                    <a:pt x="104" y="66"/>
                  </a:cubicBezTo>
                  <a:cubicBezTo>
                    <a:pt x="54" y="1"/>
                    <a:pt x="54" y="1"/>
                    <a:pt x="54" y="1"/>
                  </a:cubicBezTo>
                  <a:cubicBezTo>
                    <a:pt x="54" y="1"/>
                    <a:pt x="54" y="1"/>
                    <a:pt x="54" y="1"/>
                  </a:cubicBezTo>
                  <a:cubicBezTo>
                    <a:pt x="53" y="0"/>
                    <a:pt x="53" y="0"/>
                    <a:pt x="52" y="0"/>
                  </a:cubicBezTo>
                  <a:cubicBezTo>
                    <a:pt x="51" y="0"/>
                    <a:pt x="51" y="0"/>
                    <a:pt x="51" y="0"/>
                  </a:cubicBezTo>
                  <a:cubicBezTo>
                    <a:pt x="50" y="1"/>
                    <a:pt x="50" y="1"/>
                    <a:pt x="50" y="1"/>
                  </a:cubicBezTo>
                  <a:cubicBezTo>
                    <a:pt x="50" y="1"/>
                    <a:pt x="50" y="1"/>
                    <a:pt x="50" y="1"/>
                  </a:cubicBezTo>
                  <a:cubicBezTo>
                    <a:pt x="1" y="65"/>
                    <a:pt x="1" y="65"/>
                    <a:pt x="1" y="65"/>
                  </a:cubicBezTo>
                  <a:cubicBezTo>
                    <a:pt x="0" y="66"/>
                    <a:pt x="0" y="66"/>
                    <a:pt x="0" y="66"/>
                  </a:cubicBezTo>
                  <a:cubicBezTo>
                    <a:pt x="0" y="66"/>
                    <a:pt x="0" y="67"/>
                    <a:pt x="0" y="67"/>
                  </a:cubicBezTo>
                  <a:cubicBezTo>
                    <a:pt x="0" y="69"/>
                    <a:pt x="1" y="70"/>
                    <a:pt x="2"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2" name="Freeform 663"/>
            <p:cNvSpPr>
              <a:spLocks/>
            </p:cNvSpPr>
            <p:nvPr/>
          </p:nvSpPr>
          <p:spPr bwMode="auto">
            <a:xfrm>
              <a:off x="4011768" y="2849716"/>
              <a:ext cx="115964" cy="90195"/>
            </a:xfrm>
            <a:custGeom>
              <a:avLst/>
              <a:gdLst>
                <a:gd name="T0" fmla="*/ 103 w 106"/>
                <a:gd name="T1" fmla="*/ 0 h 83"/>
                <a:gd name="T2" fmla="*/ 3 w 106"/>
                <a:gd name="T3" fmla="*/ 0 h 83"/>
                <a:gd name="T4" fmla="*/ 0 w 106"/>
                <a:gd name="T5" fmla="*/ 2 h 83"/>
                <a:gd name="T6" fmla="*/ 0 w 106"/>
                <a:gd name="T7" fmla="*/ 81 h 83"/>
                <a:gd name="T8" fmla="*/ 3 w 106"/>
                <a:gd name="T9" fmla="*/ 83 h 83"/>
                <a:gd name="T10" fmla="*/ 35 w 106"/>
                <a:gd name="T11" fmla="*/ 83 h 83"/>
                <a:gd name="T12" fmla="*/ 35 w 106"/>
                <a:gd name="T13" fmla="*/ 34 h 83"/>
                <a:gd name="T14" fmla="*/ 38 w 106"/>
                <a:gd name="T15" fmla="*/ 31 h 83"/>
                <a:gd name="T16" fmla="*/ 68 w 106"/>
                <a:gd name="T17" fmla="*/ 31 h 83"/>
                <a:gd name="T18" fmla="*/ 70 w 106"/>
                <a:gd name="T19" fmla="*/ 34 h 83"/>
                <a:gd name="T20" fmla="*/ 70 w 106"/>
                <a:gd name="T21" fmla="*/ 83 h 83"/>
                <a:gd name="T22" fmla="*/ 103 w 106"/>
                <a:gd name="T23" fmla="*/ 83 h 83"/>
                <a:gd name="T24" fmla="*/ 106 w 106"/>
                <a:gd name="T25" fmla="*/ 81 h 83"/>
                <a:gd name="T26" fmla="*/ 106 w 106"/>
                <a:gd name="T27" fmla="*/ 2 h 83"/>
                <a:gd name="T28" fmla="*/ 103 w 106"/>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83">
                  <a:moveTo>
                    <a:pt x="103" y="0"/>
                  </a:moveTo>
                  <a:cubicBezTo>
                    <a:pt x="3" y="0"/>
                    <a:pt x="3" y="0"/>
                    <a:pt x="3" y="0"/>
                  </a:cubicBezTo>
                  <a:cubicBezTo>
                    <a:pt x="2" y="0"/>
                    <a:pt x="0" y="1"/>
                    <a:pt x="0" y="2"/>
                  </a:cubicBezTo>
                  <a:cubicBezTo>
                    <a:pt x="0" y="81"/>
                    <a:pt x="0" y="81"/>
                    <a:pt x="0" y="81"/>
                  </a:cubicBezTo>
                  <a:cubicBezTo>
                    <a:pt x="0" y="82"/>
                    <a:pt x="2" y="83"/>
                    <a:pt x="3" y="83"/>
                  </a:cubicBezTo>
                  <a:cubicBezTo>
                    <a:pt x="35" y="83"/>
                    <a:pt x="35" y="83"/>
                    <a:pt x="35" y="83"/>
                  </a:cubicBezTo>
                  <a:cubicBezTo>
                    <a:pt x="35" y="34"/>
                    <a:pt x="35" y="34"/>
                    <a:pt x="35" y="34"/>
                  </a:cubicBezTo>
                  <a:cubicBezTo>
                    <a:pt x="35" y="33"/>
                    <a:pt x="36" y="31"/>
                    <a:pt x="38" y="31"/>
                  </a:cubicBezTo>
                  <a:cubicBezTo>
                    <a:pt x="68" y="31"/>
                    <a:pt x="68" y="31"/>
                    <a:pt x="68" y="31"/>
                  </a:cubicBezTo>
                  <a:cubicBezTo>
                    <a:pt x="69" y="31"/>
                    <a:pt x="70" y="33"/>
                    <a:pt x="70" y="34"/>
                  </a:cubicBezTo>
                  <a:cubicBezTo>
                    <a:pt x="70" y="83"/>
                    <a:pt x="70" y="83"/>
                    <a:pt x="70" y="83"/>
                  </a:cubicBezTo>
                  <a:cubicBezTo>
                    <a:pt x="103" y="83"/>
                    <a:pt x="103" y="83"/>
                    <a:pt x="103" y="83"/>
                  </a:cubicBezTo>
                  <a:cubicBezTo>
                    <a:pt x="105" y="83"/>
                    <a:pt x="106" y="82"/>
                    <a:pt x="106" y="81"/>
                  </a:cubicBezTo>
                  <a:cubicBezTo>
                    <a:pt x="106" y="2"/>
                    <a:pt x="106" y="2"/>
                    <a:pt x="106" y="2"/>
                  </a:cubicBezTo>
                  <a:cubicBezTo>
                    <a:pt x="106" y="1"/>
                    <a:pt x="105" y="0"/>
                    <a:pt x="1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3" name="Freeform 664"/>
            <p:cNvSpPr>
              <a:spLocks noEditPoints="1"/>
            </p:cNvSpPr>
            <p:nvPr/>
          </p:nvSpPr>
          <p:spPr bwMode="auto">
            <a:xfrm>
              <a:off x="4390262" y="2825557"/>
              <a:ext cx="112743" cy="114354"/>
            </a:xfrm>
            <a:custGeom>
              <a:avLst/>
              <a:gdLst>
                <a:gd name="T0" fmla="*/ 102 w 104"/>
                <a:gd name="T1" fmla="*/ 0 h 105"/>
                <a:gd name="T2" fmla="*/ 3 w 104"/>
                <a:gd name="T3" fmla="*/ 0 h 105"/>
                <a:gd name="T4" fmla="*/ 0 w 104"/>
                <a:gd name="T5" fmla="*/ 3 h 105"/>
                <a:gd name="T6" fmla="*/ 0 w 104"/>
                <a:gd name="T7" fmla="*/ 103 h 105"/>
                <a:gd name="T8" fmla="*/ 3 w 104"/>
                <a:gd name="T9" fmla="*/ 105 h 105"/>
                <a:gd name="T10" fmla="*/ 102 w 104"/>
                <a:gd name="T11" fmla="*/ 105 h 105"/>
                <a:gd name="T12" fmla="*/ 104 w 104"/>
                <a:gd name="T13" fmla="*/ 103 h 105"/>
                <a:gd name="T14" fmla="*/ 104 w 104"/>
                <a:gd name="T15" fmla="*/ 3 h 105"/>
                <a:gd name="T16" fmla="*/ 102 w 104"/>
                <a:gd name="T17" fmla="*/ 0 h 105"/>
                <a:gd name="T18" fmla="*/ 48 w 104"/>
                <a:gd name="T19" fmla="*/ 66 h 105"/>
                <a:gd name="T20" fmla="*/ 45 w 104"/>
                <a:gd name="T21" fmla="*/ 68 h 105"/>
                <a:gd name="T22" fmla="*/ 16 w 104"/>
                <a:gd name="T23" fmla="*/ 68 h 105"/>
                <a:gd name="T24" fmla="*/ 13 w 104"/>
                <a:gd name="T25" fmla="*/ 66 h 105"/>
                <a:gd name="T26" fmla="*/ 13 w 104"/>
                <a:gd name="T27" fmla="*/ 48 h 105"/>
                <a:gd name="T28" fmla="*/ 16 w 104"/>
                <a:gd name="T29" fmla="*/ 45 h 105"/>
                <a:gd name="T30" fmla="*/ 45 w 104"/>
                <a:gd name="T31" fmla="*/ 45 h 105"/>
                <a:gd name="T32" fmla="*/ 48 w 104"/>
                <a:gd name="T33" fmla="*/ 48 h 105"/>
                <a:gd name="T34" fmla="*/ 48 w 104"/>
                <a:gd name="T35" fmla="*/ 66 h 105"/>
                <a:gd name="T36" fmla="*/ 48 w 104"/>
                <a:gd name="T37" fmla="*/ 32 h 105"/>
                <a:gd name="T38" fmla="*/ 45 w 104"/>
                <a:gd name="T39" fmla="*/ 35 h 105"/>
                <a:gd name="T40" fmla="*/ 16 w 104"/>
                <a:gd name="T41" fmla="*/ 35 h 105"/>
                <a:gd name="T42" fmla="*/ 13 w 104"/>
                <a:gd name="T43" fmla="*/ 32 h 105"/>
                <a:gd name="T44" fmla="*/ 13 w 104"/>
                <a:gd name="T45" fmla="*/ 14 h 105"/>
                <a:gd name="T46" fmla="*/ 16 w 104"/>
                <a:gd name="T47" fmla="*/ 12 h 105"/>
                <a:gd name="T48" fmla="*/ 45 w 104"/>
                <a:gd name="T49" fmla="*/ 12 h 105"/>
                <a:gd name="T50" fmla="*/ 48 w 104"/>
                <a:gd name="T51" fmla="*/ 14 h 105"/>
                <a:gd name="T52" fmla="*/ 48 w 104"/>
                <a:gd name="T53" fmla="*/ 32 h 105"/>
                <a:gd name="T54" fmla="*/ 93 w 104"/>
                <a:gd name="T55" fmla="*/ 66 h 105"/>
                <a:gd name="T56" fmla="*/ 91 w 104"/>
                <a:gd name="T57" fmla="*/ 68 h 105"/>
                <a:gd name="T58" fmla="*/ 61 w 104"/>
                <a:gd name="T59" fmla="*/ 68 h 105"/>
                <a:gd name="T60" fmla="*/ 59 w 104"/>
                <a:gd name="T61" fmla="*/ 66 h 105"/>
                <a:gd name="T62" fmla="*/ 59 w 104"/>
                <a:gd name="T63" fmla="*/ 48 h 105"/>
                <a:gd name="T64" fmla="*/ 61 w 104"/>
                <a:gd name="T65" fmla="*/ 45 h 105"/>
                <a:gd name="T66" fmla="*/ 91 w 104"/>
                <a:gd name="T67" fmla="*/ 45 h 105"/>
                <a:gd name="T68" fmla="*/ 93 w 104"/>
                <a:gd name="T69" fmla="*/ 48 h 105"/>
                <a:gd name="T70" fmla="*/ 93 w 104"/>
                <a:gd name="T71" fmla="*/ 66 h 105"/>
                <a:gd name="T72" fmla="*/ 93 w 104"/>
                <a:gd name="T73" fmla="*/ 32 h 105"/>
                <a:gd name="T74" fmla="*/ 91 w 104"/>
                <a:gd name="T75" fmla="*/ 35 h 105"/>
                <a:gd name="T76" fmla="*/ 61 w 104"/>
                <a:gd name="T77" fmla="*/ 35 h 105"/>
                <a:gd name="T78" fmla="*/ 59 w 104"/>
                <a:gd name="T79" fmla="*/ 32 h 105"/>
                <a:gd name="T80" fmla="*/ 59 w 104"/>
                <a:gd name="T81" fmla="*/ 14 h 105"/>
                <a:gd name="T82" fmla="*/ 61 w 104"/>
                <a:gd name="T83" fmla="*/ 12 h 105"/>
                <a:gd name="T84" fmla="*/ 91 w 104"/>
                <a:gd name="T85" fmla="*/ 12 h 105"/>
                <a:gd name="T86" fmla="*/ 93 w 104"/>
                <a:gd name="T87" fmla="*/ 14 h 105"/>
                <a:gd name="T88" fmla="*/ 93 w 104"/>
                <a:gd name="T89"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5">
                  <a:moveTo>
                    <a:pt x="102" y="0"/>
                  </a:moveTo>
                  <a:cubicBezTo>
                    <a:pt x="3" y="0"/>
                    <a:pt x="3" y="0"/>
                    <a:pt x="3" y="0"/>
                  </a:cubicBezTo>
                  <a:cubicBezTo>
                    <a:pt x="1" y="0"/>
                    <a:pt x="0" y="1"/>
                    <a:pt x="0" y="3"/>
                  </a:cubicBezTo>
                  <a:cubicBezTo>
                    <a:pt x="0" y="103"/>
                    <a:pt x="0" y="103"/>
                    <a:pt x="0" y="103"/>
                  </a:cubicBezTo>
                  <a:cubicBezTo>
                    <a:pt x="0" y="104"/>
                    <a:pt x="1" y="105"/>
                    <a:pt x="3" y="105"/>
                  </a:cubicBezTo>
                  <a:cubicBezTo>
                    <a:pt x="102" y="105"/>
                    <a:pt x="102" y="105"/>
                    <a:pt x="102" y="105"/>
                  </a:cubicBezTo>
                  <a:cubicBezTo>
                    <a:pt x="103" y="105"/>
                    <a:pt x="104" y="104"/>
                    <a:pt x="104" y="103"/>
                  </a:cubicBezTo>
                  <a:cubicBezTo>
                    <a:pt x="104" y="3"/>
                    <a:pt x="104" y="3"/>
                    <a:pt x="104" y="3"/>
                  </a:cubicBezTo>
                  <a:cubicBezTo>
                    <a:pt x="104" y="1"/>
                    <a:pt x="103" y="0"/>
                    <a:pt x="102" y="0"/>
                  </a:cubicBezTo>
                  <a:moveTo>
                    <a:pt x="48" y="66"/>
                  </a:moveTo>
                  <a:cubicBezTo>
                    <a:pt x="48" y="67"/>
                    <a:pt x="47" y="68"/>
                    <a:pt x="45" y="68"/>
                  </a:cubicBezTo>
                  <a:cubicBezTo>
                    <a:pt x="16" y="68"/>
                    <a:pt x="16" y="68"/>
                    <a:pt x="16" y="68"/>
                  </a:cubicBezTo>
                  <a:cubicBezTo>
                    <a:pt x="14" y="68"/>
                    <a:pt x="13" y="67"/>
                    <a:pt x="13" y="66"/>
                  </a:cubicBezTo>
                  <a:cubicBezTo>
                    <a:pt x="13" y="48"/>
                    <a:pt x="13" y="48"/>
                    <a:pt x="13" y="48"/>
                  </a:cubicBezTo>
                  <a:cubicBezTo>
                    <a:pt x="13" y="46"/>
                    <a:pt x="14" y="45"/>
                    <a:pt x="16" y="45"/>
                  </a:cubicBezTo>
                  <a:cubicBezTo>
                    <a:pt x="45" y="45"/>
                    <a:pt x="45" y="45"/>
                    <a:pt x="45" y="45"/>
                  </a:cubicBezTo>
                  <a:cubicBezTo>
                    <a:pt x="47" y="45"/>
                    <a:pt x="48" y="46"/>
                    <a:pt x="48" y="48"/>
                  </a:cubicBezTo>
                  <a:lnTo>
                    <a:pt x="48" y="66"/>
                  </a:lnTo>
                  <a:close/>
                  <a:moveTo>
                    <a:pt x="48" y="32"/>
                  </a:moveTo>
                  <a:cubicBezTo>
                    <a:pt x="48" y="34"/>
                    <a:pt x="47" y="35"/>
                    <a:pt x="45" y="35"/>
                  </a:cubicBezTo>
                  <a:cubicBezTo>
                    <a:pt x="16" y="35"/>
                    <a:pt x="16" y="35"/>
                    <a:pt x="16" y="35"/>
                  </a:cubicBezTo>
                  <a:cubicBezTo>
                    <a:pt x="14" y="35"/>
                    <a:pt x="13" y="34"/>
                    <a:pt x="13" y="32"/>
                  </a:cubicBezTo>
                  <a:cubicBezTo>
                    <a:pt x="13" y="14"/>
                    <a:pt x="13" y="14"/>
                    <a:pt x="13" y="14"/>
                  </a:cubicBezTo>
                  <a:cubicBezTo>
                    <a:pt x="13" y="13"/>
                    <a:pt x="14" y="12"/>
                    <a:pt x="16" y="12"/>
                  </a:cubicBezTo>
                  <a:cubicBezTo>
                    <a:pt x="45" y="12"/>
                    <a:pt x="45" y="12"/>
                    <a:pt x="45" y="12"/>
                  </a:cubicBezTo>
                  <a:cubicBezTo>
                    <a:pt x="47" y="12"/>
                    <a:pt x="48" y="13"/>
                    <a:pt x="48" y="14"/>
                  </a:cubicBezTo>
                  <a:lnTo>
                    <a:pt x="48" y="32"/>
                  </a:lnTo>
                  <a:close/>
                  <a:moveTo>
                    <a:pt x="93" y="66"/>
                  </a:moveTo>
                  <a:cubicBezTo>
                    <a:pt x="93" y="67"/>
                    <a:pt x="92" y="68"/>
                    <a:pt x="91" y="68"/>
                  </a:cubicBezTo>
                  <a:cubicBezTo>
                    <a:pt x="61" y="68"/>
                    <a:pt x="61" y="68"/>
                    <a:pt x="61" y="68"/>
                  </a:cubicBezTo>
                  <a:cubicBezTo>
                    <a:pt x="60" y="68"/>
                    <a:pt x="59" y="67"/>
                    <a:pt x="59" y="66"/>
                  </a:cubicBezTo>
                  <a:cubicBezTo>
                    <a:pt x="59" y="48"/>
                    <a:pt x="59" y="48"/>
                    <a:pt x="59" y="48"/>
                  </a:cubicBezTo>
                  <a:cubicBezTo>
                    <a:pt x="59" y="46"/>
                    <a:pt x="60" y="45"/>
                    <a:pt x="61" y="45"/>
                  </a:cubicBezTo>
                  <a:cubicBezTo>
                    <a:pt x="91" y="45"/>
                    <a:pt x="91" y="45"/>
                    <a:pt x="91" y="45"/>
                  </a:cubicBezTo>
                  <a:cubicBezTo>
                    <a:pt x="92" y="45"/>
                    <a:pt x="93" y="46"/>
                    <a:pt x="93" y="48"/>
                  </a:cubicBezTo>
                  <a:lnTo>
                    <a:pt x="93" y="66"/>
                  </a:lnTo>
                  <a:close/>
                  <a:moveTo>
                    <a:pt x="93" y="32"/>
                  </a:moveTo>
                  <a:cubicBezTo>
                    <a:pt x="93" y="34"/>
                    <a:pt x="92" y="35"/>
                    <a:pt x="91" y="35"/>
                  </a:cubicBezTo>
                  <a:cubicBezTo>
                    <a:pt x="61" y="35"/>
                    <a:pt x="61" y="35"/>
                    <a:pt x="61" y="35"/>
                  </a:cubicBezTo>
                  <a:cubicBezTo>
                    <a:pt x="60" y="35"/>
                    <a:pt x="59" y="34"/>
                    <a:pt x="59" y="32"/>
                  </a:cubicBezTo>
                  <a:cubicBezTo>
                    <a:pt x="59" y="14"/>
                    <a:pt x="59" y="14"/>
                    <a:pt x="59" y="14"/>
                  </a:cubicBezTo>
                  <a:cubicBezTo>
                    <a:pt x="59" y="13"/>
                    <a:pt x="60" y="12"/>
                    <a:pt x="61" y="12"/>
                  </a:cubicBezTo>
                  <a:cubicBezTo>
                    <a:pt x="91" y="12"/>
                    <a:pt x="91" y="12"/>
                    <a:pt x="91" y="12"/>
                  </a:cubicBezTo>
                  <a:cubicBezTo>
                    <a:pt x="92" y="12"/>
                    <a:pt x="93" y="13"/>
                    <a:pt x="93" y="14"/>
                  </a:cubicBezTo>
                  <a:lnTo>
                    <a:pt x="9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4" name="Freeform 665"/>
            <p:cNvSpPr>
              <a:spLocks noEditPoints="1"/>
            </p:cNvSpPr>
            <p:nvPr/>
          </p:nvSpPr>
          <p:spPr bwMode="auto">
            <a:xfrm>
              <a:off x="4142228" y="2572690"/>
              <a:ext cx="111133" cy="367221"/>
            </a:xfrm>
            <a:custGeom>
              <a:avLst/>
              <a:gdLst>
                <a:gd name="T0" fmla="*/ 2 w 102"/>
                <a:gd name="T1" fmla="*/ 0 h 337"/>
                <a:gd name="T2" fmla="*/ 0 w 102"/>
                <a:gd name="T3" fmla="*/ 335 h 337"/>
                <a:gd name="T4" fmla="*/ 99 w 102"/>
                <a:gd name="T5" fmla="*/ 337 h 337"/>
                <a:gd name="T6" fmla="*/ 102 w 102"/>
                <a:gd name="T7" fmla="*/ 3 h 337"/>
                <a:gd name="T8" fmla="*/ 41 w 102"/>
                <a:gd name="T9" fmla="*/ 300 h 337"/>
                <a:gd name="T10" fmla="*/ 18 w 102"/>
                <a:gd name="T11" fmla="*/ 301 h 337"/>
                <a:gd name="T12" fmla="*/ 17 w 102"/>
                <a:gd name="T13" fmla="*/ 275 h 337"/>
                <a:gd name="T14" fmla="*/ 40 w 102"/>
                <a:gd name="T15" fmla="*/ 274 h 337"/>
                <a:gd name="T16" fmla="*/ 41 w 102"/>
                <a:gd name="T17" fmla="*/ 300 h 337"/>
                <a:gd name="T18" fmla="*/ 40 w 102"/>
                <a:gd name="T19" fmla="*/ 244 h 337"/>
                <a:gd name="T20" fmla="*/ 17 w 102"/>
                <a:gd name="T21" fmla="*/ 243 h 337"/>
                <a:gd name="T22" fmla="*/ 18 w 102"/>
                <a:gd name="T23" fmla="*/ 217 h 337"/>
                <a:gd name="T24" fmla="*/ 41 w 102"/>
                <a:gd name="T25" fmla="*/ 218 h 337"/>
                <a:gd name="T26" fmla="*/ 41 w 102"/>
                <a:gd name="T27" fmla="*/ 186 h 337"/>
                <a:gd name="T28" fmla="*/ 18 w 102"/>
                <a:gd name="T29" fmla="*/ 187 h 337"/>
                <a:gd name="T30" fmla="*/ 17 w 102"/>
                <a:gd name="T31" fmla="*/ 161 h 337"/>
                <a:gd name="T32" fmla="*/ 40 w 102"/>
                <a:gd name="T33" fmla="*/ 160 h 337"/>
                <a:gd name="T34" fmla="*/ 41 w 102"/>
                <a:gd name="T35" fmla="*/ 186 h 337"/>
                <a:gd name="T36" fmla="*/ 40 w 102"/>
                <a:gd name="T37" fmla="*/ 130 h 337"/>
                <a:gd name="T38" fmla="*/ 17 w 102"/>
                <a:gd name="T39" fmla="*/ 129 h 337"/>
                <a:gd name="T40" fmla="*/ 18 w 102"/>
                <a:gd name="T41" fmla="*/ 103 h 337"/>
                <a:gd name="T42" fmla="*/ 41 w 102"/>
                <a:gd name="T43" fmla="*/ 104 h 337"/>
                <a:gd name="T44" fmla="*/ 41 w 102"/>
                <a:gd name="T45" fmla="*/ 72 h 337"/>
                <a:gd name="T46" fmla="*/ 18 w 102"/>
                <a:gd name="T47" fmla="*/ 73 h 337"/>
                <a:gd name="T48" fmla="*/ 17 w 102"/>
                <a:gd name="T49" fmla="*/ 47 h 337"/>
                <a:gd name="T50" fmla="*/ 40 w 102"/>
                <a:gd name="T51" fmla="*/ 46 h 337"/>
                <a:gd name="T52" fmla="*/ 41 w 102"/>
                <a:gd name="T53" fmla="*/ 72 h 337"/>
                <a:gd name="T54" fmla="*/ 84 w 102"/>
                <a:gd name="T55" fmla="*/ 301 h 337"/>
                <a:gd name="T56" fmla="*/ 60 w 102"/>
                <a:gd name="T57" fmla="*/ 300 h 337"/>
                <a:gd name="T58" fmla="*/ 61 w 102"/>
                <a:gd name="T59" fmla="*/ 274 h 337"/>
                <a:gd name="T60" fmla="*/ 85 w 102"/>
                <a:gd name="T61" fmla="*/ 275 h 337"/>
                <a:gd name="T62" fmla="*/ 85 w 102"/>
                <a:gd name="T63" fmla="*/ 243 h 337"/>
                <a:gd name="T64" fmla="*/ 61 w 102"/>
                <a:gd name="T65" fmla="*/ 244 h 337"/>
                <a:gd name="T66" fmla="*/ 60 w 102"/>
                <a:gd name="T67" fmla="*/ 218 h 337"/>
                <a:gd name="T68" fmla="*/ 84 w 102"/>
                <a:gd name="T69" fmla="*/ 217 h 337"/>
                <a:gd name="T70" fmla="*/ 85 w 102"/>
                <a:gd name="T71" fmla="*/ 243 h 337"/>
                <a:gd name="T72" fmla="*/ 84 w 102"/>
                <a:gd name="T73" fmla="*/ 187 h 337"/>
                <a:gd name="T74" fmla="*/ 60 w 102"/>
                <a:gd name="T75" fmla="*/ 186 h 337"/>
                <a:gd name="T76" fmla="*/ 61 w 102"/>
                <a:gd name="T77" fmla="*/ 160 h 337"/>
                <a:gd name="T78" fmla="*/ 85 w 102"/>
                <a:gd name="T79" fmla="*/ 161 h 337"/>
                <a:gd name="T80" fmla="*/ 85 w 102"/>
                <a:gd name="T81" fmla="*/ 129 h 337"/>
                <a:gd name="T82" fmla="*/ 61 w 102"/>
                <a:gd name="T83" fmla="*/ 130 h 337"/>
                <a:gd name="T84" fmla="*/ 60 w 102"/>
                <a:gd name="T85" fmla="*/ 104 h 337"/>
                <a:gd name="T86" fmla="*/ 84 w 102"/>
                <a:gd name="T87" fmla="*/ 103 h 337"/>
                <a:gd name="T88" fmla="*/ 85 w 102"/>
                <a:gd name="T89" fmla="*/ 129 h 337"/>
                <a:gd name="T90" fmla="*/ 84 w 102"/>
                <a:gd name="T91" fmla="*/ 73 h 337"/>
                <a:gd name="T92" fmla="*/ 60 w 102"/>
                <a:gd name="T93" fmla="*/ 72 h 337"/>
                <a:gd name="T94" fmla="*/ 61 w 102"/>
                <a:gd name="T95" fmla="*/ 46 h 337"/>
                <a:gd name="T96" fmla="*/ 85 w 102"/>
                <a:gd name="T97"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37">
                  <a:moveTo>
                    <a:pt x="99" y="0"/>
                  </a:moveTo>
                  <a:cubicBezTo>
                    <a:pt x="2" y="0"/>
                    <a:pt x="2" y="0"/>
                    <a:pt x="2" y="0"/>
                  </a:cubicBezTo>
                  <a:cubicBezTo>
                    <a:pt x="1" y="0"/>
                    <a:pt x="0" y="2"/>
                    <a:pt x="0" y="3"/>
                  </a:cubicBezTo>
                  <a:cubicBezTo>
                    <a:pt x="0" y="335"/>
                    <a:pt x="0" y="335"/>
                    <a:pt x="0" y="335"/>
                  </a:cubicBezTo>
                  <a:cubicBezTo>
                    <a:pt x="0" y="336"/>
                    <a:pt x="1" y="337"/>
                    <a:pt x="2" y="337"/>
                  </a:cubicBezTo>
                  <a:cubicBezTo>
                    <a:pt x="99" y="337"/>
                    <a:pt x="99" y="337"/>
                    <a:pt x="99" y="337"/>
                  </a:cubicBezTo>
                  <a:cubicBezTo>
                    <a:pt x="100" y="337"/>
                    <a:pt x="102" y="336"/>
                    <a:pt x="102" y="335"/>
                  </a:cubicBezTo>
                  <a:cubicBezTo>
                    <a:pt x="102" y="3"/>
                    <a:pt x="102" y="3"/>
                    <a:pt x="102" y="3"/>
                  </a:cubicBezTo>
                  <a:cubicBezTo>
                    <a:pt x="102" y="2"/>
                    <a:pt x="100" y="0"/>
                    <a:pt x="99" y="0"/>
                  </a:cubicBezTo>
                  <a:moveTo>
                    <a:pt x="41" y="300"/>
                  </a:moveTo>
                  <a:cubicBezTo>
                    <a:pt x="41" y="300"/>
                    <a:pt x="41" y="301"/>
                    <a:pt x="40" y="301"/>
                  </a:cubicBezTo>
                  <a:cubicBezTo>
                    <a:pt x="18" y="301"/>
                    <a:pt x="18" y="301"/>
                    <a:pt x="18" y="301"/>
                  </a:cubicBezTo>
                  <a:cubicBezTo>
                    <a:pt x="17" y="301"/>
                    <a:pt x="17" y="300"/>
                    <a:pt x="17" y="300"/>
                  </a:cubicBezTo>
                  <a:cubicBezTo>
                    <a:pt x="17" y="275"/>
                    <a:pt x="17" y="275"/>
                    <a:pt x="17" y="275"/>
                  </a:cubicBezTo>
                  <a:cubicBezTo>
                    <a:pt x="17" y="274"/>
                    <a:pt x="17" y="274"/>
                    <a:pt x="18" y="274"/>
                  </a:cubicBezTo>
                  <a:cubicBezTo>
                    <a:pt x="40" y="274"/>
                    <a:pt x="40" y="274"/>
                    <a:pt x="40" y="274"/>
                  </a:cubicBezTo>
                  <a:cubicBezTo>
                    <a:pt x="41" y="274"/>
                    <a:pt x="41" y="274"/>
                    <a:pt x="41" y="275"/>
                  </a:cubicBezTo>
                  <a:lnTo>
                    <a:pt x="41" y="300"/>
                  </a:lnTo>
                  <a:close/>
                  <a:moveTo>
                    <a:pt x="41" y="243"/>
                  </a:moveTo>
                  <a:cubicBezTo>
                    <a:pt x="41" y="243"/>
                    <a:pt x="41" y="244"/>
                    <a:pt x="40" y="244"/>
                  </a:cubicBezTo>
                  <a:cubicBezTo>
                    <a:pt x="18" y="244"/>
                    <a:pt x="18" y="244"/>
                    <a:pt x="18" y="244"/>
                  </a:cubicBezTo>
                  <a:cubicBezTo>
                    <a:pt x="17" y="244"/>
                    <a:pt x="17" y="243"/>
                    <a:pt x="17" y="243"/>
                  </a:cubicBezTo>
                  <a:cubicBezTo>
                    <a:pt x="17" y="218"/>
                    <a:pt x="17" y="218"/>
                    <a:pt x="17" y="218"/>
                  </a:cubicBezTo>
                  <a:cubicBezTo>
                    <a:pt x="17" y="217"/>
                    <a:pt x="17" y="217"/>
                    <a:pt x="18" y="217"/>
                  </a:cubicBezTo>
                  <a:cubicBezTo>
                    <a:pt x="40" y="217"/>
                    <a:pt x="40" y="217"/>
                    <a:pt x="40" y="217"/>
                  </a:cubicBezTo>
                  <a:cubicBezTo>
                    <a:pt x="41" y="217"/>
                    <a:pt x="41" y="217"/>
                    <a:pt x="41" y="218"/>
                  </a:cubicBezTo>
                  <a:lnTo>
                    <a:pt x="41" y="243"/>
                  </a:lnTo>
                  <a:close/>
                  <a:moveTo>
                    <a:pt x="41" y="186"/>
                  </a:moveTo>
                  <a:cubicBezTo>
                    <a:pt x="41" y="186"/>
                    <a:pt x="41" y="187"/>
                    <a:pt x="40" y="187"/>
                  </a:cubicBezTo>
                  <a:cubicBezTo>
                    <a:pt x="18" y="187"/>
                    <a:pt x="18" y="187"/>
                    <a:pt x="18" y="187"/>
                  </a:cubicBezTo>
                  <a:cubicBezTo>
                    <a:pt x="17" y="187"/>
                    <a:pt x="17" y="186"/>
                    <a:pt x="17" y="186"/>
                  </a:cubicBezTo>
                  <a:cubicBezTo>
                    <a:pt x="17" y="161"/>
                    <a:pt x="17" y="161"/>
                    <a:pt x="17" y="161"/>
                  </a:cubicBezTo>
                  <a:cubicBezTo>
                    <a:pt x="17" y="160"/>
                    <a:pt x="17" y="160"/>
                    <a:pt x="18" y="160"/>
                  </a:cubicBezTo>
                  <a:cubicBezTo>
                    <a:pt x="40" y="160"/>
                    <a:pt x="40" y="160"/>
                    <a:pt x="40" y="160"/>
                  </a:cubicBezTo>
                  <a:cubicBezTo>
                    <a:pt x="41" y="160"/>
                    <a:pt x="41" y="160"/>
                    <a:pt x="41" y="161"/>
                  </a:cubicBezTo>
                  <a:lnTo>
                    <a:pt x="41" y="186"/>
                  </a:lnTo>
                  <a:close/>
                  <a:moveTo>
                    <a:pt x="41" y="129"/>
                  </a:moveTo>
                  <a:cubicBezTo>
                    <a:pt x="41" y="129"/>
                    <a:pt x="41" y="130"/>
                    <a:pt x="40" y="130"/>
                  </a:cubicBezTo>
                  <a:cubicBezTo>
                    <a:pt x="18" y="130"/>
                    <a:pt x="18" y="130"/>
                    <a:pt x="18" y="130"/>
                  </a:cubicBezTo>
                  <a:cubicBezTo>
                    <a:pt x="17" y="130"/>
                    <a:pt x="17" y="129"/>
                    <a:pt x="17" y="129"/>
                  </a:cubicBezTo>
                  <a:cubicBezTo>
                    <a:pt x="17" y="104"/>
                    <a:pt x="17" y="104"/>
                    <a:pt x="17" y="104"/>
                  </a:cubicBezTo>
                  <a:cubicBezTo>
                    <a:pt x="17" y="103"/>
                    <a:pt x="17" y="103"/>
                    <a:pt x="18" y="103"/>
                  </a:cubicBezTo>
                  <a:cubicBezTo>
                    <a:pt x="40" y="103"/>
                    <a:pt x="40" y="103"/>
                    <a:pt x="40" y="103"/>
                  </a:cubicBezTo>
                  <a:cubicBezTo>
                    <a:pt x="41" y="103"/>
                    <a:pt x="41" y="103"/>
                    <a:pt x="41" y="104"/>
                  </a:cubicBezTo>
                  <a:lnTo>
                    <a:pt x="41" y="129"/>
                  </a:lnTo>
                  <a:close/>
                  <a:moveTo>
                    <a:pt x="41" y="72"/>
                  </a:moveTo>
                  <a:cubicBezTo>
                    <a:pt x="41" y="72"/>
                    <a:pt x="41" y="73"/>
                    <a:pt x="40" y="73"/>
                  </a:cubicBezTo>
                  <a:cubicBezTo>
                    <a:pt x="18" y="73"/>
                    <a:pt x="18" y="73"/>
                    <a:pt x="18" y="73"/>
                  </a:cubicBezTo>
                  <a:cubicBezTo>
                    <a:pt x="17" y="73"/>
                    <a:pt x="17" y="72"/>
                    <a:pt x="17" y="72"/>
                  </a:cubicBezTo>
                  <a:cubicBezTo>
                    <a:pt x="17" y="47"/>
                    <a:pt x="17" y="47"/>
                    <a:pt x="17" y="47"/>
                  </a:cubicBezTo>
                  <a:cubicBezTo>
                    <a:pt x="17" y="46"/>
                    <a:pt x="17" y="46"/>
                    <a:pt x="18" y="46"/>
                  </a:cubicBezTo>
                  <a:cubicBezTo>
                    <a:pt x="40" y="46"/>
                    <a:pt x="40" y="46"/>
                    <a:pt x="40" y="46"/>
                  </a:cubicBezTo>
                  <a:cubicBezTo>
                    <a:pt x="41" y="46"/>
                    <a:pt x="41" y="46"/>
                    <a:pt x="41" y="47"/>
                  </a:cubicBezTo>
                  <a:lnTo>
                    <a:pt x="41" y="72"/>
                  </a:lnTo>
                  <a:close/>
                  <a:moveTo>
                    <a:pt x="85" y="300"/>
                  </a:moveTo>
                  <a:cubicBezTo>
                    <a:pt x="85" y="300"/>
                    <a:pt x="84" y="301"/>
                    <a:pt x="84" y="301"/>
                  </a:cubicBezTo>
                  <a:cubicBezTo>
                    <a:pt x="61" y="301"/>
                    <a:pt x="61" y="301"/>
                    <a:pt x="61" y="301"/>
                  </a:cubicBezTo>
                  <a:cubicBezTo>
                    <a:pt x="61" y="301"/>
                    <a:pt x="60" y="300"/>
                    <a:pt x="60" y="300"/>
                  </a:cubicBezTo>
                  <a:cubicBezTo>
                    <a:pt x="60" y="275"/>
                    <a:pt x="60" y="275"/>
                    <a:pt x="60" y="275"/>
                  </a:cubicBezTo>
                  <a:cubicBezTo>
                    <a:pt x="60" y="274"/>
                    <a:pt x="61" y="274"/>
                    <a:pt x="61" y="274"/>
                  </a:cubicBezTo>
                  <a:cubicBezTo>
                    <a:pt x="84" y="274"/>
                    <a:pt x="84" y="274"/>
                    <a:pt x="84" y="274"/>
                  </a:cubicBezTo>
                  <a:cubicBezTo>
                    <a:pt x="84" y="274"/>
                    <a:pt x="85" y="274"/>
                    <a:pt x="85" y="275"/>
                  </a:cubicBezTo>
                  <a:lnTo>
                    <a:pt x="85" y="300"/>
                  </a:lnTo>
                  <a:close/>
                  <a:moveTo>
                    <a:pt x="85" y="243"/>
                  </a:moveTo>
                  <a:cubicBezTo>
                    <a:pt x="85" y="243"/>
                    <a:pt x="84" y="244"/>
                    <a:pt x="84" y="244"/>
                  </a:cubicBezTo>
                  <a:cubicBezTo>
                    <a:pt x="61" y="244"/>
                    <a:pt x="61" y="244"/>
                    <a:pt x="61" y="244"/>
                  </a:cubicBezTo>
                  <a:cubicBezTo>
                    <a:pt x="61" y="244"/>
                    <a:pt x="60" y="243"/>
                    <a:pt x="60" y="243"/>
                  </a:cubicBezTo>
                  <a:cubicBezTo>
                    <a:pt x="60" y="218"/>
                    <a:pt x="60" y="218"/>
                    <a:pt x="60" y="218"/>
                  </a:cubicBezTo>
                  <a:cubicBezTo>
                    <a:pt x="60" y="217"/>
                    <a:pt x="61" y="217"/>
                    <a:pt x="61" y="217"/>
                  </a:cubicBezTo>
                  <a:cubicBezTo>
                    <a:pt x="84" y="217"/>
                    <a:pt x="84" y="217"/>
                    <a:pt x="84" y="217"/>
                  </a:cubicBezTo>
                  <a:cubicBezTo>
                    <a:pt x="84" y="217"/>
                    <a:pt x="85" y="217"/>
                    <a:pt x="85" y="218"/>
                  </a:cubicBezTo>
                  <a:lnTo>
                    <a:pt x="85" y="243"/>
                  </a:lnTo>
                  <a:close/>
                  <a:moveTo>
                    <a:pt x="85" y="186"/>
                  </a:moveTo>
                  <a:cubicBezTo>
                    <a:pt x="85" y="186"/>
                    <a:pt x="84" y="187"/>
                    <a:pt x="84" y="187"/>
                  </a:cubicBezTo>
                  <a:cubicBezTo>
                    <a:pt x="61" y="187"/>
                    <a:pt x="61" y="187"/>
                    <a:pt x="61" y="187"/>
                  </a:cubicBezTo>
                  <a:cubicBezTo>
                    <a:pt x="61" y="187"/>
                    <a:pt x="60" y="186"/>
                    <a:pt x="60" y="186"/>
                  </a:cubicBezTo>
                  <a:cubicBezTo>
                    <a:pt x="60" y="161"/>
                    <a:pt x="60" y="161"/>
                    <a:pt x="60" y="161"/>
                  </a:cubicBezTo>
                  <a:cubicBezTo>
                    <a:pt x="60" y="160"/>
                    <a:pt x="61" y="160"/>
                    <a:pt x="61" y="160"/>
                  </a:cubicBezTo>
                  <a:cubicBezTo>
                    <a:pt x="84" y="160"/>
                    <a:pt x="84" y="160"/>
                    <a:pt x="84" y="160"/>
                  </a:cubicBezTo>
                  <a:cubicBezTo>
                    <a:pt x="84" y="160"/>
                    <a:pt x="85" y="160"/>
                    <a:pt x="85" y="161"/>
                  </a:cubicBezTo>
                  <a:lnTo>
                    <a:pt x="85" y="186"/>
                  </a:lnTo>
                  <a:close/>
                  <a:moveTo>
                    <a:pt x="85" y="129"/>
                  </a:moveTo>
                  <a:cubicBezTo>
                    <a:pt x="85" y="129"/>
                    <a:pt x="84" y="130"/>
                    <a:pt x="84" y="130"/>
                  </a:cubicBezTo>
                  <a:cubicBezTo>
                    <a:pt x="61" y="130"/>
                    <a:pt x="61" y="130"/>
                    <a:pt x="61" y="130"/>
                  </a:cubicBezTo>
                  <a:cubicBezTo>
                    <a:pt x="61" y="130"/>
                    <a:pt x="60" y="129"/>
                    <a:pt x="60" y="129"/>
                  </a:cubicBezTo>
                  <a:cubicBezTo>
                    <a:pt x="60" y="104"/>
                    <a:pt x="60" y="104"/>
                    <a:pt x="60" y="104"/>
                  </a:cubicBezTo>
                  <a:cubicBezTo>
                    <a:pt x="60" y="103"/>
                    <a:pt x="61" y="103"/>
                    <a:pt x="61" y="103"/>
                  </a:cubicBezTo>
                  <a:cubicBezTo>
                    <a:pt x="84" y="103"/>
                    <a:pt x="84" y="103"/>
                    <a:pt x="84" y="103"/>
                  </a:cubicBezTo>
                  <a:cubicBezTo>
                    <a:pt x="84" y="103"/>
                    <a:pt x="85" y="103"/>
                    <a:pt x="85" y="104"/>
                  </a:cubicBezTo>
                  <a:lnTo>
                    <a:pt x="85" y="129"/>
                  </a:lnTo>
                  <a:close/>
                  <a:moveTo>
                    <a:pt x="85" y="72"/>
                  </a:moveTo>
                  <a:cubicBezTo>
                    <a:pt x="85" y="72"/>
                    <a:pt x="84" y="73"/>
                    <a:pt x="84" y="73"/>
                  </a:cubicBezTo>
                  <a:cubicBezTo>
                    <a:pt x="61" y="73"/>
                    <a:pt x="61" y="73"/>
                    <a:pt x="61" y="73"/>
                  </a:cubicBezTo>
                  <a:cubicBezTo>
                    <a:pt x="61" y="73"/>
                    <a:pt x="60" y="72"/>
                    <a:pt x="60" y="72"/>
                  </a:cubicBezTo>
                  <a:cubicBezTo>
                    <a:pt x="60" y="47"/>
                    <a:pt x="60" y="47"/>
                    <a:pt x="60" y="47"/>
                  </a:cubicBezTo>
                  <a:cubicBezTo>
                    <a:pt x="60" y="46"/>
                    <a:pt x="61" y="46"/>
                    <a:pt x="61" y="46"/>
                  </a:cubicBezTo>
                  <a:cubicBezTo>
                    <a:pt x="84" y="46"/>
                    <a:pt x="84" y="46"/>
                    <a:pt x="84" y="46"/>
                  </a:cubicBezTo>
                  <a:cubicBezTo>
                    <a:pt x="84" y="46"/>
                    <a:pt x="85" y="46"/>
                    <a:pt x="85" y="47"/>
                  </a:cubicBezTo>
                  <a:lnTo>
                    <a:pt x="8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Freeform 666"/>
            <p:cNvSpPr>
              <a:spLocks/>
            </p:cNvSpPr>
            <p:nvPr/>
          </p:nvSpPr>
          <p:spPr bwMode="auto">
            <a:xfrm>
              <a:off x="4390262" y="2791734"/>
              <a:ext cx="112743" cy="25770"/>
            </a:xfrm>
            <a:custGeom>
              <a:avLst/>
              <a:gdLst>
                <a:gd name="T0" fmla="*/ 104 w 104"/>
                <a:gd name="T1" fmla="*/ 22 h 24"/>
                <a:gd name="T2" fmla="*/ 102 w 104"/>
                <a:gd name="T3" fmla="*/ 24 h 24"/>
                <a:gd name="T4" fmla="*/ 2 w 104"/>
                <a:gd name="T5" fmla="*/ 24 h 24"/>
                <a:gd name="T6" fmla="*/ 0 w 104"/>
                <a:gd name="T7" fmla="*/ 22 h 24"/>
                <a:gd name="T8" fmla="*/ 0 w 104"/>
                <a:gd name="T9" fmla="*/ 2 h 24"/>
                <a:gd name="T10" fmla="*/ 2 w 104"/>
                <a:gd name="T11" fmla="*/ 0 h 24"/>
                <a:gd name="T12" fmla="*/ 102 w 104"/>
                <a:gd name="T13" fmla="*/ 0 h 24"/>
                <a:gd name="T14" fmla="*/ 104 w 104"/>
                <a:gd name="T15" fmla="*/ 2 h 24"/>
                <a:gd name="T16" fmla="*/ 104 w 10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4">
                  <a:moveTo>
                    <a:pt x="104" y="22"/>
                  </a:moveTo>
                  <a:cubicBezTo>
                    <a:pt x="104" y="23"/>
                    <a:pt x="103" y="24"/>
                    <a:pt x="102" y="24"/>
                  </a:cubicBezTo>
                  <a:cubicBezTo>
                    <a:pt x="2" y="24"/>
                    <a:pt x="2" y="24"/>
                    <a:pt x="2" y="24"/>
                  </a:cubicBezTo>
                  <a:cubicBezTo>
                    <a:pt x="1" y="24"/>
                    <a:pt x="0" y="23"/>
                    <a:pt x="0" y="22"/>
                  </a:cubicBezTo>
                  <a:cubicBezTo>
                    <a:pt x="0" y="2"/>
                    <a:pt x="0" y="2"/>
                    <a:pt x="0" y="2"/>
                  </a:cubicBezTo>
                  <a:cubicBezTo>
                    <a:pt x="0" y="1"/>
                    <a:pt x="1" y="0"/>
                    <a:pt x="2" y="0"/>
                  </a:cubicBezTo>
                  <a:cubicBezTo>
                    <a:pt x="102" y="0"/>
                    <a:pt x="102" y="0"/>
                    <a:pt x="102" y="0"/>
                  </a:cubicBezTo>
                  <a:cubicBezTo>
                    <a:pt x="103" y="0"/>
                    <a:pt x="104" y="1"/>
                    <a:pt x="104" y="2"/>
                  </a:cubicBezTo>
                  <a:lnTo>
                    <a:pt x="10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6" name="Freeform 667"/>
            <p:cNvSpPr>
              <a:spLocks noEditPoints="1"/>
            </p:cNvSpPr>
            <p:nvPr/>
          </p:nvSpPr>
          <p:spPr bwMode="auto">
            <a:xfrm>
              <a:off x="4267856" y="2638725"/>
              <a:ext cx="111133" cy="301185"/>
            </a:xfrm>
            <a:custGeom>
              <a:avLst/>
              <a:gdLst>
                <a:gd name="T0" fmla="*/ 99 w 102"/>
                <a:gd name="T1" fmla="*/ 0 h 277"/>
                <a:gd name="T2" fmla="*/ 98 w 102"/>
                <a:gd name="T3" fmla="*/ 1 h 277"/>
                <a:gd name="T4" fmla="*/ 1 w 102"/>
                <a:gd name="T5" fmla="*/ 123 h 277"/>
                <a:gd name="T6" fmla="*/ 0 w 102"/>
                <a:gd name="T7" fmla="*/ 126 h 277"/>
                <a:gd name="T8" fmla="*/ 0 w 102"/>
                <a:gd name="T9" fmla="*/ 275 h 277"/>
                <a:gd name="T10" fmla="*/ 99 w 102"/>
                <a:gd name="T11" fmla="*/ 277 h 277"/>
                <a:gd name="T12" fmla="*/ 102 w 102"/>
                <a:gd name="T13" fmla="*/ 3 h 277"/>
                <a:gd name="T14" fmla="*/ 61 w 102"/>
                <a:gd name="T15" fmla="*/ 68 h 277"/>
                <a:gd name="T16" fmla="*/ 85 w 102"/>
                <a:gd name="T17" fmla="*/ 39 h 277"/>
                <a:gd name="T18" fmla="*/ 88 w 102"/>
                <a:gd name="T19" fmla="*/ 37 h 277"/>
                <a:gd name="T20" fmla="*/ 90 w 102"/>
                <a:gd name="T21" fmla="*/ 40 h 277"/>
                <a:gd name="T22" fmla="*/ 90 w 102"/>
                <a:gd name="T23" fmla="*/ 70 h 277"/>
                <a:gd name="T24" fmla="*/ 88 w 102"/>
                <a:gd name="T25" fmla="*/ 72 h 277"/>
                <a:gd name="T26" fmla="*/ 65 w 102"/>
                <a:gd name="T27" fmla="*/ 72 h 277"/>
                <a:gd name="T28" fmla="*/ 64 w 102"/>
                <a:gd name="T29" fmla="*/ 72 h 277"/>
                <a:gd name="T30" fmla="*/ 61 w 102"/>
                <a:gd name="T31" fmla="*/ 70 h 277"/>
                <a:gd name="T32" fmla="*/ 46 w 102"/>
                <a:gd name="T33" fmla="*/ 238 h 277"/>
                <a:gd name="T34" fmla="*/ 15 w 102"/>
                <a:gd name="T35" fmla="*/ 240 h 277"/>
                <a:gd name="T36" fmla="*/ 13 w 102"/>
                <a:gd name="T37" fmla="*/ 220 h 277"/>
                <a:gd name="T38" fmla="*/ 44 w 102"/>
                <a:gd name="T39" fmla="*/ 217 h 277"/>
                <a:gd name="T40" fmla="*/ 46 w 102"/>
                <a:gd name="T41" fmla="*/ 238 h 277"/>
                <a:gd name="T42" fmla="*/ 44 w 102"/>
                <a:gd name="T43" fmla="*/ 207 h 277"/>
                <a:gd name="T44" fmla="*/ 13 w 102"/>
                <a:gd name="T45" fmla="*/ 204 h 277"/>
                <a:gd name="T46" fmla="*/ 15 w 102"/>
                <a:gd name="T47" fmla="*/ 184 h 277"/>
                <a:gd name="T48" fmla="*/ 46 w 102"/>
                <a:gd name="T49" fmla="*/ 186 h 277"/>
                <a:gd name="T50" fmla="*/ 46 w 102"/>
                <a:gd name="T51" fmla="*/ 171 h 277"/>
                <a:gd name="T52" fmla="*/ 15 w 102"/>
                <a:gd name="T53" fmla="*/ 173 h 277"/>
                <a:gd name="T54" fmla="*/ 13 w 102"/>
                <a:gd name="T55" fmla="*/ 153 h 277"/>
                <a:gd name="T56" fmla="*/ 44 w 102"/>
                <a:gd name="T57" fmla="*/ 150 h 277"/>
                <a:gd name="T58" fmla="*/ 46 w 102"/>
                <a:gd name="T59" fmla="*/ 171 h 277"/>
                <a:gd name="T60" fmla="*/ 46 w 102"/>
                <a:gd name="T61" fmla="*/ 98 h 277"/>
                <a:gd name="T62" fmla="*/ 44 w 102"/>
                <a:gd name="T63" fmla="*/ 140 h 277"/>
                <a:gd name="T64" fmla="*/ 13 w 102"/>
                <a:gd name="T65" fmla="*/ 137 h 277"/>
                <a:gd name="T66" fmla="*/ 13 w 102"/>
                <a:gd name="T67" fmla="*/ 132 h 277"/>
                <a:gd name="T68" fmla="*/ 13 w 102"/>
                <a:gd name="T69" fmla="*/ 131 h 277"/>
                <a:gd name="T70" fmla="*/ 13 w 102"/>
                <a:gd name="T71" fmla="*/ 130 h 277"/>
                <a:gd name="T72" fmla="*/ 42 w 102"/>
                <a:gd name="T73" fmla="*/ 95 h 277"/>
                <a:gd name="T74" fmla="*/ 46 w 102"/>
                <a:gd name="T75" fmla="*/ 96 h 277"/>
                <a:gd name="T76" fmla="*/ 91 w 102"/>
                <a:gd name="T77" fmla="*/ 238 h 277"/>
                <a:gd name="T78" fmla="*/ 59 w 102"/>
                <a:gd name="T79" fmla="*/ 240 h 277"/>
                <a:gd name="T80" fmla="*/ 57 w 102"/>
                <a:gd name="T81" fmla="*/ 220 h 277"/>
                <a:gd name="T82" fmla="*/ 88 w 102"/>
                <a:gd name="T83" fmla="*/ 217 h 277"/>
                <a:gd name="T84" fmla="*/ 91 w 102"/>
                <a:gd name="T85" fmla="*/ 238 h 277"/>
                <a:gd name="T86" fmla="*/ 88 w 102"/>
                <a:gd name="T87" fmla="*/ 207 h 277"/>
                <a:gd name="T88" fmla="*/ 57 w 102"/>
                <a:gd name="T89" fmla="*/ 204 h 277"/>
                <a:gd name="T90" fmla="*/ 59 w 102"/>
                <a:gd name="T91" fmla="*/ 184 h 277"/>
                <a:gd name="T92" fmla="*/ 91 w 102"/>
                <a:gd name="T93" fmla="*/ 186 h 277"/>
                <a:gd name="T94" fmla="*/ 91 w 102"/>
                <a:gd name="T95" fmla="*/ 171 h 277"/>
                <a:gd name="T96" fmla="*/ 59 w 102"/>
                <a:gd name="T97" fmla="*/ 173 h 277"/>
                <a:gd name="T98" fmla="*/ 57 w 102"/>
                <a:gd name="T99" fmla="*/ 153 h 277"/>
                <a:gd name="T100" fmla="*/ 88 w 102"/>
                <a:gd name="T101" fmla="*/ 150 h 277"/>
                <a:gd name="T102" fmla="*/ 91 w 102"/>
                <a:gd name="T103" fmla="*/ 171 h 277"/>
                <a:gd name="T104" fmla="*/ 88 w 102"/>
                <a:gd name="T105" fmla="*/ 140 h 277"/>
                <a:gd name="T106" fmla="*/ 57 w 102"/>
                <a:gd name="T107" fmla="*/ 137 h 277"/>
                <a:gd name="T108" fmla="*/ 59 w 102"/>
                <a:gd name="T109" fmla="*/ 117 h 277"/>
                <a:gd name="T110" fmla="*/ 91 w 102"/>
                <a:gd name="T111" fmla="*/ 119 h 277"/>
                <a:gd name="T112" fmla="*/ 91 w 102"/>
                <a:gd name="T113" fmla="*/ 104 h 277"/>
                <a:gd name="T114" fmla="*/ 59 w 102"/>
                <a:gd name="T115" fmla="*/ 106 h 277"/>
                <a:gd name="T116" fmla="*/ 57 w 102"/>
                <a:gd name="T117" fmla="*/ 86 h 277"/>
                <a:gd name="T118" fmla="*/ 88 w 102"/>
                <a:gd name="T119" fmla="*/ 83 h 277"/>
                <a:gd name="T120" fmla="*/ 91 w 102"/>
                <a:gd name="T121" fmla="*/ 10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277">
                  <a:moveTo>
                    <a:pt x="102" y="2"/>
                  </a:moveTo>
                  <a:cubicBezTo>
                    <a:pt x="101" y="1"/>
                    <a:pt x="100" y="0"/>
                    <a:pt x="99" y="0"/>
                  </a:cubicBezTo>
                  <a:cubicBezTo>
                    <a:pt x="99" y="0"/>
                    <a:pt x="98" y="1"/>
                    <a:pt x="98" y="1"/>
                  </a:cubicBezTo>
                  <a:cubicBezTo>
                    <a:pt x="98" y="1"/>
                    <a:pt x="98" y="1"/>
                    <a:pt x="98" y="1"/>
                  </a:cubicBezTo>
                  <a:cubicBezTo>
                    <a:pt x="97" y="2"/>
                    <a:pt x="97" y="2"/>
                    <a:pt x="97" y="2"/>
                  </a:cubicBezTo>
                  <a:cubicBezTo>
                    <a:pt x="1" y="123"/>
                    <a:pt x="1" y="123"/>
                    <a:pt x="1" y="123"/>
                  </a:cubicBezTo>
                  <a:cubicBezTo>
                    <a:pt x="1" y="124"/>
                    <a:pt x="1" y="124"/>
                    <a:pt x="1" y="124"/>
                  </a:cubicBezTo>
                  <a:cubicBezTo>
                    <a:pt x="0" y="124"/>
                    <a:pt x="0" y="125"/>
                    <a:pt x="0" y="126"/>
                  </a:cubicBezTo>
                  <a:cubicBezTo>
                    <a:pt x="0" y="126"/>
                    <a:pt x="0" y="126"/>
                    <a:pt x="0" y="126"/>
                  </a:cubicBezTo>
                  <a:cubicBezTo>
                    <a:pt x="0" y="275"/>
                    <a:pt x="0" y="275"/>
                    <a:pt x="0" y="275"/>
                  </a:cubicBezTo>
                  <a:cubicBezTo>
                    <a:pt x="0" y="276"/>
                    <a:pt x="1" y="277"/>
                    <a:pt x="2" y="277"/>
                  </a:cubicBezTo>
                  <a:cubicBezTo>
                    <a:pt x="99" y="277"/>
                    <a:pt x="99" y="277"/>
                    <a:pt x="99" y="277"/>
                  </a:cubicBezTo>
                  <a:cubicBezTo>
                    <a:pt x="101" y="277"/>
                    <a:pt x="102" y="276"/>
                    <a:pt x="102" y="275"/>
                  </a:cubicBezTo>
                  <a:cubicBezTo>
                    <a:pt x="102" y="3"/>
                    <a:pt x="102" y="3"/>
                    <a:pt x="102" y="3"/>
                  </a:cubicBezTo>
                  <a:cubicBezTo>
                    <a:pt x="102" y="3"/>
                    <a:pt x="102" y="3"/>
                    <a:pt x="102" y="2"/>
                  </a:cubicBezTo>
                  <a:moveTo>
                    <a:pt x="61" y="68"/>
                  </a:moveTo>
                  <a:cubicBezTo>
                    <a:pt x="62" y="67"/>
                    <a:pt x="62" y="67"/>
                    <a:pt x="62" y="67"/>
                  </a:cubicBezTo>
                  <a:cubicBezTo>
                    <a:pt x="69" y="59"/>
                    <a:pt x="80" y="45"/>
                    <a:pt x="85" y="39"/>
                  </a:cubicBezTo>
                  <a:cubicBezTo>
                    <a:pt x="86" y="38"/>
                    <a:pt x="86" y="38"/>
                    <a:pt x="86" y="38"/>
                  </a:cubicBezTo>
                  <a:cubicBezTo>
                    <a:pt x="86" y="37"/>
                    <a:pt x="87" y="37"/>
                    <a:pt x="88" y="37"/>
                  </a:cubicBezTo>
                  <a:cubicBezTo>
                    <a:pt x="89" y="37"/>
                    <a:pt x="90" y="38"/>
                    <a:pt x="90" y="39"/>
                  </a:cubicBezTo>
                  <a:cubicBezTo>
                    <a:pt x="90" y="40"/>
                    <a:pt x="90" y="40"/>
                    <a:pt x="90" y="40"/>
                  </a:cubicBezTo>
                  <a:cubicBezTo>
                    <a:pt x="90" y="41"/>
                    <a:pt x="90" y="41"/>
                    <a:pt x="90" y="41"/>
                  </a:cubicBezTo>
                  <a:cubicBezTo>
                    <a:pt x="90" y="70"/>
                    <a:pt x="90" y="70"/>
                    <a:pt x="90" y="70"/>
                  </a:cubicBezTo>
                  <a:cubicBezTo>
                    <a:pt x="90" y="71"/>
                    <a:pt x="89" y="72"/>
                    <a:pt x="88" y="72"/>
                  </a:cubicBezTo>
                  <a:cubicBezTo>
                    <a:pt x="88" y="72"/>
                    <a:pt x="88" y="72"/>
                    <a:pt x="88" y="72"/>
                  </a:cubicBezTo>
                  <a:cubicBezTo>
                    <a:pt x="88" y="72"/>
                    <a:pt x="88" y="72"/>
                    <a:pt x="88" y="72"/>
                  </a:cubicBezTo>
                  <a:cubicBezTo>
                    <a:pt x="65" y="72"/>
                    <a:pt x="65" y="72"/>
                    <a:pt x="65" y="72"/>
                  </a:cubicBezTo>
                  <a:cubicBezTo>
                    <a:pt x="64" y="72"/>
                    <a:pt x="64" y="72"/>
                    <a:pt x="64" y="72"/>
                  </a:cubicBezTo>
                  <a:cubicBezTo>
                    <a:pt x="64" y="72"/>
                    <a:pt x="64" y="72"/>
                    <a:pt x="64" y="72"/>
                  </a:cubicBezTo>
                  <a:cubicBezTo>
                    <a:pt x="64" y="72"/>
                    <a:pt x="64" y="72"/>
                    <a:pt x="63" y="72"/>
                  </a:cubicBezTo>
                  <a:cubicBezTo>
                    <a:pt x="62" y="72"/>
                    <a:pt x="61" y="71"/>
                    <a:pt x="61" y="70"/>
                  </a:cubicBezTo>
                  <a:cubicBezTo>
                    <a:pt x="61" y="69"/>
                    <a:pt x="61" y="68"/>
                    <a:pt x="61" y="68"/>
                  </a:cubicBezTo>
                  <a:moveTo>
                    <a:pt x="46" y="238"/>
                  </a:moveTo>
                  <a:cubicBezTo>
                    <a:pt x="46" y="239"/>
                    <a:pt x="45" y="240"/>
                    <a:pt x="44" y="240"/>
                  </a:cubicBezTo>
                  <a:cubicBezTo>
                    <a:pt x="15" y="240"/>
                    <a:pt x="15" y="240"/>
                    <a:pt x="15" y="240"/>
                  </a:cubicBezTo>
                  <a:cubicBezTo>
                    <a:pt x="14" y="240"/>
                    <a:pt x="13" y="239"/>
                    <a:pt x="13" y="238"/>
                  </a:cubicBezTo>
                  <a:cubicBezTo>
                    <a:pt x="13" y="220"/>
                    <a:pt x="13" y="220"/>
                    <a:pt x="13" y="220"/>
                  </a:cubicBezTo>
                  <a:cubicBezTo>
                    <a:pt x="13" y="218"/>
                    <a:pt x="14" y="217"/>
                    <a:pt x="15" y="217"/>
                  </a:cubicBezTo>
                  <a:cubicBezTo>
                    <a:pt x="44" y="217"/>
                    <a:pt x="44" y="217"/>
                    <a:pt x="44" y="217"/>
                  </a:cubicBezTo>
                  <a:cubicBezTo>
                    <a:pt x="45" y="217"/>
                    <a:pt x="46" y="218"/>
                    <a:pt x="46" y="220"/>
                  </a:cubicBezTo>
                  <a:lnTo>
                    <a:pt x="46" y="238"/>
                  </a:lnTo>
                  <a:close/>
                  <a:moveTo>
                    <a:pt x="46" y="204"/>
                  </a:moveTo>
                  <a:cubicBezTo>
                    <a:pt x="46" y="206"/>
                    <a:pt x="45" y="207"/>
                    <a:pt x="44" y="207"/>
                  </a:cubicBezTo>
                  <a:cubicBezTo>
                    <a:pt x="15" y="207"/>
                    <a:pt x="15" y="207"/>
                    <a:pt x="15" y="207"/>
                  </a:cubicBezTo>
                  <a:cubicBezTo>
                    <a:pt x="14" y="207"/>
                    <a:pt x="13" y="206"/>
                    <a:pt x="13" y="204"/>
                  </a:cubicBezTo>
                  <a:cubicBezTo>
                    <a:pt x="13" y="186"/>
                    <a:pt x="13" y="186"/>
                    <a:pt x="13" y="186"/>
                  </a:cubicBezTo>
                  <a:cubicBezTo>
                    <a:pt x="13" y="185"/>
                    <a:pt x="14" y="184"/>
                    <a:pt x="15" y="184"/>
                  </a:cubicBezTo>
                  <a:cubicBezTo>
                    <a:pt x="44" y="184"/>
                    <a:pt x="44" y="184"/>
                    <a:pt x="44" y="184"/>
                  </a:cubicBezTo>
                  <a:cubicBezTo>
                    <a:pt x="45" y="184"/>
                    <a:pt x="46" y="185"/>
                    <a:pt x="46" y="186"/>
                  </a:cubicBezTo>
                  <a:lnTo>
                    <a:pt x="46" y="204"/>
                  </a:lnTo>
                  <a:close/>
                  <a:moveTo>
                    <a:pt x="46" y="171"/>
                  </a:moveTo>
                  <a:cubicBezTo>
                    <a:pt x="46" y="172"/>
                    <a:pt x="45" y="173"/>
                    <a:pt x="44" y="173"/>
                  </a:cubicBezTo>
                  <a:cubicBezTo>
                    <a:pt x="15" y="173"/>
                    <a:pt x="15" y="173"/>
                    <a:pt x="15" y="173"/>
                  </a:cubicBezTo>
                  <a:cubicBezTo>
                    <a:pt x="14" y="173"/>
                    <a:pt x="13" y="172"/>
                    <a:pt x="13" y="171"/>
                  </a:cubicBezTo>
                  <a:cubicBezTo>
                    <a:pt x="13" y="153"/>
                    <a:pt x="13" y="153"/>
                    <a:pt x="13" y="153"/>
                  </a:cubicBezTo>
                  <a:cubicBezTo>
                    <a:pt x="13" y="151"/>
                    <a:pt x="14" y="150"/>
                    <a:pt x="15" y="150"/>
                  </a:cubicBezTo>
                  <a:cubicBezTo>
                    <a:pt x="44" y="150"/>
                    <a:pt x="44" y="150"/>
                    <a:pt x="44" y="150"/>
                  </a:cubicBezTo>
                  <a:cubicBezTo>
                    <a:pt x="45" y="150"/>
                    <a:pt x="46" y="151"/>
                    <a:pt x="46" y="153"/>
                  </a:cubicBezTo>
                  <a:lnTo>
                    <a:pt x="46" y="171"/>
                  </a:lnTo>
                  <a:close/>
                  <a:moveTo>
                    <a:pt x="46" y="97"/>
                  </a:moveTo>
                  <a:cubicBezTo>
                    <a:pt x="46" y="98"/>
                    <a:pt x="46" y="98"/>
                    <a:pt x="46" y="98"/>
                  </a:cubicBezTo>
                  <a:cubicBezTo>
                    <a:pt x="46" y="137"/>
                    <a:pt x="46" y="137"/>
                    <a:pt x="46" y="137"/>
                  </a:cubicBezTo>
                  <a:cubicBezTo>
                    <a:pt x="46" y="139"/>
                    <a:pt x="45" y="140"/>
                    <a:pt x="44" y="140"/>
                  </a:cubicBezTo>
                  <a:cubicBezTo>
                    <a:pt x="15" y="140"/>
                    <a:pt x="15" y="140"/>
                    <a:pt x="15" y="140"/>
                  </a:cubicBezTo>
                  <a:cubicBezTo>
                    <a:pt x="14" y="140"/>
                    <a:pt x="13" y="139"/>
                    <a:pt x="13" y="137"/>
                  </a:cubicBezTo>
                  <a:cubicBezTo>
                    <a:pt x="13" y="132"/>
                    <a:pt x="13" y="132"/>
                    <a:pt x="13" y="132"/>
                  </a:cubicBezTo>
                  <a:cubicBezTo>
                    <a:pt x="13" y="132"/>
                    <a:pt x="13" y="132"/>
                    <a:pt x="13" y="132"/>
                  </a:cubicBezTo>
                  <a:cubicBezTo>
                    <a:pt x="13" y="132"/>
                    <a:pt x="13" y="132"/>
                    <a:pt x="13" y="131"/>
                  </a:cubicBezTo>
                  <a:cubicBezTo>
                    <a:pt x="13" y="131"/>
                    <a:pt x="13" y="131"/>
                    <a:pt x="13" y="131"/>
                  </a:cubicBezTo>
                  <a:cubicBezTo>
                    <a:pt x="13" y="131"/>
                    <a:pt x="13" y="131"/>
                    <a:pt x="13" y="131"/>
                  </a:cubicBezTo>
                  <a:cubicBezTo>
                    <a:pt x="13" y="131"/>
                    <a:pt x="13" y="130"/>
                    <a:pt x="13" y="130"/>
                  </a:cubicBezTo>
                  <a:cubicBezTo>
                    <a:pt x="17" y="125"/>
                    <a:pt x="34" y="104"/>
                    <a:pt x="41" y="96"/>
                  </a:cubicBezTo>
                  <a:cubicBezTo>
                    <a:pt x="42" y="95"/>
                    <a:pt x="42" y="95"/>
                    <a:pt x="42" y="95"/>
                  </a:cubicBezTo>
                  <a:cubicBezTo>
                    <a:pt x="42" y="94"/>
                    <a:pt x="43" y="94"/>
                    <a:pt x="44" y="94"/>
                  </a:cubicBezTo>
                  <a:cubicBezTo>
                    <a:pt x="45" y="94"/>
                    <a:pt x="46" y="95"/>
                    <a:pt x="46" y="96"/>
                  </a:cubicBezTo>
                  <a:lnTo>
                    <a:pt x="46" y="97"/>
                  </a:lnTo>
                  <a:close/>
                  <a:moveTo>
                    <a:pt x="91" y="238"/>
                  </a:moveTo>
                  <a:cubicBezTo>
                    <a:pt x="91" y="239"/>
                    <a:pt x="89" y="240"/>
                    <a:pt x="88" y="240"/>
                  </a:cubicBezTo>
                  <a:cubicBezTo>
                    <a:pt x="59" y="240"/>
                    <a:pt x="59" y="240"/>
                    <a:pt x="59" y="240"/>
                  </a:cubicBezTo>
                  <a:cubicBezTo>
                    <a:pt x="58" y="240"/>
                    <a:pt x="57" y="239"/>
                    <a:pt x="57" y="238"/>
                  </a:cubicBezTo>
                  <a:cubicBezTo>
                    <a:pt x="57" y="220"/>
                    <a:pt x="57" y="220"/>
                    <a:pt x="57" y="220"/>
                  </a:cubicBezTo>
                  <a:cubicBezTo>
                    <a:pt x="57" y="218"/>
                    <a:pt x="58" y="217"/>
                    <a:pt x="59" y="217"/>
                  </a:cubicBezTo>
                  <a:cubicBezTo>
                    <a:pt x="88" y="217"/>
                    <a:pt x="88" y="217"/>
                    <a:pt x="88" y="217"/>
                  </a:cubicBezTo>
                  <a:cubicBezTo>
                    <a:pt x="89" y="217"/>
                    <a:pt x="91" y="218"/>
                    <a:pt x="91" y="220"/>
                  </a:cubicBezTo>
                  <a:lnTo>
                    <a:pt x="91" y="238"/>
                  </a:lnTo>
                  <a:close/>
                  <a:moveTo>
                    <a:pt x="91" y="204"/>
                  </a:moveTo>
                  <a:cubicBezTo>
                    <a:pt x="91" y="206"/>
                    <a:pt x="89" y="207"/>
                    <a:pt x="88" y="207"/>
                  </a:cubicBezTo>
                  <a:cubicBezTo>
                    <a:pt x="59" y="207"/>
                    <a:pt x="59" y="207"/>
                    <a:pt x="59" y="207"/>
                  </a:cubicBezTo>
                  <a:cubicBezTo>
                    <a:pt x="58" y="207"/>
                    <a:pt x="57" y="206"/>
                    <a:pt x="57" y="204"/>
                  </a:cubicBezTo>
                  <a:cubicBezTo>
                    <a:pt x="57" y="186"/>
                    <a:pt x="57" y="186"/>
                    <a:pt x="57" y="186"/>
                  </a:cubicBezTo>
                  <a:cubicBezTo>
                    <a:pt x="57" y="185"/>
                    <a:pt x="58" y="184"/>
                    <a:pt x="59" y="184"/>
                  </a:cubicBezTo>
                  <a:cubicBezTo>
                    <a:pt x="88" y="184"/>
                    <a:pt x="88" y="184"/>
                    <a:pt x="88" y="184"/>
                  </a:cubicBezTo>
                  <a:cubicBezTo>
                    <a:pt x="89" y="184"/>
                    <a:pt x="91" y="185"/>
                    <a:pt x="91" y="186"/>
                  </a:cubicBezTo>
                  <a:lnTo>
                    <a:pt x="91" y="204"/>
                  </a:lnTo>
                  <a:close/>
                  <a:moveTo>
                    <a:pt x="91" y="171"/>
                  </a:moveTo>
                  <a:cubicBezTo>
                    <a:pt x="91" y="172"/>
                    <a:pt x="89" y="173"/>
                    <a:pt x="88" y="173"/>
                  </a:cubicBezTo>
                  <a:cubicBezTo>
                    <a:pt x="59" y="173"/>
                    <a:pt x="59" y="173"/>
                    <a:pt x="59" y="173"/>
                  </a:cubicBezTo>
                  <a:cubicBezTo>
                    <a:pt x="58" y="173"/>
                    <a:pt x="57" y="172"/>
                    <a:pt x="57" y="171"/>
                  </a:cubicBezTo>
                  <a:cubicBezTo>
                    <a:pt x="57" y="153"/>
                    <a:pt x="57" y="153"/>
                    <a:pt x="57" y="153"/>
                  </a:cubicBezTo>
                  <a:cubicBezTo>
                    <a:pt x="57" y="151"/>
                    <a:pt x="58" y="150"/>
                    <a:pt x="59" y="150"/>
                  </a:cubicBezTo>
                  <a:cubicBezTo>
                    <a:pt x="88" y="150"/>
                    <a:pt x="88" y="150"/>
                    <a:pt x="88" y="150"/>
                  </a:cubicBezTo>
                  <a:cubicBezTo>
                    <a:pt x="89" y="150"/>
                    <a:pt x="91" y="151"/>
                    <a:pt x="91" y="153"/>
                  </a:cubicBezTo>
                  <a:lnTo>
                    <a:pt x="91" y="171"/>
                  </a:lnTo>
                  <a:close/>
                  <a:moveTo>
                    <a:pt x="91" y="137"/>
                  </a:moveTo>
                  <a:cubicBezTo>
                    <a:pt x="91" y="139"/>
                    <a:pt x="89" y="140"/>
                    <a:pt x="88" y="140"/>
                  </a:cubicBezTo>
                  <a:cubicBezTo>
                    <a:pt x="59" y="140"/>
                    <a:pt x="59" y="140"/>
                    <a:pt x="59" y="140"/>
                  </a:cubicBezTo>
                  <a:cubicBezTo>
                    <a:pt x="58" y="140"/>
                    <a:pt x="57" y="139"/>
                    <a:pt x="57" y="137"/>
                  </a:cubicBezTo>
                  <a:cubicBezTo>
                    <a:pt x="57" y="119"/>
                    <a:pt x="57" y="119"/>
                    <a:pt x="57" y="119"/>
                  </a:cubicBezTo>
                  <a:cubicBezTo>
                    <a:pt x="57" y="118"/>
                    <a:pt x="58" y="117"/>
                    <a:pt x="59" y="117"/>
                  </a:cubicBezTo>
                  <a:cubicBezTo>
                    <a:pt x="88" y="117"/>
                    <a:pt x="88" y="117"/>
                    <a:pt x="88" y="117"/>
                  </a:cubicBezTo>
                  <a:cubicBezTo>
                    <a:pt x="89" y="117"/>
                    <a:pt x="91" y="118"/>
                    <a:pt x="91" y="119"/>
                  </a:cubicBezTo>
                  <a:lnTo>
                    <a:pt x="91" y="137"/>
                  </a:lnTo>
                  <a:close/>
                  <a:moveTo>
                    <a:pt x="91" y="104"/>
                  </a:moveTo>
                  <a:cubicBezTo>
                    <a:pt x="91" y="105"/>
                    <a:pt x="89" y="106"/>
                    <a:pt x="88" y="106"/>
                  </a:cubicBezTo>
                  <a:cubicBezTo>
                    <a:pt x="59" y="106"/>
                    <a:pt x="59" y="106"/>
                    <a:pt x="59" y="106"/>
                  </a:cubicBezTo>
                  <a:cubicBezTo>
                    <a:pt x="58" y="106"/>
                    <a:pt x="57" y="105"/>
                    <a:pt x="57" y="104"/>
                  </a:cubicBezTo>
                  <a:cubicBezTo>
                    <a:pt x="57" y="86"/>
                    <a:pt x="57" y="86"/>
                    <a:pt x="57" y="86"/>
                  </a:cubicBezTo>
                  <a:cubicBezTo>
                    <a:pt x="57" y="84"/>
                    <a:pt x="58" y="83"/>
                    <a:pt x="59" y="83"/>
                  </a:cubicBezTo>
                  <a:cubicBezTo>
                    <a:pt x="88" y="83"/>
                    <a:pt x="88" y="83"/>
                    <a:pt x="88" y="83"/>
                  </a:cubicBezTo>
                  <a:cubicBezTo>
                    <a:pt x="89" y="83"/>
                    <a:pt x="91" y="84"/>
                    <a:pt x="91" y="86"/>
                  </a:cubicBezTo>
                  <a:lnTo>
                    <a:pt x="91"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7" name="Freeform 668"/>
            <p:cNvSpPr>
              <a:spLocks noEditPoints="1"/>
            </p:cNvSpPr>
            <p:nvPr/>
          </p:nvSpPr>
          <p:spPr bwMode="auto">
            <a:xfrm>
              <a:off x="782482" y="3395715"/>
              <a:ext cx="536335" cy="273805"/>
            </a:xfrm>
            <a:custGeom>
              <a:avLst/>
              <a:gdLst>
                <a:gd name="T0" fmla="*/ 2 w 493"/>
                <a:gd name="T1" fmla="*/ 123 h 251"/>
                <a:gd name="T2" fmla="*/ 246 w 493"/>
                <a:gd name="T3" fmla="*/ 251 h 251"/>
                <a:gd name="T4" fmla="*/ 491 w 493"/>
                <a:gd name="T5" fmla="*/ 123 h 251"/>
                <a:gd name="T6" fmla="*/ 175 w 493"/>
                <a:gd name="T7" fmla="*/ 52 h 251"/>
                <a:gd name="T8" fmla="*/ 167 w 493"/>
                <a:gd name="T9" fmla="*/ 65 h 251"/>
                <a:gd name="T10" fmla="*/ 159 w 493"/>
                <a:gd name="T11" fmla="*/ 72 h 251"/>
                <a:gd name="T12" fmla="*/ 166 w 493"/>
                <a:gd name="T13" fmla="*/ 77 h 251"/>
                <a:gd name="T14" fmla="*/ 159 w 493"/>
                <a:gd name="T15" fmla="*/ 72 h 251"/>
                <a:gd name="T16" fmla="*/ 194 w 493"/>
                <a:gd name="T17" fmla="*/ 204 h 251"/>
                <a:gd name="T18" fmla="*/ 177 w 493"/>
                <a:gd name="T19" fmla="*/ 171 h 251"/>
                <a:gd name="T20" fmla="*/ 152 w 493"/>
                <a:gd name="T21" fmla="*/ 166 h 251"/>
                <a:gd name="T22" fmla="*/ 144 w 493"/>
                <a:gd name="T23" fmla="*/ 116 h 251"/>
                <a:gd name="T24" fmla="*/ 156 w 493"/>
                <a:gd name="T25" fmla="*/ 105 h 251"/>
                <a:gd name="T26" fmla="*/ 200 w 493"/>
                <a:gd name="T27" fmla="*/ 107 h 251"/>
                <a:gd name="T28" fmla="*/ 187 w 493"/>
                <a:gd name="T29" fmla="*/ 108 h 251"/>
                <a:gd name="T30" fmla="*/ 155 w 493"/>
                <a:gd name="T31" fmla="*/ 102 h 251"/>
                <a:gd name="T32" fmla="*/ 160 w 493"/>
                <a:gd name="T33" fmla="*/ 93 h 251"/>
                <a:gd name="T34" fmla="*/ 168 w 493"/>
                <a:gd name="T35" fmla="*/ 85 h 251"/>
                <a:gd name="T36" fmla="*/ 202 w 493"/>
                <a:gd name="T37" fmla="*/ 78 h 251"/>
                <a:gd name="T38" fmla="*/ 193 w 493"/>
                <a:gd name="T39" fmla="*/ 77 h 251"/>
                <a:gd name="T40" fmla="*/ 205 w 493"/>
                <a:gd name="T41" fmla="*/ 59 h 251"/>
                <a:gd name="T42" fmla="*/ 231 w 493"/>
                <a:gd name="T43" fmla="*/ 60 h 251"/>
                <a:gd name="T44" fmla="*/ 246 w 493"/>
                <a:gd name="T45" fmla="*/ 23 h 251"/>
                <a:gd name="T46" fmla="*/ 334 w 493"/>
                <a:gd name="T47" fmla="*/ 108 h 251"/>
                <a:gd name="T48" fmla="*/ 318 w 493"/>
                <a:gd name="T49" fmla="*/ 126 h 251"/>
                <a:gd name="T50" fmla="*/ 300 w 493"/>
                <a:gd name="T51" fmla="*/ 138 h 251"/>
                <a:gd name="T52" fmla="*/ 283 w 493"/>
                <a:gd name="T53" fmla="*/ 130 h 251"/>
                <a:gd name="T54" fmla="*/ 235 w 493"/>
                <a:gd name="T55" fmla="*/ 107 h 251"/>
                <a:gd name="T56" fmla="*/ 234 w 493"/>
                <a:gd name="T57" fmla="*/ 133 h 251"/>
                <a:gd name="T58" fmla="*/ 224 w 493"/>
                <a:gd name="T59" fmla="*/ 138 h 251"/>
                <a:gd name="T60" fmla="*/ 222 w 493"/>
                <a:gd name="T61" fmla="*/ 165 h 251"/>
                <a:gd name="T62" fmla="*/ 324 w 493"/>
                <a:gd name="T63" fmla="*/ 145 h 251"/>
                <a:gd name="T64" fmla="*/ 324 w 493"/>
                <a:gd name="T65" fmla="*/ 145 h 251"/>
                <a:gd name="T66" fmla="*/ 320 w 493"/>
                <a:gd name="T67" fmla="*/ 135 h 251"/>
                <a:gd name="T68" fmla="*/ 274 w 493"/>
                <a:gd name="T69" fmla="*/ 141 h 251"/>
                <a:gd name="T70" fmla="*/ 274 w 493"/>
                <a:gd name="T71" fmla="*/ 141 h 251"/>
                <a:gd name="T72" fmla="*/ 226 w 493"/>
                <a:gd name="T73" fmla="*/ 158 h 251"/>
                <a:gd name="T74" fmla="*/ 218 w 493"/>
                <a:gd name="T75" fmla="*/ 225 h 251"/>
                <a:gd name="T76" fmla="*/ 278 w 493"/>
                <a:gd name="T77" fmla="*/ 216 h 251"/>
                <a:gd name="T78" fmla="*/ 246 w 493"/>
                <a:gd name="T79" fmla="*/ 229 h 251"/>
                <a:gd name="T80" fmla="*/ 308 w 493"/>
                <a:gd name="T81" fmla="*/ 198 h 251"/>
                <a:gd name="T82" fmla="*/ 304 w 493"/>
                <a:gd name="T83" fmla="*/ 164 h 251"/>
                <a:gd name="T84" fmla="*/ 341 w 493"/>
                <a:gd name="T85" fmla="*/ 156 h 251"/>
                <a:gd name="T86" fmla="*/ 347 w 493"/>
                <a:gd name="T87" fmla="*/ 147 h 251"/>
                <a:gd name="T88" fmla="*/ 349 w 493"/>
                <a:gd name="T89" fmla="*/ 1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1">
                  <a:moveTo>
                    <a:pt x="491" y="123"/>
                  </a:moveTo>
                  <a:cubicBezTo>
                    <a:pt x="473" y="98"/>
                    <a:pt x="394" y="0"/>
                    <a:pt x="246" y="0"/>
                  </a:cubicBezTo>
                  <a:cubicBezTo>
                    <a:pt x="99" y="0"/>
                    <a:pt x="19" y="98"/>
                    <a:pt x="2" y="123"/>
                  </a:cubicBezTo>
                  <a:cubicBezTo>
                    <a:pt x="1" y="124"/>
                    <a:pt x="0" y="125"/>
                    <a:pt x="0" y="125"/>
                  </a:cubicBezTo>
                  <a:cubicBezTo>
                    <a:pt x="0" y="126"/>
                    <a:pt x="1" y="127"/>
                    <a:pt x="2" y="128"/>
                  </a:cubicBezTo>
                  <a:cubicBezTo>
                    <a:pt x="19" y="153"/>
                    <a:pt x="99" y="251"/>
                    <a:pt x="246" y="251"/>
                  </a:cubicBezTo>
                  <a:cubicBezTo>
                    <a:pt x="394" y="251"/>
                    <a:pt x="473" y="153"/>
                    <a:pt x="491" y="128"/>
                  </a:cubicBezTo>
                  <a:cubicBezTo>
                    <a:pt x="491" y="127"/>
                    <a:pt x="492" y="126"/>
                    <a:pt x="493" y="125"/>
                  </a:cubicBezTo>
                  <a:cubicBezTo>
                    <a:pt x="492" y="125"/>
                    <a:pt x="491" y="124"/>
                    <a:pt x="491" y="123"/>
                  </a:cubicBezTo>
                  <a:moveTo>
                    <a:pt x="164" y="62"/>
                  </a:moveTo>
                  <a:cubicBezTo>
                    <a:pt x="165" y="60"/>
                    <a:pt x="170" y="54"/>
                    <a:pt x="170" y="54"/>
                  </a:cubicBezTo>
                  <a:cubicBezTo>
                    <a:pt x="171" y="52"/>
                    <a:pt x="174" y="52"/>
                    <a:pt x="175" y="52"/>
                  </a:cubicBezTo>
                  <a:cubicBezTo>
                    <a:pt x="177" y="51"/>
                    <a:pt x="179" y="52"/>
                    <a:pt x="179" y="53"/>
                  </a:cubicBezTo>
                  <a:cubicBezTo>
                    <a:pt x="179" y="55"/>
                    <a:pt x="179" y="59"/>
                    <a:pt x="178" y="60"/>
                  </a:cubicBezTo>
                  <a:cubicBezTo>
                    <a:pt x="176" y="62"/>
                    <a:pt x="170" y="65"/>
                    <a:pt x="167" y="65"/>
                  </a:cubicBezTo>
                  <a:cubicBezTo>
                    <a:pt x="164" y="65"/>
                    <a:pt x="164" y="63"/>
                    <a:pt x="164" y="62"/>
                  </a:cubicBezTo>
                  <a:moveTo>
                    <a:pt x="159" y="72"/>
                  </a:moveTo>
                  <a:cubicBezTo>
                    <a:pt x="159" y="72"/>
                    <a:pt x="159" y="72"/>
                    <a:pt x="159" y="72"/>
                  </a:cubicBezTo>
                  <a:cubicBezTo>
                    <a:pt x="161" y="70"/>
                    <a:pt x="165" y="69"/>
                    <a:pt x="167" y="69"/>
                  </a:cubicBezTo>
                  <a:cubicBezTo>
                    <a:pt x="170" y="68"/>
                    <a:pt x="173" y="70"/>
                    <a:pt x="174" y="71"/>
                  </a:cubicBezTo>
                  <a:cubicBezTo>
                    <a:pt x="174" y="73"/>
                    <a:pt x="167" y="76"/>
                    <a:pt x="166" y="77"/>
                  </a:cubicBezTo>
                  <a:cubicBezTo>
                    <a:pt x="163" y="81"/>
                    <a:pt x="157" y="87"/>
                    <a:pt x="154" y="88"/>
                  </a:cubicBezTo>
                  <a:cubicBezTo>
                    <a:pt x="153" y="88"/>
                    <a:pt x="152" y="88"/>
                    <a:pt x="151" y="88"/>
                  </a:cubicBezTo>
                  <a:cubicBezTo>
                    <a:pt x="153" y="82"/>
                    <a:pt x="156" y="77"/>
                    <a:pt x="159" y="72"/>
                  </a:cubicBezTo>
                  <a:moveTo>
                    <a:pt x="214" y="186"/>
                  </a:moveTo>
                  <a:cubicBezTo>
                    <a:pt x="212" y="194"/>
                    <a:pt x="210" y="196"/>
                    <a:pt x="208" y="199"/>
                  </a:cubicBezTo>
                  <a:cubicBezTo>
                    <a:pt x="206" y="201"/>
                    <a:pt x="198" y="205"/>
                    <a:pt x="194" y="204"/>
                  </a:cubicBezTo>
                  <a:cubicBezTo>
                    <a:pt x="189" y="204"/>
                    <a:pt x="188" y="191"/>
                    <a:pt x="188" y="185"/>
                  </a:cubicBezTo>
                  <a:cubicBezTo>
                    <a:pt x="188" y="183"/>
                    <a:pt x="185" y="189"/>
                    <a:pt x="184" y="176"/>
                  </a:cubicBezTo>
                  <a:cubicBezTo>
                    <a:pt x="182" y="167"/>
                    <a:pt x="177" y="177"/>
                    <a:pt x="177" y="171"/>
                  </a:cubicBezTo>
                  <a:cubicBezTo>
                    <a:pt x="176" y="165"/>
                    <a:pt x="173" y="167"/>
                    <a:pt x="171" y="163"/>
                  </a:cubicBezTo>
                  <a:cubicBezTo>
                    <a:pt x="168" y="160"/>
                    <a:pt x="164" y="163"/>
                    <a:pt x="160" y="165"/>
                  </a:cubicBezTo>
                  <a:cubicBezTo>
                    <a:pt x="156" y="167"/>
                    <a:pt x="158" y="168"/>
                    <a:pt x="152" y="166"/>
                  </a:cubicBezTo>
                  <a:cubicBezTo>
                    <a:pt x="152" y="166"/>
                    <a:pt x="152" y="166"/>
                    <a:pt x="152" y="166"/>
                  </a:cubicBezTo>
                  <a:cubicBezTo>
                    <a:pt x="147" y="154"/>
                    <a:pt x="144" y="140"/>
                    <a:pt x="144" y="126"/>
                  </a:cubicBezTo>
                  <a:cubicBezTo>
                    <a:pt x="144" y="123"/>
                    <a:pt x="144" y="119"/>
                    <a:pt x="144" y="116"/>
                  </a:cubicBezTo>
                  <a:cubicBezTo>
                    <a:pt x="144" y="115"/>
                    <a:pt x="145" y="115"/>
                    <a:pt x="145" y="115"/>
                  </a:cubicBezTo>
                  <a:cubicBezTo>
                    <a:pt x="150" y="108"/>
                    <a:pt x="150" y="107"/>
                    <a:pt x="150" y="107"/>
                  </a:cubicBezTo>
                  <a:cubicBezTo>
                    <a:pt x="156" y="105"/>
                    <a:pt x="156" y="105"/>
                    <a:pt x="156" y="105"/>
                  </a:cubicBezTo>
                  <a:cubicBezTo>
                    <a:pt x="156" y="105"/>
                    <a:pt x="166" y="106"/>
                    <a:pt x="173" y="109"/>
                  </a:cubicBezTo>
                  <a:cubicBezTo>
                    <a:pt x="179" y="111"/>
                    <a:pt x="188" y="116"/>
                    <a:pt x="194" y="114"/>
                  </a:cubicBezTo>
                  <a:cubicBezTo>
                    <a:pt x="198" y="112"/>
                    <a:pt x="201" y="110"/>
                    <a:pt x="200" y="107"/>
                  </a:cubicBezTo>
                  <a:cubicBezTo>
                    <a:pt x="200" y="103"/>
                    <a:pt x="197" y="102"/>
                    <a:pt x="193" y="105"/>
                  </a:cubicBezTo>
                  <a:cubicBezTo>
                    <a:pt x="191" y="106"/>
                    <a:pt x="188" y="98"/>
                    <a:pt x="186" y="99"/>
                  </a:cubicBezTo>
                  <a:cubicBezTo>
                    <a:pt x="183" y="99"/>
                    <a:pt x="189" y="107"/>
                    <a:pt x="187" y="108"/>
                  </a:cubicBezTo>
                  <a:cubicBezTo>
                    <a:pt x="185" y="108"/>
                    <a:pt x="181" y="99"/>
                    <a:pt x="180" y="98"/>
                  </a:cubicBezTo>
                  <a:cubicBezTo>
                    <a:pt x="179" y="96"/>
                    <a:pt x="176" y="93"/>
                    <a:pt x="173" y="95"/>
                  </a:cubicBezTo>
                  <a:cubicBezTo>
                    <a:pt x="167" y="101"/>
                    <a:pt x="157" y="101"/>
                    <a:pt x="155" y="102"/>
                  </a:cubicBezTo>
                  <a:cubicBezTo>
                    <a:pt x="149" y="107"/>
                    <a:pt x="148" y="101"/>
                    <a:pt x="148" y="97"/>
                  </a:cubicBezTo>
                  <a:cubicBezTo>
                    <a:pt x="148" y="96"/>
                    <a:pt x="148" y="96"/>
                    <a:pt x="149" y="95"/>
                  </a:cubicBezTo>
                  <a:cubicBezTo>
                    <a:pt x="151" y="93"/>
                    <a:pt x="158" y="92"/>
                    <a:pt x="160" y="93"/>
                  </a:cubicBezTo>
                  <a:cubicBezTo>
                    <a:pt x="163" y="95"/>
                    <a:pt x="165" y="93"/>
                    <a:pt x="166" y="92"/>
                  </a:cubicBezTo>
                  <a:cubicBezTo>
                    <a:pt x="167" y="91"/>
                    <a:pt x="166" y="89"/>
                    <a:pt x="166" y="88"/>
                  </a:cubicBezTo>
                  <a:cubicBezTo>
                    <a:pt x="165" y="86"/>
                    <a:pt x="167" y="85"/>
                    <a:pt x="168" y="85"/>
                  </a:cubicBezTo>
                  <a:cubicBezTo>
                    <a:pt x="170" y="85"/>
                    <a:pt x="174" y="81"/>
                    <a:pt x="176" y="80"/>
                  </a:cubicBezTo>
                  <a:cubicBezTo>
                    <a:pt x="178" y="79"/>
                    <a:pt x="187" y="78"/>
                    <a:pt x="192" y="80"/>
                  </a:cubicBezTo>
                  <a:cubicBezTo>
                    <a:pt x="196" y="82"/>
                    <a:pt x="200" y="81"/>
                    <a:pt x="202" y="78"/>
                  </a:cubicBezTo>
                  <a:cubicBezTo>
                    <a:pt x="205" y="75"/>
                    <a:pt x="208" y="73"/>
                    <a:pt x="209" y="72"/>
                  </a:cubicBezTo>
                  <a:cubicBezTo>
                    <a:pt x="211" y="71"/>
                    <a:pt x="206" y="66"/>
                    <a:pt x="201" y="72"/>
                  </a:cubicBezTo>
                  <a:cubicBezTo>
                    <a:pt x="197" y="77"/>
                    <a:pt x="195" y="77"/>
                    <a:pt x="193" y="77"/>
                  </a:cubicBezTo>
                  <a:cubicBezTo>
                    <a:pt x="191" y="77"/>
                    <a:pt x="179" y="74"/>
                    <a:pt x="178" y="71"/>
                  </a:cubicBezTo>
                  <a:cubicBezTo>
                    <a:pt x="176" y="67"/>
                    <a:pt x="181" y="64"/>
                    <a:pt x="186" y="62"/>
                  </a:cubicBezTo>
                  <a:cubicBezTo>
                    <a:pt x="190" y="60"/>
                    <a:pt x="202" y="60"/>
                    <a:pt x="205" y="59"/>
                  </a:cubicBezTo>
                  <a:cubicBezTo>
                    <a:pt x="211" y="58"/>
                    <a:pt x="219" y="55"/>
                    <a:pt x="223" y="57"/>
                  </a:cubicBezTo>
                  <a:cubicBezTo>
                    <a:pt x="227" y="60"/>
                    <a:pt x="207" y="65"/>
                    <a:pt x="214" y="69"/>
                  </a:cubicBezTo>
                  <a:cubicBezTo>
                    <a:pt x="216" y="70"/>
                    <a:pt x="227" y="62"/>
                    <a:pt x="231" y="60"/>
                  </a:cubicBezTo>
                  <a:cubicBezTo>
                    <a:pt x="240" y="56"/>
                    <a:pt x="222" y="54"/>
                    <a:pt x="224" y="45"/>
                  </a:cubicBezTo>
                  <a:cubicBezTo>
                    <a:pt x="227" y="34"/>
                    <a:pt x="203" y="39"/>
                    <a:pt x="191" y="39"/>
                  </a:cubicBezTo>
                  <a:cubicBezTo>
                    <a:pt x="207" y="29"/>
                    <a:pt x="226" y="23"/>
                    <a:pt x="246" y="23"/>
                  </a:cubicBezTo>
                  <a:cubicBezTo>
                    <a:pt x="295" y="23"/>
                    <a:pt x="336" y="57"/>
                    <a:pt x="346" y="102"/>
                  </a:cubicBezTo>
                  <a:cubicBezTo>
                    <a:pt x="346" y="104"/>
                    <a:pt x="346" y="106"/>
                    <a:pt x="346" y="107"/>
                  </a:cubicBezTo>
                  <a:cubicBezTo>
                    <a:pt x="345" y="110"/>
                    <a:pt x="338" y="114"/>
                    <a:pt x="334" y="108"/>
                  </a:cubicBezTo>
                  <a:cubicBezTo>
                    <a:pt x="333" y="106"/>
                    <a:pt x="328" y="102"/>
                    <a:pt x="329" y="109"/>
                  </a:cubicBezTo>
                  <a:cubicBezTo>
                    <a:pt x="329" y="116"/>
                    <a:pt x="335" y="117"/>
                    <a:pt x="329" y="121"/>
                  </a:cubicBezTo>
                  <a:cubicBezTo>
                    <a:pt x="322" y="126"/>
                    <a:pt x="321" y="124"/>
                    <a:pt x="318" y="126"/>
                  </a:cubicBezTo>
                  <a:cubicBezTo>
                    <a:pt x="315" y="127"/>
                    <a:pt x="312" y="134"/>
                    <a:pt x="313" y="138"/>
                  </a:cubicBezTo>
                  <a:cubicBezTo>
                    <a:pt x="314" y="142"/>
                    <a:pt x="323" y="153"/>
                    <a:pt x="316" y="152"/>
                  </a:cubicBezTo>
                  <a:cubicBezTo>
                    <a:pt x="314" y="152"/>
                    <a:pt x="302" y="144"/>
                    <a:pt x="300" y="138"/>
                  </a:cubicBezTo>
                  <a:cubicBezTo>
                    <a:pt x="298" y="133"/>
                    <a:pt x="296" y="127"/>
                    <a:pt x="294" y="123"/>
                  </a:cubicBezTo>
                  <a:cubicBezTo>
                    <a:pt x="292" y="118"/>
                    <a:pt x="288" y="117"/>
                    <a:pt x="284" y="120"/>
                  </a:cubicBezTo>
                  <a:cubicBezTo>
                    <a:pt x="281" y="122"/>
                    <a:pt x="285" y="125"/>
                    <a:pt x="283" y="130"/>
                  </a:cubicBezTo>
                  <a:cubicBezTo>
                    <a:pt x="280" y="136"/>
                    <a:pt x="278" y="140"/>
                    <a:pt x="274" y="136"/>
                  </a:cubicBezTo>
                  <a:cubicBezTo>
                    <a:pt x="264" y="124"/>
                    <a:pt x="250" y="130"/>
                    <a:pt x="247" y="117"/>
                  </a:cubicBezTo>
                  <a:cubicBezTo>
                    <a:pt x="246" y="110"/>
                    <a:pt x="240" y="111"/>
                    <a:pt x="235" y="107"/>
                  </a:cubicBezTo>
                  <a:cubicBezTo>
                    <a:pt x="230" y="103"/>
                    <a:pt x="227" y="101"/>
                    <a:pt x="227" y="104"/>
                  </a:cubicBezTo>
                  <a:cubicBezTo>
                    <a:pt x="226" y="106"/>
                    <a:pt x="242" y="119"/>
                    <a:pt x="243" y="123"/>
                  </a:cubicBezTo>
                  <a:cubicBezTo>
                    <a:pt x="245" y="128"/>
                    <a:pt x="238" y="132"/>
                    <a:pt x="234" y="133"/>
                  </a:cubicBezTo>
                  <a:cubicBezTo>
                    <a:pt x="229" y="134"/>
                    <a:pt x="227" y="131"/>
                    <a:pt x="222" y="126"/>
                  </a:cubicBezTo>
                  <a:cubicBezTo>
                    <a:pt x="217" y="121"/>
                    <a:pt x="215" y="117"/>
                    <a:pt x="215" y="121"/>
                  </a:cubicBezTo>
                  <a:cubicBezTo>
                    <a:pt x="214" y="127"/>
                    <a:pt x="219" y="135"/>
                    <a:pt x="224" y="138"/>
                  </a:cubicBezTo>
                  <a:cubicBezTo>
                    <a:pt x="228" y="141"/>
                    <a:pt x="233" y="142"/>
                    <a:pt x="231" y="146"/>
                  </a:cubicBezTo>
                  <a:cubicBezTo>
                    <a:pt x="230" y="150"/>
                    <a:pt x="231" y="148"/>
                    <a:pt x="227" y="153"/>
                  </a:cubicBezTo>
                  <a:cubicBezTo>
                    <a:pt x="222" y="157"/>
                    <a:pt x="221" y="159"/>
                    <a:pt x="222" y="165"/>
                  </a:cubicBezTo>
                  <a:cubicBezTo>
                    <a:pt x="222" y="171"/>
                    <a:pt x="220" y="172"/>
                    <a:pt x="219" y="177"/>
                  </a:cubicBezTo>
                  <a:cubicBezTo>
                    <a:pt x="218" y="182"/>
                    <a:pt x="216" y="178"/>
                    <a:pt x="214" y="186"/>
                  </a:cubicBezTo>
                  <a:moveTo>
                    <a:pt x="324" y="145"/>
                  </a:moveTo>
                  <a:cubicBezTo>
                    <a:pt x="328" y="144"/>
                    <a:pt x="333" y="149"/>
                    <a:pt x="331" y="151"/>
                  </a:cubicBezTo>
                  <a:cubicBezTo>
                    <a:pt x="329" y="153"/>
                    <a:pt x="324" y="152"/>
                    <a:pt x="321" y="150"/>
                  </a:cubicBezTo>
                  <a:cubicBezTo>
                    <a:pt x="318" y="148"/>
                    <a:pt x="323" y="145"/>
                    <a:pt x="324" y="145"/>
                  </a:cubicBezTo>
                  <a:moveTo>
                    <a:pt x="320" y="142"/>
                  </a:moveTo>
                  <a:cubicBezTo>
                    <a:pt x="319" y="141"/>
                    <a:pt x="318" y="140"/>
                    <a:pt x="317" y="138"/>
                  </a:cubicBezTo>
                  <a:cubicBezTo>
                    <a:pt x="316" y="135"/>
                    <a:pt x="318" y="134"/>
                    <a:pt x="320" y="135"/>
                  </a:cubicBezTo>
                  <a:cubicBezTo>
                    <a:pt x="322" y="136"/>
                    <a:pt x="325" y="139"/>
                    <a:pt x="325" y="141"/>
                  </a:cubicBezTo>
                  <a:cubicBezTo>
                    <a:pt x="325" y="142"/>
                    <a:pt x="321" y="142"/>
                    <a:pt x="320" y="142"/>
                  </a:cubicBezTo>
                  <a:moveTo>
                    <a:pt x="274" y="141"/>
                  </a:moveTo>
                  <a:cubicBezTo>
                    <a:pt x="272" y="143"/>
                    <a:pt x="267" y="143"/>
                    <a:pt x="265" y="141"/>
                  </a:cubicBezTo>
                  <a:cubicBezTo>
                    <a:pt x="262" y="139"/>
                    <a:pt x="266" y="135"/>
                    <a:pt x="268" y="135"/>
                  </a:cubicBezTo>
                  <a:cubicBezTo>
                    <a:pt x="271" y="135"/>
                    <a:pt x="276" y="140"/>
                    <a:pt x="274" y="141"/>
                  </a:cubicBezTo>
                  <a:moveTo>
                    <a:pt x="232" y="162"/>
                  </a:moveTo>
                  <a:cubicBezTo>
                    <a:pt x="231" y="164"/>
                    <a:pt x="227" y="181"/>
                    <a:pt x="225" y="179"/>
                  </a:cubicBezTo>
                  <a:cubicBezTo>
                    <a:pt x="222" y="177"/>
                    <a:pt x="226" y="159"/>
                    <a:pt x="226" y="158"/>
                  </a:cubicBezTo>
                  <a:cubicBezTo>
                    <a:pt x="230" y="151"/>
                    <a:pt x="239" y="151"/>
                    <a:pt x="232" y="162"/>
                  </a:cubicBezTo>
                  <a:moveTo>
                    <a:pt x="246" y="229"/>
                  </a:moveTo>
                  <a:cubicBezTo>
                    <a:pt x="236" y="229"/>
                    <a:pt x="227" y="227"/>
                    <a:pt x="218" y="225"/>
                  </a:cubicBezTo>
                  <a:cubicBezTo>
                    <a:pt x="216" y="224"/>
                    <a:pt x="215" y="222"/>
                    <a:pt x="216" y="220"/>
                  </a:cubicBezTo>
                  <a:cubicBezTo>
                    <a:pt x="219" y="211"/>
                    <a:pt x="229" y="208"/>
                    <a:pt x="236" y="207"/>
                  </a:cubicBezTo>
                  <a:cubicBezTo>
                    <a:pt x="253" y="206"/>
                    <a:pt x="275" y="218"/>
                    <a:pt x="278" y="216"/>
                  </a:cubicBezTo>
                  <a:cubicBezTo>
                    <a:pt x="282" y="214"/>
                    <a:pt x="289" y="205"/>
                    <a:pt x="299" y="205"/>
                  </a:cubicBezTo>
                  <a:cubicBezTo>
                    <a:pt x="306" y="206"/>
                    <a:pt x="306" y="207"/>
                    <a:pt x="309" y="208"/>
                  </a:cubicBezTo>
                  <a:cubicBezTo>
                    <a:pt x="291" y="221"/>
                    <a:pt x="270" y="229"/>
                    <a:pt x="246" y="229"/>
                  </a:cubicBezTo>
                  <a:moveTo>
                    <a:pt x="319" y="199"/>
                  </a:moveTo>
                  <a:cubicBezTo>
                    <a:pt x="318" y="199"/>
                    <a:pt x="317" y="198"/>
                    <a:pt x="316" y="198"/>
                  </a:cubicBezTo>
                  <a:cubicBezTo>
                    <a:pt x="310" y="195"/>
                    <a:pt x="311" y="199"/>
                    <a:pt x="308" y="198"/>
                  </a:cubicBezTo>
                  <a:cubicBezTo>
                    <a:pt x="305" y="197"/>
                    <a:pt x="311" y="191"/>
                    <a:pt x="303" y="196"/>
                  </a:cubicBezTo>
                  <a:cubicBezTo>
                    <a:pt x="295" y="202"/>
                    <a:pt x="297" y="196"/>
                    <a:pt x="293" y="186"/>
                  </a:cubicBezTo>
                  <a:cubicBezTo>
                    <a:pt x="290" y="177"/>
                    <a:pt x="297" y="167"/>
                    <a:pt x="304" y="164"/>
                  </a:cubicBezTo>
                  <a:cubicBezTo>
                    <a:pt x="313" y="161"/>
                    <a:pt x="318" y="161"/>
                    <a:pt x="322" y="159"/>
                  </a:cubicBezTo>
                  <a:cubicBezTo>
                    <a:pt x="335" y="156"/>
                    <a:pt x="337" y="149"/>
                    <a:pt x="340" y="154"/>
                  </a:cubicBezTo>
                  <a:cubicBezTo>
                    <a:pt x="340" y="154"/>
                    <a:pt x="340" y="155"/>
                    <a:pt x="341" y="156"/>
                  </a:cubicBezTo>
                  <a:cubicBezTo>
                    <a:pt x="342" y="157"/>
                    <a:pt x="342" y="160"/>
                    <a:pt x="342" y="163"/>
                  </a:cubicBezTo>
                  <a:cubicBezTo>
                    <a:pt x="337" y="176"/>
                    <a:pt x="329" y="189"/>
                    <a:pt x="319" y="199"/>
                  </a:cubicBezTo>
                  <a:moveTo>
                    <a:pt x="347" y="147"/>
                  </a:moveTo>
                  <a:cubicBezTo>
                    <a:pt x="344" y="146"/>
                    <a:pt x="333" y="130"/>
                    <a:pt x="342" y="120"/>
                  </a:cubicBezTo>
                  <a:cubicBezTo>
                    <a:pt x="343" y="118"/>
                    <a:pt x="339" y="113"/>
                    <a:pt x="340" y="113"/>
                  </a:cubicBezTo>
                  <a:cubicBezTo>
                    <a:pt x="345" y="112"/>
                    <a:pt x="348" y="116"/>
                    <a:pt x="349" y="120"/>
                  </a:cubicBezTo>
                  <a:cubicBezTo>
                    <a:pt x="349" y="122"/>
                    <a:pt x="349" y="124"/>
                    <a:pt x="349" y="126"/>
                  </a:cubicBezTo>
                  <a:cubicBezTo>
                    <a:pt x="349" y="133"/>
                    <a:pt x="348" y="140"/>
                    <a:pt x="347"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8" name="Freeform 669"/>
            <p:cNvSpPr>
              <a:spLocks/>
            </p:cNvSpPr>
            <p:nvPr/>
          </p:nvSpPr>
          <p:spPr bwMode="auto">
            <a:xfrm>
              <a:off x="2568656" y="3566441"/>
              <a:ext cx="24159" cy="54761"/>
            </a:xfrm>
            <a:custGeom>
              <a:avLst/>
              <a:gdLst>
                <a:gd name="T0" fmla="*/ 21 w 22"/>
                <a:gd name="T1" fmla="*/ 0 h 51"/>
                <a:gd name="T2" fmla="*/ 22 w 22"/>
                <a:gd name="T3" fmla="*/ 2 h 51"/>
                <a:gd name="T4" fmla="*/ 22 w 22"/>
                <a:gd name="T5" fmla="*/ 50 h 51"/>
                <a:gd name="T6" fmla="*/ 21 w 22"/>
                <a:gd name="T7" fmla="*/ 51 h 51"/>
                <a:gd name="T8" fmla="*/ 1 w 22"/>
                <a:gd name="T9" fmla="*/ 51 h 51"/>
                <a:gd name="T10" fmla="*/ 0 w 22"/>
                <a:gd name="T11" fmla="*/ 50 h 51"/>
                <a:gd name="T12" fmla="*/ 0 w 22"/>
                <a:gd name="T13" fmla="*/ 2 h 51"/>
                <a:gd name="T14" fmla="*/ 1 w 22"/>
                <a:gd name="T15" fmla="*/ 0 h 51"/>
                <a:gd name="T16" fmla="*/ 21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1" y="0"/>
                  </a:moveTo>
                  <a:cubicBezTo>
                    <a:pt x="22" y="0"/>
                    <a:pt x="22" y="1"/>
                    <a:pt x="22" y="2"/>
                  </a:cubicBezTo>
                  <a:cubicBezTo>
                    <a:pt x="22" y="50"/>
                    <a:pt x="22" y="50"/>
                    <a:pt x="22" y="50"/>
                  </a:cubicBezTo>
                  <a:cubicBezTo>
                    <a:pt x="22" y="51"/>
                    <a:pt x="22" y="51"/>
                    <a:pt x="21" y="51"/>
                  </a:cubicBezTo>
                  <a:cubicBezTo>
                    <a:pt x="1" y="51"/>
                    <a:pt x="1" y="51"/>
                    <a:pt x="1" y="51"/>
                  </a:cubicBezTo>
                  <a:cubicBezTo>
                    <a:pt x="0" y="51"/>
                    <a:pt x="0" y="51"/>
                    <a:pt x="0" y="50"/>
                  </a:cubicBezTo>
                  <a:cubicBezTo>
                    <a:pt x="0" y="2"/>
                    <a:pt x="0" y="2"/>
                    <a:pt x="0" y="2"/>
                  </a:cubicBezTo>
                  <a:cubicBezTo>
                    <a:pt x="0" y="1"/>
                    <a:pt x="0" y="0"/>
                    <a:pt x="1"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9" name="Freeform 670"/>
            <p:cNvSpPr>
              <a:spLocks/>
            </p:cNvSpPr>
            <p:nvPr/>
          </p:nvSpPr>
          <p:spPr bwMode="auto">
            <a:xfrm>
              <a:off x="2472019" y="3645361"/>
              <a:ext cx="355946" cy="24159"/>
            </a:xfrm>
            <a:custGeom>
              <a:avLst/>
              <a:gdLst>
                <a:gd name="T0" fmla="*/ 325 w 327"/>
                <a:gd name="T1" fmla="*/ 0 h 23"/>
                <a:gd name="T2" fmla="*/ 2 w 327"/>
                <a:gd name="T3" fmla="*/ 0 h 23"/>
                <a:gd name="T4" fmla="*/ 0 w 327"/>
                <a:gd name="T5" fmla="*/ 2 h 23"/>
                <a:gd name="T6" fmla="*/ 0 w 327"/>
                <a:gd name="T7" fmla="*/ 22 h 23"/>
                <a:gd name="T8" fmla="*/ 2 w 327"/>
                <a:gd name="T9" fmla="*/ 23 h 23"/>
                <a:gd name="T10" fmla="*/ 325 w 327"/>
                <a:gd name="T11" fmla="*/ 23 h 23"/>
                <a:gd name="T12" fmla="*/ 327 w 327"/>
                <a:gd name="T13" fmla="*/ 22 h 23"/>
                <a:gd name="T14" fmla="*/ 327 w 327"/>
                <a:gd name="T15" fmla="*/ 2 h 23"/>
                <a:gd name="T16" fmla="*/ 325 w 32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
                  <a:moveTo>
                    <a:pt x="325" y="0"/>
                  </a:moveTo>
                  <a:cubicBezTo>
                    <a:pt x="2" y="0"/>
                    <a:pt x="2" y="0"/>
                    <a:pt x="2" y="0"/>
                  </a:cubicBezTo>
                  <a:cubicBezTo>
                    <a:pt x="1" y="0"/>
                    <a:pt x="0" y="1"/>
                    <a:pt x="0" y="2"/>
                  </a:cubicBezTo>
                  <a:cubicBezTo>
                    <a:pt x="0" y="22"/>
                    <a:pt x="0" y="22"/>
                    <a:pt x="0" y="22"/>
                  </a:cubicBezTo>
                  <a:cubicBezTo>
                    <a:pt x="0" y="22"/>
                    <a:pt x="1" y="23"/>
                    <a:pt x="2" y="23"/>
                  </a:cubicBezTo>
                  <a:cubicBezTo>
                    <a:pt x="325" y="23"/>
                    <a:pt x="325" y="23"/>
                    <a:pt x="325" y="23"/>
                  </a:cubicBezTo>
                  <a:cubicBezTo>
                    <a:pt x="326" y="23"/>
                    <a:pt x="327" y="22"/>
                    <a:pt x="327" y="22"/>
                  </a:cubicBezTo>
                  <a:cubicBezTo>
                    <a:pt x="327" y="2"/>
                    <a:pt x="327" y="2"/>
                    <a:pt x="327" y="2"/>
                  </a:cubicBezTo>
                  <a:cubicBezTo>
                    <a:pt x="327" y="1"/>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0" name="Freeform 671"/>
            <p:cNvSpPr>
              <a:spLocks/>
            </p:cNvSpPr>
            <p:nvPr/>
          </p:nvSpPr>
          <p:spPr bwMode="auto">
            <a:xfrm>
              <a:off x="2472019" y="3688848"/>
              <a:ext cx="355946" cy="24159"/>
            </a:xfrm>
            <a:custGeom>
              <a:avLst/>
              <a:gdLst>
                <a:gd name="T0" fmla="*/ 325 w 327"/>
                <a:gd name="T1" fmla="*/ 0 h 22"/>
                <a:gd name="T2" fmla="*/ 2 w 327"/>
                <a:gd name="T3" fmla="*/ 0 h 22"/>
                <a:gd name="T4" fmla="*/ 0 w 327"/>
                <a:gd name="T5" fmla="*/ 1 h 22"/>
                <a:gd name="T6" fmla="*/ 0 w 327"/>
                <a:gd name="T7" fmla="*/ 21 h 22"/>
                <a:gd name="T8" fmla="*/ 2 w 327"/>
                <a:gd name="T9" fmla="*/ 22 h 22"/>
                <a:gd name="T10" fmla="*/ 325 w 327"/>
                <a:gd name="T11" fmla="*/ 22 h 22"/>
                <a:gd name="T12" fmla="*/ 327 w 327"/>
                <a:gd name="T13" fmla="*/ 21 h 22"/>
                <a:gd name="T14" fmla="*/ 327 w 327"/>
                <a:gd name="T15" fmla="*/ 1 h 22"/>
                <a:gd name="T16" fmla="*/ 325 w 32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2">
                  <a:moveTo>
                    <a:pt x="325" y="0"/>
                  </a:moveTo>
                  <a:cubicBezTo>
                    <a:pt x="2" y="0"/>
                    <a:pt x="2" y="0"/>
                    <a:pt x="2" y="0"/>
                  </a:cubicBezTo>
                  <a:cubicBezTo>
                    <a:pt x="1" y="0"/>
                    <a:pt x="0" y="0"/>
                    <a:pt x="0" y="1"/>
                  </a:cubicBezTo>
                  <a:cubicBezTo>
                    <a:pt x="0" y="21"/>
                    <a:pt x="0" y="21"/>
                    <a:pt x="0" y="21"/>
                  </a:cubicBezTo>
                  <a:cubicBezTo>
                    <a:pt x="0" y="22"/>
                    <a:pt x="1" y="22"/>
                    <a:pt x="2" y="22"/>
                  </a:cubicBezTo>
                  <a:cubicBezTo>
                    <a:pt x="325" y="22"/>
                    <a:pt x="325" y="22"/>
                    <a:pt x="325" y="22"/>
                  </a:cubicBezTo>
                  <a:cubicBezTo>
                    <a:pt x="326" y="22"/>
                    <a:pt x="327" y="22"/>
                    <a:pt x="327" y="21"/>
                  </a:cubicBezTo>
                  <a:cubicBezTo>
                    <a:pt x="327" y="1"/>
                    <a:pt x="327" y="1"/>
                    <a:pt x="327" y="1"/>
                  </a:cubicBezTo>
                  <a:cubicBezTo>
                    <a:pt x="327" y="0"/>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1" name="Freeform 672"/>
            <p:cNvSpPr>
              <a:spLocks/>
            </p:cNvSpPr>
            <p:nvPr/>
          </p:nvSpPr>
          <p:spPr bwMode="auto">
            <a:xfrm>
              <a:off x="2699115" y="3497184"/>
              <a:ext cx="119186" cy="30602"/>
            </a:xfrm>
            <a:custGeom>
              <a:avLst/>
              <a:gdLst>
                <a:gd name="T0" fmla="*/ 55 w 110"/>
                <a:gd name="T1" fmla="*/ 10 h 29"/>
                <a:gd name="T2" fmla="*/ 27 w 110"/>
                <a:gd name="T3" fmla="*/ 0 h 29"/>
                <a:gd name="T4" fmla="*/ 1 w 110"/>
                <a:gd name="T5" fmla="*/ 11 h 29"/>
                <a:gd name="T6" fmla="*/ 0 w 110"/>
                <a:gd name="T7" fmla="*/ 13 h 29"/>
                <a:gd name="T8" fmla="*/ 0 w 110"/>
                <a:gd name="T9" fmla="*/ 15 h 29"/>
                <a:gd name="T10" fmla="*/ 1 w 110"/>
                <a:gd name="T11" fmla="*/ 17 h 29"/>
                <a:gd name="T12" fmla="*/ 3 w 110"/>
                <a:gd name="T13" fmla="*/ 17 h 29"/>
                <a:gd name="T14" fmla="*/ 4 w 110"/>
                <a:gd name="T15" fmla="*/ 17 h 29"/>
                <a:gd name="T16" fmla="*/ 5 w 110"/>
                <a:gd name="T17" fmla="*/ 16 h 29"/>
                <a:gd name="T18" fmla="*/ 18 w 110"/>
                <a:gd name="T19" fmla="*/ 14 h 29"/>
                <a:gd name="T20" fmla="*/ 52 w 110"/>
                <a:gd name="T21" fmla="*/ 27 h 29"/>
                <a:gd name="T22" fmla="*/ 52 w 110"/>
                <a:gd name="T23" fmla="*/ 28 h 29"/>
                <a:gd name="T24" fmla="*/ 55 w 110"/>
                <a:gd name="T25" fmla="*/ 29 h 29"/>
                <a:gd name="T26" fmla="*/ 57 w 110"/>
                <a:gd name="T27" fmla="*/ 28 h 29"/>
                <a:gd name="T28" fmla="*/ 58 w 110"/>
                <a:gd name="T29" fmla="*/ 28 h 29"/>
                <a:gd name="T30" fmla="*/ 91 w 110"/>
                <a:gd name="T31" fmla="*/ 14 h 29"/>
                <a:gd name="T32" fmla="*/ 104 w 110"/>
                <a:gd name="T33" fmla="*/ 16 h 29"/>
                <a:gd name="T34" fmla="*/ 106 w 110"/>
                <a:gd name="T35" fmla="*/ 17 h 29"/>
                <a:gd name="T36" fmla="*/ 108 w 110"/>
                <a:gd name="T37" fmla="*/ 17 h 29"/>
                <a:gd name="T38" fmla="*/ 110 w 110"/>
                <a:gd name="T39" fmla="*/ 15 h 29"/>
                <a:gd name="T40" fmla="*/ 110 w 110"/>
                <a:gd name="T41" fmla="*/ 13 h 29"/>
                <a:gd name="T42" fmla="*/ 109 w 110"/>
                <a:gd name="T43" fmla="*/ 11 h 29"/>
                <a:gd name="T44" fmla="*/ 83 w 110"/>
                <a:gd name="T45" fmla="*/ 0 h 29"/>
                <a:gd name="T46" fmla="*/ 55 w 110"/>
                <a:gd name="T4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9">
                  <a:moveTo>
                    <a:pt x="55" y="10"/>
                  </a:moveTo>
                  <a:cubicBezTo>
                    <a:pt x="51" y="7"/>
                    <a:pt x="40" y="0"/>
                    <a:pt x="27" y="0"/>
                  </a:cubicBezTo>
                  <a:cubicBezTo>
                    <a:pt x="17" y="0"/>
                    <a:pt x="9" y="4"/>
                    <a:pt x="1" y="11"/>
                  </a:cubicBezTo>
                  <a:cubicBezTo>
                    <a:pt x="0" y="11"/>
                    <a:pt x="0" y="12"/>
                    <a:pt x="0" y="13"/>
                  </a:cubicBezTo>
                  <a:cubicBezTo>
                    <a:pt x="0" y="15"/>
                    <a:pt x="0" y="15"/>
                    <a:pt x="0" y="15"/>
                  </a:cubicBezTo>
                  <a:cubicBezTo>
                    <a:pt x="0" y="16"/>
                    <a:pt x="0" y="16"/>
                    <a:pt x="1" y="17"/>
                  </a:cubicBezTo>
                  <a:cubicBezTo>
                    <a:pt x="1" y="17"/>
                    <a:pt x="2" y="18"/>
                    <a:pt x="3" y="17"/>
                  </a:cubicBezTo>
                  <a:cubicBezTo>
                    <a:pt x="3" y="17"/>
                    <a:pt x="3" y="17"/>
                    <a:pt x="4" y="17"/>
                  </a:cubicBezTo>
                  <a:cubicBezTo>
                    <a:pt x="4" y="17"/>
                    <a:pt x="5" y="17"/>
                    <a:pt x="5" y="16"/>
                  </a:cubicBezTo>
                  <a:cubicBezTo>
                    <a:pt x="7" y="15"/>
                    <a:pt x="12" y="14"/>
                    <a:pt x="18" y="14"/>
                  </a:cubicBezTo>
                  <a:cubicBezTo>
                    <a:pt x="25" y="14"/>
                    <a:pt x="39" y="15"/>
                    <a:pt x="52" y="27"/>
                  </a:cubicBezTo>
                  <a:cubicBezTo>
                    <a:pt x="52" y="28"/>
                    <a:pt x="52" y="28"/>
                    <a:pt x="52" y="28"/>
                  </a:cubicBezTo>
                  <a:cubicBezTo>
                    <a:pt x="53" y="29"/>
                    <a:pt x="54" y="29"/>
                    <a:pt x="55" y="29"/>
                  </a:cubicBezTo>
                  <a:cubicBezTo>
                    <a:pt x="56" y="29"/>
                    <a:pt x="57" y="29"/>
                    <a:pt x="57" y="28"/>
                  </a:cubicBezTo>
                  <a:cubicBezTo>
                    <a:pt x="58" y="28"/>
                    <a:pt x="58" y="28"/>
                    <a:pt x="58" y="28"/>
                  </a:cubicBezTo>
                  <a:cubicBezTo>
                    <a:pt x="71" y="15"/>
                    <a:pt x="84" y="14"/>
                    <a:pt x="91" y="14"/>
                  </a:cubicBezTo>
                  <a:cubicBezTo>
                    <a:pt x="98" y="14"/>
                    <a:pt x="102" y="15"/>
                    <a:pt x="104" y="16"/>
                  </a:cubicBezTo>
                  <a:cubicBezTo>
                    <a:pt x="104" y="17"/>
                    <a:pt x="105" y="17"/>
                    <a:pt x="106" y="17"/>
                  </a:cubicBezTo>
                  <a:cubicBezTo>
                    <a:pt x="106" y="17"/>
                    <a:pt x="107" y="18"/>
                    <a:pt x="108" y="17"/>
                  </a:cubicBezTo>
                  <a:cubicBezTo>
                    <a:pt x="109" y="17"/>
                    <a:pt x="110" y="16"/>
                    <a:pt x="110" y="15"/>
                  </a:cubicBezTo>
                  <a:cubicBezTo>
                    <a:pt x="110" y="13"/>
                    <a:pt x="110" y="13"/>
                    <a:pt x="110" y="13"/>
                  </a:cubicBezTo>
                  <a:cubicBezTo>
                    <a:pt x="110" y="12"/>
                    <a:pt x="109" y="12"/>
                    <a:pt x="109" y="11"/>
                  </a:cubicBezTo>
                  <a:cubicBezTo>
                    <a:pt x="101" y="4"/>
                    <a:pt x="92" y="0"/>
                    <a:pt x="83" y="0"/>
                  </a:cubicBezTo>
                  <a:cubicBezTo>
                    <a:pt x="70" y="0"/>
                    <a:pt x="59" y="7"/>
                    <a:pt x="5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2" name="Freeform 673"/>
            <p:cNvSpPr>
              <a:spLocks/>
            </p:cNvSpPr>
            <p:nvPr/>
          </p:nvSpPr>
          <p:spPr bwMode="auto">
            <a:xfrm>
              <a:off x="2734549" y="3363503"/>
              <a:ext cx="75699" cy="32212"/>
            </a:xfrm>
            <a:custGeom>
              <a:avLst/>
              <a:gdLst>
                <a:gd name="T0" fmla="*/ 2 w 69"/>
                <a:gd name="T1" fmla="*/ 4 h 29"/>
                <a:gd name="T2" fmla="*/ 0 w 69"/>
                <a:gd name="T3" fmla="*/ 5 h 29"/>
                <a:gd name="T4" fmla="*/ 0 w 69"/>
                <a:gd name="T5" fmla="*/ 6 h 29"/>
                <a:gd name="T6" fmla="*/ 0 w 69"/>
                <a:gd name="T7" fmla="*/ 9 h 29"/>
                <a:gd name="T8" fmla="*/ 2 w 69"/>
                <a:gd name="T9" fmla="*/ 10 h 29"/>
                <a:gd name="T10" fmla="*/ 3 w 69"/>
                <a:gd name="T11" fmla="*/ 10 h 29"/>
                <a:gd name="T12" fmla="*/ 4 w 69"/>
                <a:gd name="T13" fmla="*/ 9 h 29"/>
                <a:gd name="T14" fmla="*/ 6 w 69"/>
                <a:gd name="T15" fmla="*/ 9 h 29"/>
                <a:gd name="T16" fmla="*/ 29 w 69"/>
                <a:gd name="T17" fmla="*/ 24 h 29"/>
                <a:gd name="T18" fmla="*/ 29 w 69"/>
                <a:gd name="T19" fmla="*/ 25 h 29"/>
                <a:gd name="T20" fmla="*/ 31 w 69"/>
                <a:gd name="T21" fmla="*/ 26 h 29"/>
                <a:gd name="T22" fmla="*/ 33 w 69"/>
                <a:gd name="T23" fmla="*/ 26 h 29"/>
                <a:gd name="T24" fmla="*/ 34 w 69"/>
                <a:gd name="T25" fmla="*/ 26 h 29"/>
                <a:gd name="T26" fmla="*/ 34 w 69"/>
                <a:gd name="T27" fmla="*/ 26 h 29"/>
                <a:gd name="T28" fmla="*/ 49 w 69"/>
                <a:gd name="T29" fmla="*/ 22 h 29"/>
                <a:gd name="T30" fmla="*/ 64 w 69"/>
                <a:gd name="T31" fmla="*/ 27 h 29"/>
                <a:gd name="T32" fmla="*/ 65 w 69"/>
                <a:gd name="T33" fmla="*/ 28 h 29"/>
                <a:gd name="T34" fmla="*/ 66 w 69"/>
                <a:gd name="T35" fmla="*/ 29 h 29"/>
                <a:gd name="T36" fmla="*/ 66 w 69"/>
                <a:gd name="T37" fmla="*/ 29 h 29"/>
                <a:gd name="T38" fmla="*/ 66 w 69"/>
                <a:gd name="T39" fmla="*/ 29 h 29"/>
                <a:gd name="T40" fmla="*/ 68 w 69"/>
                <a:gd name="T41" fmla="*/ 28 h 29"/>
                <a:gd name="T42" fmla="*/ 69 w 69"/>
                <a:gd name="T43" fmla="*/ 27 h 29"/>
                <a:gd name="T44" fmla="*/ 69 w 69"/>
                <a:gd name="T45" fmla="*/ 26 h 29"/>
                <a:gd name="T46" fmla="*/ 69 w 69"/>
                <a:gd name="T47" fmla="*/ 25 h 29"/>
                <a:gd name="T48" fmla="*/ 69 w 69"/>
                <a:gd name="T49" fmla="*/ 24 h 29"/>
                <a:gd name="T50" fmla="*/ 47 w 69"/>
                <a:gd name="T51" fmla="*/ 10 h 29"/>
                <a:gd name="T52" fmla="*/ 36 w 69"/>
                <a:gd name="T53" fmla="*/ 13 h 29"/>
                <a:gd name="T54" fmla="*/ 14 w 69"/>
                <a:gd name="T55" fmla="*/ 0 h 29"/>
                <a:gd name="T56" fmla="*/ 2 w 69"/>
                <a:gd name="T5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29">
                  <a:moveTo>
                    <a:pt x="2" y="4"/>
                  </a:moveTo>
                  <a:cubicBezTo>
                    <a:pt x="1" y="4"/>
                    <a:pt x="0" y="4"/>
                    <a:pt x="0" y="5"/>
                  </a:cubicBezTo>
                  <a:cubicBezTo>
                    <a:pt x="0" y="6"/>
                    <a:pt x="0" y="6"/>
                    <a:pt x="0" y="6"/>
                  </a:cubicBezTo>
                  <a:cubicBezTo>
                    <a:pt x="0" y="7"/>
                    <a:pt x="0" y="8"/>
                    <a:pt x="0" y="9"/>
                  </a:cubicBezTo>
                  <a:cubicBezTo>
                    <a:pt x="1" y="9"/>
                    <a:pt x="1" y="10"/>
                    <a:pt x="2" y="10"/>
                  </a:cubicBezTo>
                  <a:cubicBezTo>
                    <a:pt x="2" y="10"/>
                    <a:pt x="3" y="10"/>
                    <a:pt x="3" y="10"/>
                  </a:cubicBezTo>
                  <a:cubicBezTo>
                    <a:pt x="3" y="10"/>
                    <a:pt x="4" y="10"/>
                    <a:pt x="4" y="9"/>
                  </a:cubicBezTo>
                  <a:cubicBezTo>
                    <a:pt x="5" y="9"/>
                    <a:pt x="5" y="9"/>
                    <a:pt x="6" y="9"/>
                  </a:cubicBezTo>
                  <a:cubicBezTo>
                    <a:pt x="8" y="9"/>
                    <a:pt x="21" y="10"/>
                    <a:pt x="29" y="24"/>
                  </a:cubicBezTo>
                  <a:cubicBezTo>
                    <a:pt x="29" y="25"/>
                    <a:pt x="29" y="25"/>
                    <a:pt x="29" y="25"/>
                  </a:cubicBezTo>
                  <a:cubicBezTo>
                    <a:pt x="30" y="25"/>
                    <a:pt x="31" y="26"/>
                    <a:pt x="31" y="26"/>
                  </a:cubicBezTo>
                  <a:cubicBezTo>
                    <a:pt x="32" y="26"/>
                    <a:pt x="32" y="26"/>
                    <a:pt x="33" y="26"/>
                  </a:cubicBezTo>
                  <a:cubicBezTo>
                    <a:pt x="33" y="26"/>
                    <a:pt x="34" y="26"/>
                    <a:pt x="34" y="26"/>
                  </a:cubicBezTo>
                  <a:cubicBezTo>
                    <a:pt x="34" y="26"/>
                    <a:pt x="34" y="26"/>
                    <a:pt x="34" y="26"/>
                  </a:cubicBezTo>
                  <a:cubicBezTo>
                    <a:pt x="39" y="23"/>
                    <a:pt x="44" y="22"/>
                    <a:pt x="49" y="22"/>
                  </a:cubicBezTo>
                  <a:cubicBezTo>
                    <a:pt x="57" y="22"/>
                    <a:pt x="62" y="26"/>
                    <a:pt x="64" y="27"/>
                  </a:cubicBezTo>
                  <a:cubicBezTo>
                    <a:pt x="64" y="27"/>
                    <a:pt x="64" y="28"/>
                    <a:pt x="65" y="28"/>
                  </a:cubicBezTo>
                  <a:cubicBezTo>
                    <a:pt x="65" y="28"/>
                    <a:pt x="65" y="29"/>
                    <a:pt x="66" y="29"/>
                  </a:cubicBezTo>
                  <a:cubicBezTo>
                    <a:pt x="66" y="29"/>
                    <a:pt x="66" y="29"/>
                    <a:pt x="66" y="29"/>
                  </a:cubicBezTo>
                  <a:cubicBezTo>
                    <a:pt x="66" y="29"/>
                    <a:pt x="66" y="29"/>
                    <a:pt x="66" y="29"/>
                  </a:cubicBezTo>
                  <a:cubicBezTo>
                    <a:pt x="67" y="29"/>
                    <a:pt x="67" y="29"/>
                    <a:pt x="68" y="28"/>
                  </a:cubicBezTo>
                  <a:cubicBezTo>
                    <a:pt x="68" y="28"/>
                    <a:pt x="69" y="28"/>
                    <a:pt x="69" y="27"/>
                  </a:cubicBezTo>
                  <a:cubicBezTo>
                    <a:pt x="69" y="26"/>
                    <a:pt x="69" y="26"/>
                    <a:pt x="69" y="26"/>
                  </a:cubicBezTo>
                  <a:cubicBezTo>
                    <a:pt x="69" y="26"/>
                    <a:pt x="69" y="25"/>
                    <a:pt x="69" y="25"/>
                  </a:cubicBezTo>
                  <a:cubicBezTo>
                    <a:pt x="69" y="25"/>
                    <a:pt x="69" y="24"/>
                    <a:pt x="69" y="24"/>
                  </a:cubicBezTo>
                  <a:cubicBezTo>
                    <a:pt x="63" y="13"/>
                    <a:pt x="54" y="10"/>
                    <a:pt x="47" y="10"/>
                  </a:cubicBezTo>
                  <a:cubicBezTo>
                    <a:pt x="42" y="10"/>
                    <a:pt x="38" y="12"/>
                    <a:pt x="36" y="13"/>
                  </a:cubicBezTo>
                  <a:cubicBezTo>
                    <a:pt x="33" y="9"/>
                    <a:pt x="25" y="0"/>
                    <a:pt x="14" y="0"/>
                  </a:cubicBezTo>
                  <a:cubicBezTo>
                    <a:pt x="10" y="0"/>
                    <a:pt x="6" y="1"/>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3" name="Freeform 674"/>
            <p:cNvSpPr>
              <a:spLocks/>
            </p:cNvSpPr>
            <p:nvPr/>
          </p:nvSpPr>
          <p:spPr bwMode="auto">
            <a:xfrm>
              <a:off x="2662071" y="3405379"/>
              <a:ext cx="99858" cy="27380"/>
            </a:xfrm>
            <a:custGeom>
              <a:avLst/>
              <a:gdLst>
                <a:gd name="T0" fmla="*/ 0 w 92"/>
                <a:gd name="T1" fmla="*/ 15 h 26"/>
                <a:gd name="T2" fmla="*/ 0 w 92"/>
                <a:gd name="T3" fmla="*/ 17 h 26"/>
                <a:gd name="T4" fmla="*/ 2 w 92"/>
                <a:gd name="T5" fmla="*/ 19 h 26"/>
                <a:gd name="T6" fmla="*/ 4 w 92"/>
                <a:gd name="T7" fmla="*/ 19 h 26"/>
                <a:gd name="T8" fmla="*/ 4 w 92"/>
                <a:gd name="T9" fmla="*/ 19 h 26"/>
                <a:gd name="T10" fmla="*/ 6 w 92"/>
                <a:gd name="T11" fmla="*/ 18 h 26"/>
                <a:gd name="T12" fmla="*/ 18 w 92"/>
                <a:gd name="T13" fmla="*/ 15 h 26"/>
                <a:gd name="T14" fmla="*/ 44 w 92"/>
                <a:gd name="T15" fmla="*/ 25 h 26"/>
                <a:gd name="T16" fmla="*/ 44 w 92"/>
                <a:gd name="T17" fmla="*/ 25 h 26"/>
                <a:gd name="T18" fmla="*/ 46 w 92"/>
                <a:gd name="T19" fmla="*/ 26 h 26"/>
                <a:gd name="T20" fmla="*/ 47 w 92"/>
                <a:gd name="T21" fmla="*/ 26 h 26"/>
                <a:gd name="T22" fmla="*/ 49 w 92"/>
                <a:gd name="T23" fmla="*/ 25 h 26"/>
                <a:gd name="T24" fmla="*/ 49 w 92"/>
                <a:gd name="T25" fmla="*/ 25 h 26"/>
                <a:gd name="T26" fmla="*/ 78 w 92"/>
                <a:gd name="T27" fmla="*/ 12 h 26"/>
                <a:gd name="T28" fmla="*/ 86 w 92"/>
                <a:gd name="T29" fmla="*/ 13 h 26"/>
                <a:gd name="T30" fmla="*/ 88 w 92"/>
                <a:gd name="T31" fmla="*/ 14 h 26"/>
                <a:gd name="T32" fmla="*/ 89 w 92"/>
                <a:gd name="T33" fmla="*/ 14 h 26"/>
                <a:gd name="T34" fmla="*/ 90 w 92"/>
                <a:gd name="T35" fmla="*/ 14 h 26"/>
                <a:gd name="T36" fmla="*/ 91 w 92"/>
                <a:gd name="T37" fmla="*/ 11 h 26"/>
                <a:gd name="T38" fmla="*/ 91 w 92"/>
                <a:gd name="T39" fmla="*/ 10 h 26"/>
                <a:gd name="T40" fmla="*/ 90 w 92"/>
                <a:gd name="T41" fmla="*/ 8 h 26"/>
                <a:gd name="T42" fmla="*/ 70 w 92"/>
                <a:gd name="T43" fmla="*/ 0 h 26"/>
                <a:gd name="T44" fmla="*/ 46 w 92"/>
                <a:gd name="T45" fmla="*/ 10 h 26"/>
                <a:gd name="T46" fmla="*/ 24 w 92"/>
                <a:gd name="T47" fmla="*/ 3 h 26"/>
                <a:gd name="T48" fmla="*/ 1 w 92"/>
                <a:gd name="T49" fmla="*/ 13 h 26"/>
                <a:gd name="T50" fmla="*/ 0 w 92"/>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6">
                  <a:moveTo>
                    <a:pt x="0" y="15"/>
                  </a:moveTo>
                  <a:cubicBezTo>
                    <a:pt x="0" y="17"/>
                    <a:pt x="0" y="17"/>
                    <a:pt x="0" y="17"/>
                  </a:cubicBezTo>
                  <a:cubicBezTo>
                    <a:pt x="0" y="18"/>
                    <a:pt x="1" y="18"/>
                    <a:pt x="2" y="19"/>
                  </a:cubicBezTo>
                  <a:cubicBezTo>
                    <a:pt x="2" y="19"/>
                    <a:pt x="3" y="19"/>
                    <a:pt x="4" y="19"/>
                  </a:cubicBezTo>
                  <a:cubicBezTo>
                    <a:pt x="4" y="19"/>
                    <a:pt x="4" y="19"/>
                    <a:pt x="4" y="19"/>
                  </a:cubicBezTo>
                  <a:cubicBezTo>
                    <a:pt x="5" y="19"/>
                    <a:pt x="5" y="19"/>
                    <a:pt x="6" y="18"/>
                  </a:cubicBezTo>
                  <a:cubicBezTo>
                    <a:pt x="7" y="17"/>
                    <a:pt x="12" y="15"/>
                    <a:pt x="18" y="15"/>
                  </a:cubicBezTo>
                  <a:cubicBezTo>
                    <a:pt x="24" y="15"/>
                    <a:pt x="34" y="17"/>
                    <a:pt x="44" y="25"/>
                  </a:cubicBezTo>
                  <a:cubicBezTo>
                    <a:pt x="44" y="25"/>
                    <a:pt x="44" y="25"/>
                    <a:pt x="44" y="25"/>
                  </a:cubicBezTo>
                  <a:cubicBezTo>
                    <a:pt x="45" y="26"/>
                    <a:pt x="45" y="26"/>
                    <a:pt x="46" y="26"/>
                  </a:cubicBezTo>
                  <a:cubicBezTo>
                    <a:pt x="47" y="26"/>
                    <a:pt x="47" y="26"/>
                    <a:pt x="47" y="26"/>
                  </a:cubicBezTo>
                  <a:cubicBezTo>
                    <a:pt x="48" y="26"/>
                    <a:pt x="49" y="26"/>
                    <a:pt x="49" y="25"/>
                  </a:cubicBezTo>
                  <a:cubicBezTo>
                    <a:pt x="49" y="25"/>
                    <a:pt x="49" y="25"/>
                    <a:pt x="49" y="25"/>
                  </a:cubicBezTo>
                  <a:cubicBezTo>
                    <a:pt x="60" y="13"/>
                    <a:pt x="72" y="12"/>
                    <a:pt x="78" y="12"/>
                  </a:cubicBezTo>
                  <a:cubicBezTo>
                    <a:pt x="82" y="12"/>
                    <a:pt x="85" y="12"/>
                    <a:pt x="86" y="13"/>
                  </a:cubicBezTo>
                  <a:cubicBezTo>
                    <a:pt x="87" y="13"/>
                    <a:pt x="87" y="14"/>
                    <a:pt x="88" y="14"/>
                  </a:cubicBezTo>
                  <a:cubicBezTo>
                    <a:pt x="88" y="14"/>
                    <a:pt x="88" y="14"/>
                    <a:pt x="89" y="14"/>
                  </a:cubicBezTo>
                  <a:cubicBezTo>
                    <a:pt x="89" y="14"/>
                    <a:pt x="89" y="14"/>
                    <a:pt x="90" y="14"/>
                  </a:cubicBezTo>
                  <a:cubicBezTo>
                    <a:pt x="91" y="13"/>
                    <a:pt x="92" y="12"/>
                    <a:pt x="91" y="11"/>
                  </a:cubicBezTo>
                  <a:cubicBezTo>
                    <a:pt x="91" y="10"/>
                    <a:pt x="91" y="10"/>
                    <a:pt x="91" y="10"/>
                  </a:cubicBezTo>
                  <a:cubicBezTo>
                    <a:pt x="91" y="9"/>
                    <a:pt x="91" y="8"/>
                    <a:pt x="90" y="8"/>
                  </a:cubicBezTo>
                  <a:cubicBezTo>
                    <a:pt x="84" y="2"/>
                    <a:pt x="77" y="0"/>
                    <a:pt x="70" y="0"/>
                  </a:cubicBezTo>
                  <a:cubicBezTo>
                    <a:pt x="58" y="0"/>
                    <a:pt x="49" y="6"/>
                    <a:pt x="46" y="10"/>
                  </a:cubicBezTo>
                  <a:cubicBezTo>
                    <a:pt x="42" y="7"/>
                    <a:pt x="34" y="3"/>
                    <a:pt x="24" y="3"/>
                  </a:cubicBezTo>
                  <a:cubicBezTo>
                    <a:pt x="15" y="3"/>
                    <a:pt x="8" y="6"/>
                    <a:pt x="1" y="13"/>
                  </a:cubicBezTo>
                  <a:cubicBezTo>
                    <a:pt x="1" y="14"/>
                    <a:pt x="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4" name="Freeform 675"/>
            <p:cNvSpPr>
              <a:spLocks/>
            </p:cNvSpPr>
            <p:nvPr/>
          </p:nvSpPr>
          <p:spPr bwMode="auto">
            <a:xfrm>
              <a:off x="2484904" y="3363503"/>
              <a:ext cx="182000" cy="188442"/>
            </a:xfrm>
            <a:custGeom>
              <a:avLst/>
              <a:gdLst>
                <a:gd name="T0" fmla="*/ 0 w 168"/>
                <a:gd name="T1" fmla="*/ 79 h 173"/>
                <a:gd name="T2" fmla="*/ 35 w 168"/>
                <a:gd name="T3" fmla="*/ 44 h 173"/>
                <a:gd name="T4" fmla="*/ 37 w 168"/>
                <a:gd name="T5" fmla="*/ 44 h 173"/>
                <a:gd name="T6" fmla="*/ 84 w 168"/>
                <a:gd name="T7" fmla="*/ 0 h 173"/>
                <a:gd name="T8" fmla="*/ 132 w 168"/>
                <a:gd name="T9" fmla="*/ 48 h 173"/>
                <a:gd name="T10" fmla="*/ 127 w 168"/>
                <a:gd name="T11" fmla="*/ 69 h 173"/>
                <a:gd name="T12" fmla="*/ 168 w 168"/>
                <a:gd name="T13" fmla="*/ 120 h 173"/>
                <a:gd name="T14" fmla="*/ 115 w 168"/>
                <a:gd name="T15" fmla="*/ 173 h 173"/>
                <a:gd name="T16" fmla="*/ 45 w 168"/>
                <a:gd name="T17" fmla="*/ 173 h 173"/>
                <a:gd name="T18" fmla="*/ 7 w 168"/>
                <a:gd name="T19" fmla="*/ 135 h 173"/>
                <a:gd name="T20" fmla="*/ 17 w 168"/>
                <a:gd name="T21" fmla="*/ 110 h 173"/>
                <a:gd name="T22" fmla="*/ 0 w 168"/>
                <a:gd name="T23"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73">
                  <a:moveTo>
                    <a:pt x="0" y="79"/>
                  </a:moveTo>
                  <a:cubicBezTo>
                    <a:pt x="0" y="60"/>
                    <a:pt x="15" y="44"/>
                    <a:pt x="35" y="44"/>
                  </a:cubicBezTo>
                  <a:cubicBezTo>
                    <a:pt x="35" y="44"/>
                    <a:pt x="36" y="44"/>
                    <a:pt x="37" y="44"/>
                  </a:cubicBezTo>
                  <a:cubicBezTo>
                    <a:pt x="39" y="20"/>
                    <a:pt x="59" y="0"/>
                    <a:pt x="84" y="0"/>
                  </a:cubicBezTo>
                  <a:cubicBezTo>
                    <a:pt x="110" y="0"/>
                    <a:pt x="132" y="22"/>
                    <a:pt x="132" y="48"/>
                  </a:cubicBezTo>
                  <a:cubicBezTo>
                    <a:pt x="132" y="55"/>
                    <a:pt x="130" y="62"/>
                    <a:pt x="127" y="69"/>
                  </a:cubicBezTo>
                  <a:cubicBezTo>
                    <a:pt x="151" y="74"/>
                    <a:pt x="168" y="95"/>
                    <a:pt x="168" y="120"/>
                  </a:cubicBezTo>
                  <a:cubicBezTo>
                    <a:pt x="168" y="150"/>
                    <a:pt x="145" y="173"/>
                    <a:pt x="115" y="173"/>
                  </a:cubicBezTo>
                  <a:cubicBezTo>
                    <a:pt x="113" y="173"/>
                    <a:pt x="45" y="173"/>
                    <a:pt x="45" y="173"/>
                  </a:cubicBezTo>
                  <a:cubicBezTo>
                    <a:pt x="24" y="173"/>
                    <a:pt x="7" y="156"/>
                    <a:pt x="7" y="135"/>
                  </a:cubicBezTo>
                  <a:cubicBezTo>
                    <a:pt x="7" y="125"/>
                    <a:pt x="11" y="116"/>
                    <a:pt x="17" y="110"/>
                  </a:cubicBezTo>
                  <a:cubicBezTo>
                    <a:pt x="7" y="104"/>
                    <a:pt x="0" y="92"/>
                    <a:pt x="0"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5" name="Freeform 676"/>
            <p:cNvSpPr>
              <a:spLocks noEditPoints="1"/>
            </p:cNvSpPr>
            <p:nvPr/>
          </p:nvSpPr>
          <p:spPr bwMode="auto">
            <a:xfrm>
              <a:off x="2473629" y="2556584"/>
              <a:ext cx="368831" cy="372053"/>
            </a:xfrm>
            <a:custGeom>
              <a:avLst/>
              <a:gdLst>
                <a:gd name="T0" fmla="*/ 335 w 338"/>
                <a:gd name="T1" fmla="*/ 189 h 341"/>
                <a:gd name="T2" fmla="*/ 256 w 338"/>
                <a:gd name="T3" fmla="*/ 144 h 341"/>
                <a:gd name="T4" fmla="*/ 256 w 338"/>
                <a:gd name="T5" fmla="*/ 52 h 341"/>
                <a:gd name="T6" fmla="*/ 253 w 338"/>
                <a:gd name="T7" fmla="*/ 48 h 341"/>
                <a:gd name="T8" fmla="*/ 172 w 338"/>
                <a:gd name="T9" fmla="*/ 1 h 341"/>
                <a:gd name="T10" fmla="*/ 166 w 338"/>
                <a:gd name="T11" fmla="*/ 1 h 341"/>
                <a:gd name="T12" fmla="*/ 84 w 338"/>
                <a:gd name="T13" fmla="*/ 48 h 341"/>
                <a:gd name="T14" fmla="*/ 82 w 338"/>
                <a:gd name="T15" fmla="*/ 52 h 341"/>
                <a:gd name="T16" fmla="*/ 82 w 338"/>
                <a:gd name="T17" fmla="*/ 144 h 341"/>
                <a:gd name="T18" fmla="*/ 2 w 338"/>
                <a:gd name="T19" fmla="*/ 189 h 341"/>
                <a:gd name="T20" fmla="*/ 0 w 338"/>
                <a:gd name="T21" fmla="*/ 194 h 341"/>
                <a:gd name="T22" fmla="*/ 0 w 338"/>
                <a:gd name="T23" fmla="*/ 289 h 341"/>
                <a:gd name="T24" fmla="*/ 2 w 338"/>
                <a:gd name="T25" fmla="*/ 293 h 341"/>
                <a:gd name="T26" fmla="*/ 84 w 338"/>
                <a:gd name="T27" fmla="*/ 341 h 341"/>
                <a:gd name="T28" fmla="*/ 87 w 338"/>
                <a:gd name="T29" fmla="*/ 341 h 341"/>
                <a:gd name="T30" fmla="*/ 90 w 338"/>
                <a:gd name="T31" fmla="*/ 341 h 341"/>
                <a:gd name="T32" fmla="*/ 169 w 338"/>
                <a:gd name="T33" fmla="*/ 295 h 341"/>
                <a:gd name="T34" fmla="*/ 248 w 338"/>
                <a:gd name="T35" fmla="*/ 341 h 341"/>
                <a:gd name="T36" fmla="*/ 251 w 338"/>
                <a:gd name="T37" fmla="*/ 341 h 341"/>
                <a:gd name="T38" fmla="*/ 253 w 338"/>
                <a:gd name="T39" fmla="*/ 341 h 341"/>
                <a:gd name="T40" fmla="*/ 335 w 338"/>
                <a:gd name="T41" fmla="*/ 293 h 341"/>
                <a:gd name="T42" fmla="*/ 338 w 338"/>
                <a:gd name="T43" fmla="*/ 289 h 341"/>
                <a:gd name="T44" fmla="*/ 338 w 338"/>
                <a:gd name="T45" fmla="*/ 194 h 341"/>
                <a:gd name="T46" fmla="*/ 335 w 338"/>
                <a:gd name="T47" fmla="*/ 189 h 341"/>
                <a:gd name="T48" fmla="*/ 163 w 338"/>
                <a:gd name="T49" fmla="*/ 279 h 341"/>
                <a:gd name="T50" fmla="*/ 98 w 338"/>
                <a:gd name="T51" fmla="*/ 241 h 341"/>
                <a:gd name="T52" fmla="*/ 163 w 338"/>
                <a:gd name="T53" fmla="*/ 204 h 341"/>
                <a:gd name="T54" fmla="*/ 163 w 338"/>
                <a:gd name="T55" fmla="*/ 279 h 341"/>
                <a:gd name="T56" fmla="*/ 240 w 338"/>
                <a:gd name="T57" fmla="*/ 147 h 341"/>
                <a:gd name="T58" fmla="*/ 174 w 338"/>
                <a:gd name="T59" fmla="*/ 185 h 341"/>
                <a:gd name="T60" fmla="*/ 174 w 338"/>
                <a:gd name="T61" fmla="*/ 109 h 341"/>
                <a:gd name="T62" fmla="*/ 240 w 338"/>
                <a:gd name="T63" fmla="*/ 147 h 341"/>
                <a:gd name="T64" fmla="*/ 163 w 338"/>
                <a:gd name="T65" fmla="*/ 185 h 341"/>
                <a:gd name="T66" fmla="*/ 98 w 338"/>
                <a:gd name="T67" fmla="*/ 147 h 341"/>
                <a:gd name="T68" fmla="*/ 163 w 338"/>
                <a:gd name="T69" fmla="*/ 109 h 341"/>
                <a:gd name="T70" fmla="*/ 163 w 338"/>
                <a:gd name="T71" fmla="*/ 185 h 341"/>
                <a:gd name="T72" fmla="*/ 180 w 338"/>
                <a:gd name="T73" fmla="*/ 194 h 341"/>
                <a:gd name="T74" fmla="*/ 251 w 338"/>
                <a:gd name="T75" fmla="*/ 153 h 341"/>
                <a:gd name="T76" fmla="*/ 322 w 338"/>
                <a:gd name="T77" fmla="*/ 194 h 341"/>
                <a:gd name="T78" fmla="*/ 251 w 338"/>
                <a:gd name="T79" fmla="*/ 235 h 341"/>
                <a:gd name="T80" fmla="*/ 180 w 338"/>
                <a:gd name="T81" fmla="*/ 194 h 341"/>
                <a:gd name="T82" fmla="*/ 245 w 338"/>
                <a:gd name="T83" fmla="*/ 138 h 341"/>
                <a:gd name="T84" fmla="*/ 180 w 338"/>
                <a:gd name="T85" fmla="*/ 100 h 341"/>
                <a:gd name="T86" fmla="*/ 245 w 338"/>
                <a:gd name="T87" fmla="*/ 62 h 341"/>
                <a:gd name="T88" fmla="*/ 245 w 338"/>
                <a:gd name="T89" fmla="*/ 138 h 341"/>
                <a:gd name="T90" fmla="*/ 158 w 338"/>
                <a:gd name="T91" fmla="*/ 100 h 341"/>
                <a:gd name="T92" fmla="*/ 92 w 338"/>
                <a:gd name="T93" fmla="*/ 138 h 341"/>
                <a:gd name="T94" fmla="*/ 92 w 338"/>
                <a:gd name="T95" fmla="*/ 62 h 341"/>
                <a:gd name="T96" fmla="*/ 158 w 338"/>
                <a:gd name="T97" fmla="*/ 100 h 341"/>
                <a:gd name="T98" fmla="*/ 82 w 338"/>
                <a:gd name="T99" fmla="*/ 327 h 341"/>
                <a:gd name="T100" fmla="*/ 11 w 338"/>
                <a:gd name="T101" fmla="*/ 286 h 341"/>
                <a:gd name="T102" fmla="*/ 11 w 338"/>
                <a:gd name="T103" fmla="*/ 204 h 341"/>
                <a:gd name="T104" fmla="*/ 82 w 338"/>
                <a:gd name="T105" fmla="*/ 245 h 341"/>
                <a:gd name="T106" fmla="*/ 82 w 338"/>
                <a:gd name="T107" fmla="*/ 327 h 341"/>
                <a:gd name="T108" fmla="*/ 92 w 338"/>
                <a:gd name="T109" fmla="*/ 327 h 341"/>
                <a:gd name="T110" fmla="*/ 92 w 338"/>
                <a:gd name="T111" fmla="*/ 251 h 341"/>
                <a:gd name="T112" fmla="*/ 158 w 338"/>
                <a:gd name="T113" fmla="*/ 289 h 341"/>
                <a:gd name="T114" fmla="*/ 92 w 338"/>
                <a:gd name="T115" fmla="*/ 327 h 341"/>
                <a:gd name="T116" fmla="*/ 327 w 338"/>
                <a:gd name="T117" fmla="*/ 286 h 341"/>
                <a:gd name="T118" fmla="*/ 256 w 338"/>
                <a:gd name="T119" fmla="*/ 327 h 341"/>
                <a:gd name="T120" fmla="*/ 256 w 338"/>
                <a:gd name="T121" fmla="*/ 245 h 341"/>
                <a:gd name="T122" fmla="*/ 327 w 338"/>
                <a:gd name="T123" fmla="*/ 204 h 341"/>
                <a:gd name="T124" fmla="*/ 327 w 338"/>
                <a:gd name="T125" fmla="*/ 2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1">
                  <a:moveTo>
                    <a:pt x="335" y="189"/>
                  </a:moveTo>
                  <a:cubicBezTo>
                    <a:pt x="256" y="144"/>
                    <a:pt x="256" y="144"/>
                    <a:pt x="256" y="144"/>
                  </a:cubicBezTo>
                  <a:cubicBezTo>
                    <a:pt x="256" y="52"/>
                    <a:pt x="256" y="52"/>
                    <a:pt x="256" y="52"/>
                  </a:cubicBezTo>
                  <a:cubicBezTo>
                    <a:pt x="256" y="51"/>
                    <a:pt x="255" y="49"/>
                    <a:pt x="253" y="48"/>
                  </a:cubicBezTo>
                  <a:cubicBezTo>
                    <a:pt x="172" y="1"/>
                    <a:pt x="172" y="1"/>
                    <a:pt x="172" y="1"/>
                  </a:cubicBezTo>
                  <a:cubicBezTo>
                    <a:pt x="170" y="0"/>
                    <a:pt x="168" y="0"/>
                    <a:pt x="166" y="1"/>
                  </a:cubicBezTo>
                  <a:cubicBezTo>
                    <a:pt x="84" y="48"/>
                    <a:pt x="84" y="48"/>
                    <a:pt x="84" y="48"/>
                  </a:cubicBezTo>
                  <a:cubicBezTo>
                    <a:pt x="83" y="49"/>
                    <a:pt x="82" y="51"/>
                    <a:pt x="82" y="52"/>
                  </a:cubicBezTo>
                  <a:cubicBezTo>
                    <a:pt x="82" y="144"/>
                    <a:pt x="82" y="144"/>
                    <a:pt x="82" y="144"/>
                  </a:cubicBezTo>
                  <a:cubicBezTo>
                    <a:pt x="2" y="189"/>
                    <a:pt x="2" y="189"/>
                    <a:pt x="2" y="189"/>
                  </a:cubicBezTo>
                  <a:cubicBezTo>
                    <a:pt x="1" y="190"/>
                    <a:pt x="0" y="192"/>
                    <a:pt x="0" y="194"/>
                  </a:cubicBezTo>
                  <a:cubicBezTo>
                    <a:pt x="0" y="289"/>
                    <a:pt x="0" y="289"/>
                    <a:pt x="0" y="289"/>
                  </a:cubicBezTo>
                  <a:cubicBezTo>
                    <a:pt x="0" y="291"/>
                    <a:pt x="1" y="292"/>
                    <a:pt x="2" y="293"/>
                  </a:cubicBezTo>
                  <a:cubicBezTo>
                    <a:pt x="84" y="341"/>
                    <a:pt x="84" y="341"/>
                    <a:pt x="84" y="341"/>
                  </a:cubicBezTo>
                  <a:cubicBezTo>
                    <a:pt x="85" y="341"/>
                    <a:pt x="86" y="341"/>
                    <a:pt x="87" y="341"/>
                  </a:cubicBezTo>
                  <a:cubicBezTo>
                    <a:pt x="88" y="341"/>
                    <a:pt x="89" y="341"/>
                    <a:pt x="90" y="341"/>
                  </a:cubicBezTo>
                  <a:cubicBezTo>
                    <a:pt x="169" y="295"/>
                    <a:pt x="169" y="295"/>
                    <a:pt x="169" y="295"/>
                  </a:cubicBezTo>
                  <a:cubicBezTo>
                    <a:pt x="248" y="341"/>
                    <a:pt x="248" y="341"/>
                    <a:pt x="248" y="341"/>
                  </a:cubicBezTo>
                  <a:cubicBezTo>
                    <a:pt x="249" y="341"/>
                    <a:pt x="250" y="341"/>
                    <a:pt x="251" y="341"/>
                  </a:cubicBezTo>
                  <a:cubicBezTo>
                    <a:pt x="252" y="341"/>
                    <a:pt x="253" y="341"/>
                    <a:pt x="253" y="341"/>
                  </a:cubicBezTo>
                  <a:cubicBezTo>
                    <a:pt x="335" y="293"/>
                    <a:pt x="335" y="293"/>
                    <a:pt x="335" y="293"/>
                  </a:cubicBezTo>
                  <a:cubicBezTo>
                    <a:pt x="337" y="292"/>
                    <a:pt x="338" y="291"/>
                    <a:pt x="338" y="289"/>
                  </a:cubicBezTo>
                  <a:cubicBezTo>
                    <a:pt x="338" y="194"/>
                    <a:pt x="338" y="194"/>
                    <a:pt x="338" y="194"/>
                  </a:cubicBezTo>
                  <a:cubicBezTo>
                    <a:pt x="338" y="192"/>
                    <a:pt x="337" y="190"/>
                    <a:pt x="335" y="189"/>
                  </a:cubicBezTo>
                  <a:moveTo>
                    <a:pt x="163" y="279"/>
                  </a:moveTo>
                  <a:cubicBezTo>
                    <a:pt x="98" y="241"/>
                    <a:pt x="98" y="241"/>
                    <a:pt x="98" y="241"/>
                  </a:cubicBezTo>
                  <a:cubicBezTo>
                    <a:pt x="163" y="204"/>
                    <a:pt x="163" y="204"/>
                    <a:pt x="163" y="204"/>
                  </a:cubicBezTo>
                  <a:lnTo>
                    <a:pt x="163" y="279"/>
                  </a:lnTo>
                  <a:close/>
                  <a:moveTo>
                    <a:pt x="240" y="147"/>
                  </a:moveTo>
                  <a:cubicBezTo>
                    <a:pt x="174" y="185"/>
                    <a:pt x="174" y="185"/>
                    <a:pt x="174" y="185"/>
                  </a:cubicBezTo>
                  <a:cubicBezTo>
                    <a:pt x="174" y="109"/>
                    <a:pt x="174" y="109"/>
                    <a:pt x="174" y="109"/>
                  </a:cubicBezTo>
                  <a:lnTo>
                    <a:pt x="240" y="147"/>
                  </a:lnTo>
                  <a:close/>
                  <a:moveTo>
                    <a:pt x="163" y="185"/>
                  </a:moveTo>
                  <a:cubicBezTo>
                    <a:pt x="98" y="147"/>
                    <a:pt x="98" y="147"/>
                    <a:pt x="98" y="147"/>
                  </a:cubicBezTo>
                  <a:cubicBezTo>
                    <a:pt x="163" y="109"/>
                    <a:pt x="163" y="109"/>
                    <a:pt x="163" y="109"/>
                  </a:cubicBezTo>
                  <a:lnTo>
                    <a:pt x="163" y="185"/>
                  </a:lnTo>
                  <a:close/>
                  <a:moveTo>
                    <a:pt x="180" y="194"/>
                  </a:moveTo>
                  <a:cubicBezTo>
                    <a:pt x="251" y="153"/>
                    <a:pt x="251" y="153"/>
                    <a:pt x="251" y="153"/>
                  </a:cubicBezTo>
                  <a:cubicBezTo>
                    <a:pt x="322" y="194"/>
                    <a:pt x="322" y="194"/>
                    <a:pt x="322" y="194"/>
                  </a:cubicBezTo>
                  <a:cubicBezTo>
                    <a:pt x="251" y="235"/>
                    <a:pt x="251" y="235"/>
                    <a:pt x="251" y="235"/>
                  </a:cubicBezTo>
                  <a:lnTo>
                    <a:pt x="180" y="194"/>
                  </a:lnTo>
                  <a:close/>
                  <a:moveTo>
                    <a:pt x="245" y="138"/>
                  </a:moveTo>
                  <a:cubicBezTo>
                    <a:pt x="180" y="100"/>
                    <a:pt x="180" y="100"/>
                    <a:pt x="180" y="100"/>
                  </a:cubicBezTo>
                  <a:cubicBezTo>
                    <a:pt x="245" y="62"/>
                    <a:pt x="245" y="62"/>
                    <a:pt x="245" y="62"/>
                  </a:cubicBezTo>
                  <a:lnTo>
                    <a:pt x="245" y="138"/>
                  </a:lnTo>
                  <a:close/>
                  <a:moveTo>
                    <a:pt x="158" y="100"/>
                  </a:moveTo>
                  <a:cubicBezTo>
                    <a:pt x="92" y="138"/>
                    <a:pt x="92" y="138"/>
                    <a:pt x="92" y="138"/>
                  </a:cubicBezTo>
                  <a:cubicBezTo>
                    <a:pt x="92" y="62"/>
                    <a:pt x="92" y="62"/>
                    <a:pt x="92" y="62"/>
                  </a:cubicBezTo>
                  <a:lnTo>
                    <a:pt x="158" y="100"/>
                  </a:lnTo>
                  <a:close/>
                  <a:moveTo>
                    <a:pt x="82" y="327"/>
                  </a:moveTo>
                  <a:cubicBezTo>
                    <a:pt x="11" y="286"/>
                    <a:pt x="11" y="286"/>
                    <a:pt x="11" y="286"/>
                  </a:cubicBezTo>
                  <a:cubicBezTo>
                    <a:pt x="11" y="204"/>
                    <a:pt x="11" y="204"/>
                    <a:pt x="11" y="204"/>
                  </a:cubicBezTo>
                  <a:cubicBezTo>
                    <a:pt x="82" y="245"/>
                    <a:pt x="82" y="245"/>
                    <a:pt x="82" y="245"/>
                  </a:cubicBezTo>
                  <a:lnTo>
                    <a:pt x="82" y="327"/>
                  </a:lnTo>
                  <a:close/>
                  <a:moveTo>
                    <a:pt x="92" y="327"/>
                  </a:moveTo>
                  <a:cubicBezTo>
                    <a:pt x="92" y="251"/>
                    <a:pt x="92" y="251"/>
                    <a:pt x="92" y="251"/>
                  </a:cubicBezTo>
                  <a:cubicBezTo>
                    <a:pt x="158" y="289"/>
                    <a:pt x="158" y="289"/>
                    <a:pt x="158" y="289"/>
                  </a:cubicBezTo>
                  <a:lnTo>
                    <a:pt x="92" y="327"/>
                  </a:lnTo>
                  <a:close/>
                  <a:moveTo>
                    <a:pt x="327" y="286"/>
                  </a:moveTo>
                  <a:cubicBezTo>
                    <a:pt x="256" y="327"/>
                    <a:pt x="256" y="327"/>
                    <a:pt x="256" y="327"/>
                  </a:cubicBezTo>
                  <a:cubicBezTo>
                    <a:pt x="256" y="245"/>
                    <a:pt x="256" y="245"/>
                    <a:pt x="256" y="245"/>
                  </a:cubicBezTo>
                  <a:cubicBezTo>
                    <a:pt x="327" y="204"/>
                    <a:pt x="327" y="204"/>
                    <a:pt x="327" y="204"/>
                  </a:cubicBezTo>
                  <a:lnTo>
                    <a:pt x="327"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6" name="Freeform 677"/>
            <p:cNvSpPr>
              <a:spLocks/>
            </p:cNvSpPr>
            <p:nvPr/>
          </p:nvSpPr>
          <p:spPr bwMode="auto">
            <a:xfrm>
              <a:off x="3562406" y="3397326"/>
              <a:ext cx="20938" cy="33823"/>
            </a:xfrm>
            <a:custGeom>
              <a:avLst/>
              <a:gdLst>
                <a:gd name="T0" fmla="*/ 6 w 19"/>
                <a:gd name="T1" fmla="*/ 0 h 31"/>
                <a:gd name="T2" fmla="*/ 1 w 19"/>
                <a:gd name="T3" fmla="*/ 17 h 31"/>
                <a:gd name="T4" fmla="*/ 13 w 19"/>
                <a:gd name="T5" fmla="*/ 31 h 31"/>
                <a:gd name="T6" fmla="*/ 17 w 19"/>
                <a:gd name="T7" fmla="*/ 14 h 31"/>
                <a:gd name="T8" fmla="*/ 6 w 19"/>
                <a:gd name="T9" fmla="*/ 0 h 31"/>
              </a:gdLst>
              <a:ahLst/>
              <a:cxnLst>
                <a:cxn ang="0">
                  <a:pos x="T0" y="T1"/>
                </a:cxn>
                <a:cxn ang="0">
                  <a:pos x="T2" y="T3"/>
                </a:cxn>
                <a:cxn ang="0">
                  <a:pos x="T4" y="T5"/>
                </a:cxn>
                <a:cxn ang="0">
                  <a:pos x="T6" y="T7"/>
                </a:cxn>
                <a:cxn ang="0">
                  <a:pos x="T8" y="T9"/>
                </a:cxn>
              </a:cxnLst>
              <a:rect l="0" t="0" r="r" b="b"/>
              <a:pathLst>
                <a:path w="19" h="31">
                  <a:moveTo>
                    <a:pt x="6" y="0"/>
                  </a:moveTo>
                  <a:cubicBezTo>
                    <a:pt x="6" y="0"/>
                    <a:pt x="0" y="9"/>
                    <a:pt x="1" y="17"/>
                  </a:cubicBezTo>
                  <a:cubicBezTo>
                    <a:pt x="3" y="26"/>
                    <a:pt x="13" y="31"/>
                    <a:pt x="13" y="31"/>
                  </a:cubicBezTo>
                  <a:cubicBezTo>
                    <a:pt x="13" y="31"/>
                    <a:pt x="19" y="22"/>
                    <a:pt x="17" y="14"/>
                  </a:cubicBezTo>
                  <a:cubicBezTo>
                    <a:pt x="16" y="5"/>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7" name="Freeform 678"/>
            <p:cNvSpPr>
              <a:spLocks/>
            </p:cNvSpPr>
            <p:nvPr/>
          </p:nvSpPr>
          <p:spPr bwMode="auto">
            <a:xfrm>
              <a:off x="3543078" y="3418264"/>
              <a:ext cx="20938" cy="32212"/>
            </a:xfrm>
            <a:custGeom>
              <a:avLst/>
              <a:gdLst>
                <a:gd name="T0" fmla="*/ 14 w 20"/>
                <a:gd name="T1" fmla="*/ 30 h 30"/>
                <a:gd name="T2" fmla="*/ 18 w 20"/>
                <a:gd name="T3" fmla="*/ 13 h 30"/>
                <a:gd name="T4" fmla="*/ 7 w 20"/>
                <a:gd name="T5" fmla="*/ 0 h 30"/>
                <a:gd name="T6" fmla="*/ 2 w 20"/>
                <a:gd name="T7" fmla="*/ 17 h 30"/>
                <a:gd name="T8" fmla="*/ 14 w 20"/>
                <a:gd name="T9" fmla="*/ 30 h 30"/>
              </a:gdLst>
              <a:ahLst/>
              <a:cxnLst>
                <a:cxn ang="0">
                  <a:pos x="T0" y="T1"/>
                </a:cxn>
                <a:cxn ang="0">
                  <a:pos x="T2" y="T3"/>
                </a:cxn>
                <a:cxn ang="0">
                  <a:pos x="T4" y="T5"/>
                </a:cxn>
                <a:cxn ang="0">
                  <a:pos x="T6" y="T7"/>
                </a:cxn>
                <a:cxn ang="0">
                  <a:pos x="T8" y="T9"/>
                </a:cxn>
              </a:cxnLst>
              <a:rect l="0" t="0" r="r" b="b"/>
              <a:pathLst>
                <a:path w="20" h="30">
                  <a:moveTo>
                    <a:pt x="14" y="30"/>
                  </a:moveTo>
                  <a:cubicBezTo>
                    <a:pt x="14" y="30"/>
                    <a:pt x="20" y="22"/>
                    <a:pt x="18" y="13"/>
                  </a:cubicBezTo>
                  <a:cubicBezTo>
                    <a:pt x="16" y="5"/>
                    <a:pt x="7" y="0"/>
                    <a:pt x="7" y="0"/>
                  </a:cubicBezTo>
                  <a:cubicBezTo>
                    <a:pt x="7" y="0"/>
                    <a:pt x="0" y="9"/>
                    <a:pt x="2" y="17"/>
                  </a:cubicBezTo>
                  <a:cubicBezTo>
                    <a:pt x="4" y="25"/>
                    <a:pt x="14" y="30"/>
                    <a:pt x="14"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8" name="Freeform 679"/>
            <p:cNvSpPr>
              <a:spLocks/>
            </p:cNvSpPr>
            <p:nvPr/>
          </p:nvSpPr>
          <p:spPr bwMode="auto">
            <a:xfrm>
              <a:off x="3586565" y="3431149"/>
              <a:ext cx="30602" cy="17717"/>
            </a:xfrm>
            <a:custGeom>
              <a:avLst/>
              <a:gdLst>
                <a:gd name="T0" fmla="*/ 0 w 28"/>
                <a:gd name="T1" fmla="*/ 9 h 16"/>
                <a:gd name="T2" fmla="*/ 15 w 28"/>
                <a:gd name="T3" fmla="*/ 15 h 16"/>
                <a:gd name="T4" fmla="*/ 28 w 28"/>
                <a:gd name="T5" fmla="*/ 7 h 16"/>
                <a:gd name="T6" fmla="*/ 14 w 28"/>
                <a:gd name="T7" fmla="*/ 1 h 16"/>
                <a:gd name="T8" fmla="*/ 0 w 28"/>
                <a:gd name="T9" fmla="*/ 9 h 16"/>
              </a:gdLst>
              <a:ahLst/>
              <a:cxnLst>
                <a:cxn ang="0">
                  <a:pos x="T0" y="T1"/>
                </a:cxn>
                <a:cxn ang="0">
                  <a:pos x="T2" y="T3"/>
                </a:cxn>
                <a:cxn ang="0">
                  <a:pos x="T4" y="T5"/>
                </a:cxn>
                <a:cxn ang="0">
                  <a:pos x="T6" y="T7"/>
                </a:cxn>
                <a:cxn ang="0">
                  <a:pos x="T8" y="T9"/>
                </a:cxn>
              </a:cxnLst>
              <a:rect l="0" t="0" r="r" b="b"/>
              <a:pathLst>
                <a:path w="28" h="16">
                  <a:moveTo>
                    <a:pt x="0" y="9"/>
                  </a:moveTo>
                  <a:cubicBezTo>
                    <a:pt x="0" y="9"/>
                    <a:pt x="7" y="16"/>
                    <a:pt x="15" y="15"/>
                  </a:cubicBezTo>
                  <a:cubicBezTo>
                    <a:pt x="22" y="15"/>
                    <a:pt x="28" y="7"/>
                    <a:pt x="28" y="7"/>
                  </a:cubicBezTo>
                  <a:cubicBezTo>
                    <a:pt x="28" y="7"/>
                    <a:pt x="21" y="0"/>
                    <a:pt x="14" y="1"/>
                  </a:cubicBezTo>
                  <a:cubicBezTo>
                    <a:pt x="6" y="1"/>
                    <a:pt x="0" y="9"/>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9" name="Freeform 680"/>
            <p:cNvSpPr>
              <a:spLocks/>
            </p:cNvSpPr>
            <p:nvPr/>
          </p:nvSpPr>
          <p:spPr bwMode="auto">
            <a:xfrm>
              <a:off x="3591397" y="3394105"/>
              <a:ext cx="27380" cy="27380"/>
            </a:xfrm>
            <a:custGeom>
              <a:avLst/>
              <a:gdLst>
                <a:gd name="T0" fmla="*/ 6 w 25"/>
                <a:gd name="T1" fmla="*/ 6 h 25"/>
                <a:gd name="T2" fmla="*/ 1 w 25"/>
                <a:gd name="T3" fmla="*/ 24 h 25"/>
                <a:gd name="T4" fmla="*/ 18 w 25"/>
                <a:gd name="T5" fmla="*/ 19 h 25"/>
                <a:gd name="T6" fmla="*/ 24 w 25"/>
                <a:gd name="T7" fmla="*/ 1 h 25"/>
                <a:gd name="T8" fmla="*/ 6 w 25"/>
                <a:gd name="T9" fmla="*/ 6 h 25"/>
              </a:gdLst>
              <a:ahLst/>
              <a:cxnLst>
                <a:cxn ang="0">
                  <a:pos x="T0" y="T1"/>
                </a:cxn>
                <a:cxn ang="0">
                  <a:pos x="T2" y="T3"/>
                </a:cxn>
                <a:cxn ang="0">
                  <a:pos x="T4" y="T5"/>
                </a:cxn>
                <a:cxn ang="0">
                  <a:pos x="T6" y="T7"/>
                </a:cxn>
                <a:cxn ang="0">
                  <a:pos x="T8" y="T9"/>
                </a:cxn>
              </a:cxnLst>
              <a:rect l="0" t="0" r="r" b="b"/>
              <a:pathLst>
                <a:path w="25" h="25">
                  <a:moveTo>
                    <a:pt x="6" y="6"/>
                  </a:moveTo>
                  <a:cubicBezTo>
                    <a:pt x="0" y="13"/>
                    <a:pt x="1" y="24"/>
                    <a:pt x="1" y="24"/>
                  </a:cubicBezTo>
                  <a:cubicBezTo>
                    <a:pt x="1" y="24"/>
                    <a:pt x="12" y="25"/>
                    <a:pt x="18" y="19"/>
                  </a:cubicBezTo>
                  <a:cubicBezTo>
                    <a:pt x="25" y="12"/>
                    <a:pt x="24" y="1"/>
                    <a:pt x="24" y="1"/>
                  </a:cubicBezTo>
                  <a:cubicBezTo>
                    <a:pt x="24" y="1"/>
                    <a:pt x="13" y="0"/>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0" name="Freeform 681"/>
            <p:cNvSpPr>
              <a:spLocks/>
            </p:cNvSpPr>
            <p:nvPr/>
          </p:nvSpPr>
          <p:spPr bwMode="auto">
            <a:xfrm>
              <a:off x="3568848" y="3452087"/>
              <a:ext cx="30602" cy="17717"/>
            </a:xfrm>
            <a:custGeom>
              <a:avLst/>
              <a:gdLst>
                <a:gd name="T0" fmla="*/ 13 w 28"/>
                <a:gd name="T1" fmla="*/ 16 h 17"/>
                <a:gd name="T2" fmla="*/ 28 w 28"/>
                <a:gd name="T3" fmla="*/ 10 h 17"/>
                <a:gd name="T4" fmla="*/ 15 w 28"/>
                <a:gd name="T5" fmla="*/ 1 h 17"/>
                <a:gd name="T6" fmla="*/ 0 w 28"/>
                <a:gd name="T7" fmla="*/ 7 h 17"/>
                <a:gd name="T8" fmla="*/ 13 w 28"/>
                <a:gd name="T9" fmla="*/ 16 h 17"/>
              </a:gdLst>
              <a:ahLst/>
              <a:cxnLst>
                <a:cxn ang="0">
                  <a:pos x="T0" y="T1"/>
                </a:cxn>
                <a:cxn ang="0">
                  <a:pos x="T2" y="T3"/>
                </a:cxn>
                <a:cxn ang="0">
                  <a:pos x="T4" y="T5"/>
                </a:cxn>
                <a:cxn ang="0">
                  <a:pos x="T6" y="T7"/>
                </a:cxn>
                <a:cxn ang="0">
                  <a:pos x="T8" y="T9"/>
                </a:cxn>
              </a:cxnLst>
              <a:rect l="0" t="0" r="r" b="b"/>
              <a:pathLst>
                <a:path w="28" h="17">
                  <a:moveTo>
                    <a:pt x="13" y="16"/>
                  </a:moveTo>
                  <a:cubicBezTo>
                    <a:pt x="21" y="17"/>
                    <a:pt x="28" y="10"/>
                    <a:pt x="28" y="10"/>
                  </a:cubicBezTo>
                  <a:cubicBezTo>
                    <a:pt x="28" y="10"/>
                    <a:pt x="23" y="2"/>
                    <a:pt x="15" y="1"/>
                  </a:cubicBezTo>
                  <a:cubicBezTo>
                    <a:pt x="8" y="0"/>
                    <a:pt x="0" y="7"/>
                    <a:pt x="0" y="7"/>
                  </a:cubicBezTo>
                  <a:cubicBezTo>
                    <a:pt x="0" y="7"/>
                    <a:pt x="6" y="15"/>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Freeform 682"/>
            <p:cNvSpPr>
              <a:spLocks/>
            </p:cNvSpPr>
            <p:nvPr/>
          </p:nvSpPr>
          <p:spPr bwMode="auto">
            <a:xfrm>
              <a:off x="3518919" y="3605096"/>
              <a:ext cx="80531" cy="17717"/>
            </a:xfrm>
            <a:custGeom>
              <a:avLst/>
              <a:gdLst>
                <a:gd name="T0" fmla="*/ 66 w 74"/>
                <a:gd name="T1" fmla="*/ 0 h 17"/>
                <a:gd name="T2" fmla="*/ 8 w 74"/>
                <a:gd name="T3" fmla="*/ 0 h 17"/>
                <a:gd name="T4" fmla="*/ 0 w 74"/>
                <a:gd name="T5" fmla="*/ 8 h 17"/>
                <a:gd name="T6" fmla="*/ 8 w 74"/>
                <a:gd name="T7" fmla="*/ 17 h 17"/>
                <a:gd name="T8" fmla="*/ 66 w 74"/>
                <a:gd name="T9" fmla="*/ 17 h 17"/>
                <a:gd name="T10" fmla="*/ 74 w 74"/>
                <a:gd name="T11" fmla="*/ 8 h 17"/>
                <a:gd name="T12" fmla="*/ 66 w 7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4" h="17">
                  <a:moveTo>
                    <a:pt x="66" y="0"/>
                  </a:moveTo>
                  <a:cubicBezTo>
                    <a:pt x="8" y="0"/>
                    <a:pt x="8" y="0"/>
                    <a:pt x="8" y="0"/>
                  </a:cubicBezTo>
                  <a:cubicBezTo>
                    <a:pt x="4" y="0"/>
                    <a:pt x="0" y="4"/>
                    <a:pt x="0" y="8"/>
                  </a:cubicBezTo>
                  <a:cubicBezTo>
                    <a:pt x="0" y="13"/>
                    <a:pt x="4" y="17"/>
                    <a:pt x="8" y="17"/>
                  </a:cubicBezTo>
                  <a:cubicBezTo>
                    <a:pt x="66" y="17"/>
                    <a:pt x="66" y="17"/>
                    <a:pt x="66" y="17"/>
                  </a:cubicBezTo>
                  <a:cubicBezTo>
                    <a:pt x="71" y="17"/>
                    <a:pt x="74" y="13"/>
                    <a:pt x="74" y="8"/>
                  </a:cubicBezTo>
                  <a:cubicBezTo>
                    <a:pt x="74" y="4"/>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2" name="Freeform 683"/>
            <p:cNvSpPr>
              <a:spLocks/>
            </p:cNvSpPr>
            <p:nvPr/>
          </p:nvSpPr>
          <p:spPr bwMode="auto">
            <a:xfrm>
              <a:off x="3518919" y="3703343"/>
              <a:ext cx="80531" cy="17717"/>
            </a:xfrm>
            <a:custGeom>
              <a:avLst/>
              <a:gdLst>
                <a:gd name="T0" fmla="*/ 66 w 74"/>
                <a:gd name="T1" fmla="*/ 0 h 16"/>
                <a:gd name="T2" fmla="*/ 8 w 74"/>
                <a:gd name="T3" fmla="*/ 0 h 16"/>
                <a:gd name="T4" fmla="*/ 0 w 74"/>
                <a:gd name="T5" fmla="*/ 8 h 16"/>
                <a:gd name="T6" fmla="*/ 8 w 74"/>
                <a:gd name="T7" fmla="*/ 16 h 16"/>
                <a:gd name="T8" fmla="*/ 66 w 74"/>
                <a:gd name="T9" fmla="*/ 16 h 16"/>
                <a:gd name="T10" fmla="*/ 74 w 74"/>
                <a:gd name="T11" fmla="*/ 8 h 16"/>
                <a:gd name="T12" fmla="*/ 66 w 7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4" h="16">
                  <a:moveTo>
                    <a:pt x="66" y="0"/>
                  </a:moveTo>
                  <a:cubicBezTo>
                    <a:pt x="8" y="0"/>
                    <a:pt x="8" y="0"/>
                    <a:pt x="8" y="0"/>
                  </a:cubicBezTo>
                  <a:cubicBezTo>
                    <a:pt x="4" y="0"/>
                    <a:pt x="0" y="3"/>
                    <a:pt x="0" y="8"/>
                  </a:cubicBezTo>
                  <a:cubicBezTo>
                    <a:pt x="0" y="12"/>
                    <a:pt x="4" y="16"/>
                    <a:pt x="8" y="16"/>
                  </a:cubicBezTo>
                  <a:cubicBezTo>
                    <a:pt x="66" y="16"/>
                    <a:pt x="66" y="16"/>
                    <a:pt x="66" y="16"/>
                  </a:cubicBezTo>
                  <a:cubicBezTo>
                    <a:pt x="71" y="16"/>
                    <a:pt x="74" y="12"/>
                    <a:pt x="74" y="8"/>
                  </a:cubicBezTo>
                  <a:cubicBezTo>
                    <a:pt x="74" y="3"/>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Freeform 684"/>
            <p:cNvSpPr>
              <a:spLocks/>
            </p:cNvSpPr>
            <p:nvPr/>
          </p:nvSpPr>
          <p:spPr bwMode="auto">
            <a:xfrm>
              <a:off x="3303097" y="3580936"/>
              <a:ext cx="4832" cy="161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0" y="0"/>
                    <a:pt x="1"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4" name="Freeform 685"/>
            <p:cNvSpPr>
              <a:spLocks noEditPoints="1"/>
            </p:cNvSpPr>
            <p:nvPr/>
          </p:nvSpPr>
          <p:spPr bwMode="auto">
            <a:xfrm>
              <a:off x="3295043" y="3423096"/>
              <a:ext cx="299575" cy="273805"/>
            </a:xfrm>
            <a:custGeom>
              <a:avLst/>
              <a:gdLst>
                <a:gd name="T0" fmla="*/ 270 w 275"/>
                <a:gd name="T1" fmla="*/ 188 h 251"/>
                <a:gd name="T2" fmla="*/ 216 w 275"/>
                <a:gd name="T3" fmla="*/ 188 h 251"/>
                <a:gd name="T4" fmla="*/ 212 w 275"/>
                <a:gd name="T5" fmla="*/ 193 h 251"/>
                <a:gd name="T6" fmla="*/ 212 w 275"/>
                <a:gd name="T7" fmla="*/ 209 h 251"/>
                <a:gd name="T8" fmla="*/ 177 w 275"/>
                <a:gd name="T9" fmla="*/ 213 h 251"/>
                <a:gd name="T10" fmla="*/ 126 w 275"/>
                <a:gd name="T11" fmla="*/ 212 h 251"/>
                <a:gd name="T12" fmla="*/ 126 w 275"/>
                <a:gd name="T13" fmla="*/ 181 h 251"/>
                <a:gd name="T14" fmla="*/ 146 w 275"/>
                <a:gd name="T15" fmla="*/ 177 h 251"/>
                <a:gd name="T16" fmla="*/ 205 w 275"/>
                <a:gd name="T17" fmla="*/ 104 h 251"/>
                <a:gd name="T18" fmla="*/ 226 w 275"/>
                <a:gd name="T19" fmla="*/ 59 h 251"/>
                <a:gd name="T20" fmla="*/ 237 w 275"/>
                <a:gd name="T21" fmla="*/ 56 h 251"/>
                <a:gd name="T22" fmla="*/ 242 w 275"/>
                <a:gd name="T23" fmla="*/ 81 h 251"/>
                <a:gd name="T24" fmla="*/ 245 w 275"/>
                <a:gd name="T25" fmla="*/ 81 h 251"/>
                <a:gd name="T26" fmla="*/ 241 w 275"/>
                <a:gd name="T27" fmla="*/ 56 h 251"/>
                <a:gd name="T28" fmla="*/ 252 w 275"/>
                <a:gd name="T29" fmla="*/ 55 h 251"/>
                <a:gd name="T30" fmla="*/ 241 w 275"/>
                <a:gd name="T31" fmla="*/ 47 h 251"/>
                <a:gd name="T32" fmla="*/ 260 w 275"/>
                <a:gd name="T33" fmla="*/ 17 h 251"/>
                <a:gd name="T34" fmla="*/ 273 w 275"/>
                <a:gd name="T35" fmla="*/ 2 h 251"/>
                <a:gd name="T36" fmla="*/ 270 w 275"/>
                <a:gd name="T37" fmla="*/ 0 h 251"/>
                <a:gd name="T38" fmla="*/ 257 w 275"/>
                <a:gd name="T39" fmla="*/ 15 h 251"/>
                <a:gd name="T40" fmla="*/ 238 w 275"/>
                <a:gd name="T41" fmla="*/ 45 h 251"/>
                <a:gd name="T42" fmla="*/ 230 w 275"/>
                <a:gd name="T43" fmla="*/ 36 h 251"/>
                <a:gd name="T44" fmla="*/ 180 w 275"/>
                <a:gd name="T45" fmla="*/ 53 h 251"/>
                <a:gd name="T46" fmla="*/ 102 w 275"/>
                <a:gd name="T47" fmla="*/ 47 h 251"/>
                <a:gd name="T48" fmla="*/ 13 w 275"/>
                <a:gd name="T49" fmla="*/ 12 h 251"/>
                <a:gd name="T50" fmla="*/ 40 w 275"/>
                <a:gd name="T51" fmla="*/ 67 h 251"/>
                <a:gd name="T52" fmla="*/ 95 w 275"/>
                <a:gd name="T53" fmla="*/ 123 h 251"/>
                <a:gd name="T54" fmla="*/ 59 w 275"/>
                <a:gd name="T55" fmla="*/ 141 h 251"/>
                <a:gd name="T56" fmla="*/ 12 w 275"/>
                <a:gd name="T57" fmla="*/ 146 h 251"/>
                <a:gd name="T58" fmla="*/ 65 w 275"/>
                <a:gd name="T59" fmla="*/ 175 h 251"/>
                <a:gd name="T60" fmla="*/ 97 w 275"/>
                <a:gd name="T61" fmla="*/ 181 h 251"/>
                <a:gd name="T62" fmla="*/ 97 w 275"/>
                <a:gd name="T63" fmla="*/ 211 h 251"/>
                <a:gd name="T64" fmla="*/ 0 w 275"/>
                <a:gd name="T65" fmla="*/ 209 h 251"/>
                <a:gd name="T66" fmla="*/ 0 w 275"/>
                <a:gd name="T67" fmla="*/ 230 h 251"/>
                <a:gd name="T68" fmla="*/ 177 w 275"/>
                <a:gd name="T69" fmla="*/ 226 h 251"/>
                <a:gd name="T70" fmla="*/ 212 w 275"/>
                <a:gd name="T71" fmla="*/ 230 h 251"/>
                <a:gd name="T72" fmla="*/ 212 w 275"/>
                <a:gd name="T73" fmla="*/ 246 h 251"/>
                <a:gd name="T74" fmla="*/ 216 w 275"/>
                <a:gd name="T75" fmla="*/ 251 h 251"/>
                <a:gd name="T76" fmla="*/ 270 w 275"/>
                <a:gd name="T77" fmla="*/ 251 h 251"/>
                <a:gd name="T78" fmla="*/ 275 w 275"/>
                <a:gd name="T79" fmla="*/ 246 h 251"/>
                <a:gd name="T80" fmla="*/ 275 w 275"/>
                <a:gd name="T81" fmla="*/ 193 h 251"/>
                <a:gd name="T82" fmla="*/ 270 w 275"/>
                <a:gd name="T83" fmla="*/ 188 h 251"/>
                <a:gd name="T84" fmla="*/ 106 w 275"/>
                <a:gd name="T85" fmla="*/ 182 h 251"/>
                <a:gd name="T86" fmla="*/ 117 w 275"/>
                <a:gd name="T87" fmla="*/ 182 h 251"/>
                <a:gd name="T88" fmla="*/ 117 w 275"/>
                <a:gd name="T89" fmla="*/ 212 h 251"/>
                <a:gd name="T90" fmla="*/ 106 w 275"/>
                <a:gd name="T91" fmla="*/ 212 h 251"/>
                <a:gd name="T92" fmla="*/ 106 w 275"/>
                <a:gd name="T93" fmla="*/ 1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51">
                  <a:moveTo>
                    <a:pt x="270" y="188"/>
                  </a:moveTo>
                  <a:cubicBezTo>
                    <a:pt x="216" y="188"/>
                    <a:pt x="216" y="188"/>
                    <a:pt x="216" y="188"/>
                  </a:cubicBezTo>
                  <a:cubicBezTo>
                    <a:pt x="214" y="188"/>
                    <a:pt x="212" y="190"/>
                    <a:pt x="212" y="193"/>
                  </a:cubicBezTo>
                  <a:cubicBezTo>
                    <a:pt x="212" y="209"/>
                    <a:pt x="212" y="209"/>
                    <a:pt x="212" y="209"/>
                  </a:cubicBezTo>
                  <a:cubicBezTo>
                    <a:pt x="177" y="213"/>
                    <a:pt x="177" y="213"/>
                    <a:pt x="177" y="213"/>
                  </a:cubicBezTo>
                  <a:cubicBezTo>
                    <a:pt x="126" y="212"/>
                    <a:pt x="126" y="212"/>
                    <a:pt x="126" y="212"/>
                  </a:cubicBezTo>
                  <a:cubicBezTo>
                    <a:pt x="126" y="181"/>
                    <a:pt x="126" y="181"/>
                    <a:pt x="126" y="181"/>
                  </a:cubicBezTo>
                  <a:cubicBezTo>
                    <a:pt x="132" y="180"/>
                    <a:pt x="139" y="178"/>
                    <a:pt x="146" y="177"/>
                  </a:cubicBezTo>
                  <a:cubicBezTo>
                    <a:pt x="195" y="163"/>
                    <a:pt x="206" y="132"/>
                    <a:pt x="205" y="104"/>
                  </a:cubicBezTo>
                  <a:cubicBezTo>
                    <a:pt x="204" y="75"/>
                    <a:pt x="213" y="64"/>
                    <a:pt x="226" y="59"/>
                  </a:cubicBezTo>
                  <a:cubicBezTo>
                    <a:pt x="230" y="58"/>
                    <a:pt x="234" y="57"/>
                    <a:pt x="237" y="56"/>
                  </a:cubicBezTo>
                  <a:cubicBezTo>
                    <a:pt x="237" y="63"/>
                    <a:pt x="239" y="71"/>
                    <a:pt x="242" y="81"/>
                  </a:cubicBezTo>
                  <a:cubicBezTo>
                    <a:pt x="243" y="81"/>
                    <a:pt x="244" y="81"/>
                    <a:pt x="245" y="81"/>
                  </a:cubicBezTo>
                  <a:cubicBezTo>
                    <a:pt x="242" y="71"/>
                    <a:pt x="241" y="63"/>
                    <a:pt x="241" y="56"/>
                  </a:cubicBezTo>
                  <a:cubicBezTo>
                    <a:pt x="247" y="55"/>
                    <a:pt x="252" y="55"/>
                    <a:pt x="252" y="55"/>
                  </a:cubicBezTo>
                  <a:cubicBezTo>
                    <a:pt x="252" y="55"/>
                    <a:pt x="248" y="53"/>
                    <a:pt x="241" y="47"/>
                  </a:cubicBezTo>
                  <a:cubicBezTo>
                    <a:pt x="243" y="34"/>
                    <a:pt x="251" y="25"/>
                    <a:pt x="260" y="17"/>
                  </a:cubicBezTo>
                  <a:cubicBezTo>
                    <a:pt x="264" y="12"/>
                    <a:pt x="269" y="7"/>
                    <a:pt x="273" y="2"/>
                  </a:cubicBezTo>
                  <a:cubicBezTo>
                    <a:pt x="270" y="0"/>
                    <a:pt x="270" y="0"/>
                    <a:pt x="270" y="0"/>
                  </a:cubicBezTo>
                  <a:cubicBezTo>
                    <a:pt x="266" y="5"/>
                    <a:pt x="262" y="10"/>
                    <a:pt x="257" y="15"/>
                  </a:cubicBezTo>
                  <a:cubicBezTo>
                    <a:pt x="249" y="23"/>
                    <a:pt x="241" y="31"/>
                    <a:pt x="238" y="45"/>
                  </a:cubicBezTo>
                  <a:cubicBezTo>
                    <a:pt x="235" y="42"/>
                    <a:pt x="233" y="40"/>
                    <a:pt x="230" y="36"/>
                  </a:cubicBezTo>
                  <a:cubicBezTo>
                    <a:pt x="218" y="23"/>
                    <a:pt x="202" y="33"/>
                    <a:pt x="180" y="53"/>
                  </a:cubicBezTo>
                  <a:cubicBezTo>
                    <a:pt x="157" y="74"/>
                    <a:pt x="129" y="75"/>
                    <a:pt x="102" y="47"/>
                  </a:cubicBezTo>
                  <a:cubicBezTo>
                    <a:pt x="66" y="10"/>
                    <a:pt x="34" y="10"/>
                    <a:pt x="13" y="12"/>
                  </a:cubicBezTo>
                  <a:cubicBezTo>
                    <a:pt x="27" y="19"/>
                    <a:pt x="33" y="32"/>
                    <a:pt x="40" y="67"/>
                  </a:cubicBezTo>
                  <a:cubicBezTo>
                    <a:pt x="48" y="104"/>
                    <a:pt x="68" y="121"/>
                    <a:pt x="95" y="123"/>
                  </a:cubicBezTo>
                  <a:cubicBezTo>
                    <a:pt x="82" y="125"/>
                    <a:pt x="79" y="127"/>
                    <a:pt x="59" y="141"/>
                  </a:cubicBezTo>
                  <a:cubicBezTo>
                    <a:pt x="43" y="152"/>
                    <a:pt x="21" y="148"/>
                    <a:pt x="12" y="146"/>
                  </a:cubicBezTo>
                  <a:cubicBezTo>
                    <a:pt x="28" y="152"/>
                    <a:pt x="48" y="169"/>
                    <a:pt x="65" y="175"/>
                  </a:cubicBezTo>
                  <a:cubicBezTo>
                    <a:pt x="76" y="178"/>
                    <a:pt x="86" y="181"/>
                    <a:pt x="97" y="181"/>
                  </a:cubicBezTo>
                  <a:cubicBezTo>
                    <a:pt x="97" y="211"/>
                    <a:pt x="97" y="211"/>
                    <a:pt x="97" y="211"/>
                  </a:cubicBezTo>
                  <a:cubicBezTo>
                    <a:pt x="0" y="209"/>
                    <a:pt x="0" y="209"/>
                    <a:pt x="0" y="209"/>
                  </a:cubicBezTo>
                  <a:cubicBezTo>
                    <a:pt x="0" y="230"/>
                    <a:pt x="0" y="230"/>
                    <a:pt x="0" y="230"/>
                  </a:cubicBezTo>
                  <a:cubicBezTo>
                    <a:pt x="177" y="226"/>
                    <a:pt x="177" y="226"/>
                    <a:pt x="177" y="226"/>
                  </a:cubicBezTo>
                  <a:cubicBezTo>
                    <a:pt x="212" y="230"/>
                    <a:pt x="212" y="230"/>
                    <a:pt x="212" y="230"/>
                  </a:cubicBezTo>
                  <a:cubicBezTo>
                    <a:pt x="212" y="246"/>
                    <a:pt x="212" y="246"/>
                    <a:pt x="212" y="246"/>
                  </a:cubicBezTo>
                  <a:cubicBezTo>
                    <a:pt x="212" y="249"/>
                    <a:pt x="214" y="251"/>
                    <a:pt x="216" y="251"/>
                  </a:cubicBezTo>
                  <a:cubicBezTo>
                    <a:pt x="270" y="251"/>
                    <a:pt x="270" y="251"/>
                    <a:pt x="270" y="251"/>
                  </a:cubicBezTo>
                  <a:cubicBezTo>
                    <a:pt x="273" y="251"/>
                    <a:pt x="275" y="249"/>
                    <a:pt x="275" y="246"/>
                  </a:cubicBezTo>
                  <a:cubicBezTo>
                    <a:pt x="275" y="193"/>
                    <a:pt x="275" y="193"/>
                    <a:pt x="275" y="193"/>
                  </a:cubicBezTo>
                  <a:cubicBezTo>
                    <a:pt x="275" y="190"/>
                    <a:pt x="273" y="188"/>
                    <a:pt x="270" y="188"/>
                  </a:cubicBezTo>
                  <a:moveTo>
                    <a:pt x="106" y="182"/>
                  </a:moveTo>
                  <a:cubicBezTo>
                    <a:pt x="110" y="182"/>
                    <a:pt x="113" y="182"/>
                    <a:pt x="117" y="182"/>
                  </a:cubicBezTo>
                  <a:cubicBezTo>
                    <a:pt x="117" y="212"/>
                    <a:pt x="117" y="212"/>
                    <a:pt x="117" y="212"/>
                  </a:cubicBezTo>
                  <a:cubicBezTo>
                    <a:pt x="106" y="212"/>
                    <a:pt x="106" y="212"/>
                    <a:pt x="106" y="212"/>
                  </a:cubicBezTo>
                  <a:lnTo>
                    <a:pt x="106"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Freeform 686"/>
            <p:cNvSpPr>
              <a:spLocks/>
            </p:cNvSpPr>
            <p:nvPr/>
          </p:nvSpPr>
          <p:spPr bwMode="auto">
            <a:xfrm>
              <a:off x="3270884" y="3645361"/>
              <a:ext cx="19327" cy="33823"/>
            </a:xfrm>
            <a:custGeom>
              <a:avLst/>
              <a:gdLst>
                <a:gd name="T0" fmla="*/ 18 w 18"/>
                <a:gd name="T1" fmla="*/ 23 h 31"/>
                <a:gd name="T2" fmla="*/ 11 w 18"/>
                <a:gd name="T3" fmla="*/ 31 h 31"/>
                <a:gd name="T4" fmla="*/ 7 w 18"/>
                <a:gd name="T5" fmla="*/ 31 h 31"/>
                <a:gd name="T6" fmla="*/ 0 w 18"/>
                <a:gd name="T7" fmla="*/ 23 h 31"/>
                <a:gd name="T8" fmla="*/ 0 w 18"/>
                <a:gd name="T9" fmla="*/ 8 h 31"/>
                <a:gd name="T10" fmla="*/ 7 w 18"/>
                <a:gd name="T11" fmla="*/ 0 h 31"/>
                <a:gd name="T12" fmla="*/ 11 w 18"/>
                <a:gd name="T13" fmla="*/ 0 h 31"/>
                <a:gd name="T14" fmla="*/ 18 w 18"/>
                <a:gd name="T15" fmla="*/ 8 h 31"/>
                <a:gd name="T16" fmla="*/ 18 w 18"/>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8" y="23"/>
                  </a:moveTo>
                  <a:cubicBezTo>
                    <a:pt x="18" y="27"/>
                    <a:pt x="15" y="31"/>
                    <a:pt x="11" y="31"/>
                  </a:cubicBezTo>
                  <a:cubicBezTo>
                    <a:pt x="7" y="31"/>
                    <a:pt x="7" y="31"/>
                    <a:pt x="7" y="31"/>
                  </a:cubicBezTo>
                  <a:cubicBezTo>
                    <a:pt x="3" y="31"/>
                    <a:pt x="0" y="27"/>
                    <a:pt x="0" y="23"/>
                  </a:cubicBezTo>
                  <a:cubicBezTo>
                    <a:pt x="0" y="8"/>
                    <a:pt x="0" y="8"/>
                    <a:pt x="0" y="8"/>
                  </a:cubicBezTo>
                  <a:cubicBezTo>
                    <a:pt x="0" y="4"/>
                    <a:pt x="3" y="0"/>
                    <a:pt x="7" y="0"/>
                  </a:cubicBezTo>
                  <a:cubicBezTo>
                    <a:pt x="11" y="0"/>
                    <a:pt x="11" y="0"/>
                    <a:pt x="11" y="0"/>
                  </a:cubicBezTo>
                  <a:cubicBezTo>
                    <a:pt x="15" y="0"/>
                    <a:pt x="18" y="4"/>
                    <a:pt x="18" y="8"/>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6" name="Freeform 687"/>
            <p:cNvSpPr>
              <a:spLocks noEditPoints="1"/>
            </p:cNvSpPr>
            <p:nvPr/>
          </p:nvSpPr>
          <p:spPr bwMode="auto">
            <a:xfrm>
              <a:off x="938712" y="2637115"/>
              <a:ext cx="212601" cy="214212"/>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0 w 195"/>
                <a:gd name="T11" fmla="*/ 39 h 196"/>
                <a:gd name="T12" fmla="*/ 98 w 195"/>
                <a:gd name="T13" fmla="*/ 32 h 196"/>
                <a:gd name="T14" fmla="*/ 105 w 195"/>
                <a:gd name="T15" fmla="*/ 39 h 196"/>
                <a:gd name="T16" fmla="*/ 105 w 195"/>
                <a:gd name="T17" fmla="*/ 73 h 196"/>
                <a:gd name="T18" fmla="*/ 98 w 195"/>
                <a:gd name="T19" fmla="*/ 79 h 196"/>
                <a:gd name="T20" fmla="*/ 90 w 195"/>
                <a:gd name="T21" fmla="*/ 73 h 196"/>
                <a:gd name="T22" fmla="*/ 90 w 195"/>
                <a:gd name="T23" fmla="*/ 39 h 196"/>
                <a:gd name="T24" fmla="*/ 98 w 195"/>
                <a:gd name="T25" fmla="*/ 148 h 196"/>
                <a:gd name="T26" fmla="*/ 47 w 195"/>
                <a:gd name="T27" fmla="*/ 97 h 196"/>
                <a:gd name="T28" fmla="*/ 82 w 195"/>
                <a:gd name="T29" fmla="*/ 49 h 196"/>
                <a:gd name="T30" fmla="*/ 82 w 195"/>
                <a:gd name="T31" fmla="*/ 68 h 196"/>
                <a:gd name="T32" fmla="*/ 64 w 195"/>
                <a:gd name="T33" fmla="*/ 97 h 196"/>
                <a:gd name="T34" fmla="*/ 98 w 195"/>
                <a:gd name="T35" fmla="*/ 131 h 196"/>
                <a:gd name="T36" fmla="*/ 131 w 195"/>
                <a:gd name="T37" fmla="*/ 97 h 196"/>
                <a:gd name="T38" fmla="*/ 113 w 195"/>
                <a:gd name="T39" fmla="*/ 68 h 196"/>
                <a:gd name="T40" fmla="*/ 113 w 195"/>
                <a:gd name="T41" fmla="*/ 49 h 196"/>
                <a:gd name="T42" fmla="*/ 148 w 195"/>
                <a:gd name="T43" fmla="*/ 97 h 196"/>
                <a:gd name="T44" fmla="*/ 98 w 195"/>
                <a:gd name="T45"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6">
                  <a:moveTo>
                    <a:pt x="97" y="0"/>
                  </a:moveTo>
                  <a:cubicBezTo>
                    <a:pt x="44" y="0"/>
                    <a:pt x="0" y="44"/>
                    <a:pt x="0" y="98"/>
                  </a:cubicBezTo>
                  <a:cubicBezTo>
                    <a:pt x="0" y="152"/>
                    <a:pt x="44" y="196"/>
                    <a:pt x="97" y="196"/>
                  </a:cubicBezTo>
                  <a:cubicBezTo>
                    <a:pt x="151" y="196"/>
                    <a:pt x="195" y="152"/>
                    <a:pt x="195" y="98"/>
                  </a:cubicBezTo>
                  <a:cubicBezTo>
                    <a:pt x="195" y="44"/>
                    <a:pt x="151" y="0"/>
                    <a:pt x="97" y="0"/>
                  </a:cubicBezTo>
                  <a:moveTo>
                    <a:pt x="90" y="39"/>
                  </a:moveTo>
                  <a:cubicBezTo>
                    <a:pt x="90" y="36"/>
                    <a:pt x="94" y="32"/>
                    <a:pt x="98" y="32"/>
                  </a:cubicBezTo>
                  <a:cubicBezTo>
                    <a:pt x="102" y="32"/>
                    <a:pt x="105" y="36"/>
                    <a:pt x="105" y="39"/>
                  </a:cubicBezTo>
                  <a:cubicBezTo>
                    <a:pt x="105" y="73"/>
                    <a:pt x="105" y="73"/>
                    <a:pt x="105" y="73"/>
                  </a:cubicBezTo>
                  <a:cubicBezTo>
                    <a:pt x="105" y="76"/>
                    <a:pt x="102" y="79"/>
                    <a:pt x="98" y="79"/>
                  </a:cubicBezTo>
                  <a:cubicBezTo>
                    <a:pt x="94" y="79"/>
                    <a:pt x="90" y="76"/>
                    <a:pt x="90" y="73"/>
                  </a:cubicBezTo>
                  <a:lnTo>
                    <a:pt x="90" y="39"/>
                  </a:lnTo>
                  <a:close/>
                  <a:moveTo>
                    <a:pt x="98" y="148"/>
                  </a:moveTo>
                  <a:cubicBezTo>
                    <a:pt x="69" y="148"/>
                    <a:pt x="47" y="125"/>
                    <a:pt x="47" y="97"/>
                  </a:cubicBezTo>
                  <a:cubicBezTo>
                    <a:pt x="47" y="74"/>
                    <a:pt x="62" y="55"/>
                    <a:pt x="82" y="49"/>
                  </a:cubicBezTo>
                  <a:cubicBezTo>
                    <a:pt x="82" y="68"/>
                    <a:pt x="82" y="68"/>
                    <a:pt x="82" y="68"/>
                  </a:cubicBezTo>
                  <a:cubicBezTo>
                    <a:pt x="72" y="73"/>
                    <a:pt x="64" y="84"/>
                    <a:pt x="64" y="97"/>
                  </a:cubicBezTo>
                  <a:cubicBezTo>
                    <a:pt x="64" y="116"/>
                    <a:pt x="79" y="131"/>
                    <a:pt x="98" y="131"/>
                  </a:cubicBezTo>
                  <a:cubicBezTo>
                    <a:pt x="116" y="131"/>
                    <a:pt x="131" y="116"/>
                    <a:pt x="131" y="97"/>
                  </a:cubicBezTo>
                  <a:cubicBezTo>
                    <a:pt x="131" y="84"/>
                    <a:pt x="123" y="73"/>
                    <a:pt x="113" y="68"/>
                  </a:cubicBezTo>
                  <a:cubicBezTo>
                    <a:pt x="113" y="49"/>
                    <a:pt x="113" y="49"/>
                    <a:pt x="113" y="49"/>
                  </a:cubicBezTo>
                  <a:cubicBezTo>
                    <a:pt x="133" y="55"/>
                    <a:pt x="148" y="74"/>
                    <a:pt x="148" y="97"/>
                  </a:cubicBezTo>
                  <a:cubicBezTo>
                    <a:pt x="148" y="125"/>
                    <a:pt x="126" y="148"/>
                    <a:pt x="98" y="1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7" name="Freeform 688"/>
            <p:cNvSpPr>
              <a:spLocks/>
            </p:cNvSpPr>
            <p:nvPr/>
          </p:nvSpPr>
          <p:spPr bwMode="auto">
            <a:xfrm>
              <a:off x="859792" y="2735362"/>
              <a:ext cx="62814"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4" y="0"/>
                    <a:pt x="50" y="0"/>
                  </a:cubicBezTo>
                  <a:cubicBezTo>
                    <a:pt x="7" y="0"/>
                    <a:pt x="7" y="0"/>
                    <a:pt x="7" y="0"/>
                  </a:cubicBezTo>
                  <a:cubicBezTo>
                    <a:pt x="4" y="0"/>
                    <a:pt x="0" y="4"/>
                    <a:pt x="0" y="8"/>
                  </a:cubicBezTo>
                  <a:cubicBezTo>
                    <a:pt x="0" y="13"/>
                    <a:pt x="4" y="16"/>
                    <a:pt x="7" y="16"/>
                  </a:cubicBezTo>
                  <a:cubicBezTo>
                    <a:pt x="50" y="16"/>
                    <a:pt x="50" y="16"/>
                    <a:pt x="50" y="16"/>
                  </a:cubicBezTo>
                  <a:cubicBezTo>
                    <a:pt x="54"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8" name="Freeform 689"/>
            <p:cNvSpPr>
              <a:spLocks/>
            </p:cNvSpPr>
            <p:nvPr/>
          </p:nvSpPr>
          <p:spPr bwMode="auto">
            <a:xfrm>
              <a:off x="1167419" y="2735362"/>
              <a:ext cx="61203"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3" y="0"/>
                    <a:pt x="50" y="0"/>
                  </a:cubicBezTo>
                  <a:cubicBezTo>
                    <a:pt x="7" y="0"/>
                    <a:pt x="7" y="0"/>
                    <a:pt x="7" y="0"/>
                  </a:cubicBezTo>
                  <a:cubicBezTo>
                    <a:pt x="3" y="0"/>
                    <a:pt x="0" y="4"/>
                    <a:pt x="0" y="8"/>
                  </a:cubicBezTo>
                  <a:cubicBezTo>
                    <a:pt x="0" y="13"/>
                    <a:pt x="3" y="16"/>
                    <a:pt x="7" y="16"/>
                  </a:cubicBezTo>
                  <a:cubicBezTo>
                    <a:pt x="50" y="16"/>
                    <a:pt x="50" y="16"/>
                    <a:pt x="50" y="16"/>
                  </a:cubicBezTo>
                  <a:cubicBezTo>
                    <a:pt x="53"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9" name="Freeform 690"/>
            <p:cNvSpPr>
              <a:spLocks/>
            </p:cNvSpPr>
            <p:nvPr/>
          </p:nvSpPr>
          <p:spPr bwMode="auto">
            <a:xfrm>
              <a:off x="1035349" y="2865822"/>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0" name="Freeform 691"/>
            <p:cNvSpPr>
              <a:spLocks/>
            </p:cNvSpPr>
            <p:nvPr/>
          </p:nvSpPr>
          <p:spPr bwMode="auto">
            <a:xfrm>
              <a:off x="1148092" y="2798176"/>
              <a:ext cx="59593" cy="43487"/>
            </a:xfrm>
            <a:custGeom>
              <a:avLst/>
              <a:gdLst>
                <a:gd name="T0" fmla="*/ 52 w 54"/>
                <a:gd name="T1" fmla="*/ 34 h 39"/>
                <a:gd name="T2" fmla="*/ 49 w 54"/>
                <a:gd name="T3" fmla="*/ 23 h 39"/>
                <a:gd name="T4" fmla="*/ 12 w 54"/>
                <a:gd name="T5" fmla="*/ 2 h 39"/>
                <a:gd name="T6" fmla="*/ 2 w 54"/>
                <a:gd name="T7" fmla="*/ 5 h 39"/>
                <a:gd name="T8" fmla="*/ 4 w 54"/>
                <a:gd name="T9" fmla="*/ 16 h 39"/>
                <a:gd name="T10" fmla="*/ 41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2" y="25"/>
                    <a:pt x="49" y="23"/>
                  </a:cubicBezTo>
                  <a:cubicBezTo>
                    <a:pt x="12" y="2"/>
                    <a:pt x="12" y="2"/>
                    <a:pt x="12" y="2"/>
                  </a:cubicBezTo>
                  <a:cubicBezTo>
                    <a:pt x="9" y="0"/>
                    <a:pt x="4" y="1"/>
                    <a:pt x="2" y="5"/>
                  </a:cubicBezTo>
                  <a:cubicBezTo>
                    <a:pt x="0" y="9"/>
                    <a:pt x="1" y="14"/>
                    <a:pt x="4" y="16"/>
                  </a:cubicBezTo>
                  <a:cubicBezTo>
                    <a:pt x="41" y="37"/>
                    <a:pt x="41" y="37"/>
                    <a:pt x="41"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Freeform 692"/>
            <p:cNvSpPr>
              <a:spLocks/>
            </p:cNvSpPr>
            <p:nvPr/>
          </p:nvSpPr>
          <p:spPr bwMode="auto">
            <a:xfrm>
              <a:off x="946765" y="2846495"/>
              <a:ext cx="43487" cy="59593"/>
            </a:xfrm>
            <a:custGeom>
              <a:avLst/>
              <a:gdLst>
                <a:gd name="T0" fmla="*/ 5 w 39"/>
                <a:gd name="T1" fmla="*/ 53 h 55"/>
                <a:gd name="T2" fmla="*/ 16 w 39"/>
                <a:gd name="T3" fmla="*/ 50 h 55"/>
                <a:gd name="T4" fmla="*/ 37 w 39"/>
                <a:gd name="T5" fmla="*/ 13 h 55"/>
                <a:gd name="T6" fmla="*/ 34 w 39"/>
                <a:gd name="T7" fmla="*/ 2 h 55"/>
                <a:gd name="T8" fmla="*/ 23 w 39"/>
                <a:gd name="T9" fmla="*/ 5 h 55"/>
                <a:gd name="T10" fmla="*/ 2 w 39"/>
                <a:gd name="T11" fmla="*/ 42 h 55"/>
                <a:gd name="T12" fmla="*/ 5 w 3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5" y="53"/>
                  </a:moveTo>
                  <a:cubicBezTo>
                    <a:pt x="9" y="55"/>
                    <a:pt x="14" y="53"/>
                    <a:pt x="16" y="50"/>
                  </a:cubicBezTo>
                  <a:cubicBezTo>
                    <a:pt x="37" y="13"/>
                    <a:pt x="37" y="13"/>
                    <a:pt x="37" y="13"/>
                  </a:cubicBezTo>
                  <a:cubicBezTo>
                    <a:pt x="39" y="10"/>
                    <a:pt x="38" y="5"/>
                    <a:pt x="34" y="2"/>
                  </a:cubicBezTo>
                  <a:cubicBezTo>
                    <a:pt x="30" y="0"/>
                    <a:pt x="25" y="2"/>
                    <a:pt x="23" y="5"/>
                  </a:cubicBezTo>
                  <a:cubicBezTo>
                    <a:pt x="2" y="42"/>
                    <a:pt x="2" y="42"/>
                    <a:pt x="2" y="42"/>
                  </a:cubicBezTo>
                  <a:cubicBezTo>
                    <a:pt x="0" y="45"/>
                    <a:pt x="1" y="50"/>
                    <a:pt x="5"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2" name="Freeform 693"/>
            <p:cNvSpPr>
              <a:spLocks/>
            </p:cNvSpPr>
            <p:nvPr/>
          </p:nvSpPr>
          <p:spPr bwMode="auto">
            <a:xfrm>
              <a:off x="1099774" y="2846495"/>
              <a:ext cx="41876" cy="59593"/>
            </a:xfrm>
            <a:custGeom>
              <a:avLst/>
              <a:gdLst>
                <a:gd name="T0" fmla="*/ 34 w 39"/>
                <a:gd name="T1" fmla="*/ 52 h 55"/>
                <a:gd name="T2" fmla="*/ 37 w 39"/>
                <a:gd name="T3" fmla="*/ 42 h 55"/>
                <a:gd name="T4" fmla="*/ 16 w 39"/>
                <a:gd name="T5" fmla="*/ 5 h 55"/>
                <a:gd name="T6" fmla="*/ 5 w 39"/>
                <a:gd name="T7" fmla="*/ 2 h 55"/>
                <a:gd name="T8" fmla="*/ 2 w 39"/>
                <a:gd name="T9" fmla="*/ 13 h 55"/>
                <a:gd name="T10" fmla="*/ 23 w 39"/>
                <a:gd name="T11" fmla="*/ 50 h 55"/>
                <a:gd name="T12" fmla="*/ 34 w 39"/>
                <a:gd name="T13" fmla="*/ 52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34" y="52"/>
                  </a:moveTo>
                  <a:cubicBezTo>
                    <a:pt x="38" y="50"/>
                    <a:pt x="39" y="45"/>
                    <a:pt x="37" y="42"/>
                  </a:cubicBezTo>
                  <a:cubicBezTo>
                    <a:pt x="16" y="5"/>
                    <a:pt x="16" y="5"/>
                    <a:pt x="16" y="5"/>
                  </a:cubicBezTo>
                  <a:cubicBezTo>
                    <a:pt x="14" y="2"/>
                    <a:pt x="9" y="0"/>
                    <a:pt x="5" y="2"/>
                  </a:cubicBezTo>
                  <a:cubicBezTo>
                    <a:pt x="2" y="5"/>
                    <a:pt x="0" y="10"/>
                    <a:pt x="2" y="13"/>
                  </a:cubicBezTo>
                  <a:cubicBezTo>
                    <a:pt x="23" y="50"/>
                    <a:pt x="23" y="50"/>
                    <a:pt x="23" y="50"/>
                  </a:cubicBezTo>
                  <a:cubicBezTo>
                    <a:pt x="25" y="53"/>
                    <a:pt x="30" y="55"/>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3" name="Freeform 694"/>
            <p:cNvSpPr>
              <a:spLocks/>
            </p:cNvSpPr>
            <p:nvPr/>
          </p:nvSpPr>
          <p:spPr bwMode="auto">
            <a:xfrm>
              <a:off x="882340" y="2798176"/>
              <a:ext cx="59593" cy="43487"/>
            </a:xfrm>
            <a:custGeom>
              <a:avLst/>
              <a:gdLst>
                <a:gd name="T0" fmla="*/ 2 w 55"/>
                <a:gd name="T1" fmla="*/ 34 h 39"/>
                <a:gd name="T2" fmla="*/ 13 w 55"/>
                <a:gd name="T3" fmla="*/ 37 h 39"/>
                <a:gd name="T4" fmla="*/ 50 w 55"/>
                <a:gd name="T5" fmla="*/ 16 h 39"/>
                <a:gd name="T6" fmla="*/ 52 w 55"/>
                <a:gd name="T7" fmla="*/ 5 h 39"/>
                <a:gd name="T8" fmla="*/ 42 w 55"/>
                <a:gd name="T9" fmla="*/ 2 h 39"/>
                <a:gd name="T10" fmla="*/ 5 w 55"/>
                <a:gd name="T11" fmla="*/ 23 h 39"/>
                <a:gd name="T12" fmla="*/ 2 w 55"/>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2" y="34"/>
                  </a:moveTo>
                  <a:cubicBezTo>
                    <a:pt x="5" y="38"/>
                    <a:pt x="10" y="39"/>
                    <a:pt x="13" y="37"/>
                  </a:cubicBezTo>
                  <a:cubicBezTo>
                    <a:pt x="50" y="16"/>
                    <a:pt x="50" y="16"/>
                    <a:pt x="50" y="16"/>
                  </a:cubicBezTo>
                  <a:cubicBezTo>
                    <a:pt x="53" y="14"/>
                    <a:pt x="55" y="9"/>
                    <a:pt x="52" y="5"/>
                  </a:cubicBezTo>
                  <a:cubicBezTo>
                    <a:pt x="50" y="1"/>
                    <a:pt x="45" y="0"/>
                    <a:pt x="42" y="2"/>
                  </a:cubicBezTo>
                  <a:cubicBezTo>
                    <a:pt x="5" y="23"/>
                    <a:pt x="5" y="23"/>
                    <a:pt x="5" y="23"/>
                  </a:cubicBezTo>
                  <a:cubicBezTo>
                    <a:pt x="2" y="25"/>
                    <a:pt x="0" y="30"/>
                    <a:pt x="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4" name="Freeform 695"/>
            <p:cNvSpPr>
              <a:spLocks/>
            </p:cNvSpPr>
            <p:nvPr/>
          </p:nvSpPr>
          <p:spPr bwMode="auto">
            <a:xfrm>
              <a:off x="1035349" y="2558194"/>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5" name="Freeform 696"/>
            <p:cNvSpPr>
              <a:spLocks/>
            </p:cNvSpPr>
            <p:nvPr/>
          </p:nvSpPr>
          <p:spPr bwMode="auto">
            <a:xfrm>
              <a:off x="882340" y="2646778"/>
              <a:ext cx="57982" cy="41876"/>
            </a:xfrm>
            <a:custGeom>
              <a:avLst/>
              <a:gdLst>
                <a:gd name="T0" fmla="*/ 52 w 54"/>
                <a:gd name="T1" fmla="*/ 34 h 39"/>
                <a:gd name="T2" fmla="*/ 50 w 54"/>
                <a:gd name="T3" fmla="*/ 23 h 39"/>
                <a:gd name="T4" fmla="*/ 13 w 54"/>
                <a:gd name="T5" fmla="*/ 2 h 39"/>
                <a:gd name="T6" fmla="*/ 2 w 54"/>
                <a:gd name="T7" fmla="*/ 5 h 39"/>
                <a:gd name="T8" fmla="*/ 5 w 54"/>
                <a:gd name="T9" fmla="*/ 16 h 39"/>
                <a:gd name="T10" fmla="*/ 42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3" y="25"/>
                    <a:pt x="50" y="23"/>
                  </a:cubicBezTo>
                  <a:cubicBezTo>
                    <a:pt x="13" y="2"/>
                    <a:pt x="13" y="2"/>
                    <a:pt x="13" y="2"/>
                  </a:cubicBezTo>
                  <a:cubicBezTo>
                    <a:pt x="10" y="0"/>
                    <a:pt x="4" y="1"/>
                    <a:pt x="2" y="5"/>
                  </a:cubicBezTo>
                  <a:cubicBezTo>
                    <a:pt x="0" y="9"/>
                    <a:pt x="2" y="14"/>
                    <a:pt x="5" y="16"/>
                  </a:cubicBezTo>
                  <a:cubicBezTo>
                    <a:pt x="42" y="37"/>
                    <a:pt x="42" y="37"/>
                    <a:pt x="42"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6" name="Freeform 697"/>
            <p:cNvSpPr>
              <a:spLocks/>
            </p:cNvSpPr>
            <p:nvPr/>
          </p:nvSpPr>
          <p:spPr bwMode="auto">
            <a:xfrm>
              <a:off x="1099774" y="2580743"/>
              <a:ext cx="41876" cy="59593"/>
            </a:xfrm>
            <a:custGeom>
              <a:avLst/>
              <a:gdLst>
                <a:gd name="T0" fmla="*/ 5 w 39"/>
                <a:gd name="T1" fmla="*/ 52 h 54"/>
                <a:gd name="T2" fmla="*/ 16 w 39"/>
                <a:gd name="T3" fmla="*/ 49 h 54"/>
                <a:gd name="T4" fmla="*/ 37 w 39"/>
                <a:gd name="T5" fmla="*/ 12 h 54"/>
                <a:gd name="T6" fmla="*/ 34 w 39"/>
                <a:gd name="T7" fmla="*/ 2 h 54"/>
                <a:gd name="T8" fmla="*/ 23 w 39"/>
                <a:gd name="T9" fmla="*/ 4 h 54"/>
                <a:gd name="T10" fmla="*/ 2 w 39"/>
                <a:gd name="T11" fmla="*/ 41 h 54"/>
                <a:gd name="T12" fmla="*/ 5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5" y="52"/>
                  </a:moveTo>
                  <a:cubicBezTo>
                    <a:pt x="9" y="54"/>
                    <a:pt x="14" y="53"/>
                    <a:pt x="16" y="49"/>
                  </a:cubicBezTo>
                  <a:cubicBezTo>
                    <a:pt x="37" y="12"/>
                    <a:pt x="37" y="12"/>
                    <a:pt x="37" y="12"/>
                  </a:cubicBezTo>
                  <a:cubicBezTo>
                    <a:pt x="39" y="9"/>
                    <a:pt x="38" y="4"/>
                    <a:pt x="34" y="2"/>
                  </a:cubicBezTo>
                  <a:cubicBezTo>
                    <a:pt x="30" y="0"/>
                    <a:pt x="25" y="1"/>
                    <a:pt x="23" y="4"/>
                  </a:cubicBezTo>
                  <a:cubicBezTo>
                    <a:pt x="2" y="41"/>
                    <a:pt x="2" y="41"/>
                    <a:pt x="2" y="41"/>
                  </a:cubicBezTo>
                  <a:cubicBezTo>
                    <a:pt x="0" y="45"/>
                    <a:pt x="1" y="50"/>
                    <a:pt x="5"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7" name="Freeform 698"/>
            <p:cNvSpPr>
              <a:spLocks/>
            </p:cNvSpPr>
            <p:nvPr/>
          </p:nvSpPr>
          <p:spPr bwMode="auto">
            <a:xfrm>
              <a:off x="946765" y="2580743"/>
              <a:ext cx="43487" cy="59593"/>
            </a:xfrm>
            <a:custGeom>
              <a:avLst/>
              <a:gdLst>
                <a:gd name="T0" fmla="*/ 34 w 39"/>
                <a:gd name="T1" fmla="*/ 52 h 54"/>
                <a:gd name="T2" fmla="*/ 37 w 39"/>
                <a:gd name="T3" fmla="*/ 42 h 54"/>
                <a:gd name="T4" fmla="*/ 16 w 39"/>
                <a:gd name="T5" fmla="*/ 5 h 54"/>
                <a:gd name="T6" fmla="*/ 5 w 39"/>
                <a:gd name="T7" fmla="*/ 2 h 54"/>
                <a:gd name="T8" fmla="*/ 2 w 39"/>
                <a:gd name="T9" fmla="*/ 13 h 54"/>
                <a:gd name="T10" fmla="*/ 23 w 39"/>
                <a:gd name="T11" fmla="*/ 50 h 54"/>
                <a:gd name="T12" fmla="*/ 34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34" y="52"/>
                  </a:moveTo>
                  <a:cubicBezTo>
                    <a:pt x="38" y="50"/>
                    <a:pt x="39" y="45"/>
                    <a:pt x="37" y="42"/>
                  </a:cubicBezTo>
                  <a:cubicBezTo>
                    <a:pt x="16" y="5"/>
                    <a:pt x="16" y="5"/>
                    <a:pt x="16" y="5"/>
                  </a:cubicBezTo>
                  <a:cubicBezTo>
                    <a:pt x="14" y="1"/>
                    <a:pt x="9" y="0"/>
                    <a:pt x="5" y="2"/>
                  </a:cubicBezTo>
                  <a:cubicBezTo>
                    <a:pt x="1" y="4"/>
                    <a:pt x="0" y="9"/>
                    <a:pt x="2" y="13"/>
                  </a:cubicBezTo>
                  <a:cubicBezTo>
                    <a:pt x="23" y="50"/>
                    <a:pt x="23" y="50"/>
                    <a:pt x="23" y="50"/>
                  </a:cubicBezTo>
                  <a:cubicBezTo>
                    <a:pt x="25" y="53"/>
                    <a:pt x="30" y="54"/>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8" name="Freeform 699"/>
            <p:cNvSpPr>
              <a:spLocks/>
            </p:cNvSpPr>
            <p:nvPr/>
          </p:nvSpPr>
          <p:spPr bwMode="auto">
            <a:xfrm>
              <a:off x="1148092" y="2646778"/>
              <a:ext cx="59593" cy="40265"/>
            </a:xfrm>
            <a:custGeom>
              <a:avLst/>
              <a:gdLst>
                <a:gd name="T0" fmla="*/ 3 w 55"/>
                <a:gd name="T1" fmla="*/ 33 h 38"/>
                <a:gd name="T2" fmla="*/ 13 w 55"/>
                <a:gd name="T3" fmla="*/ 37 h 38"/>
                <a:gd name="T4" fmla="*/ 50 w 55"/>
                <a:gd name="T5" fmla="*/ 15 h 38"/>
                <a:gd name="T6" fmla="*/ 53 w 55"/>
                <a:gd name="T7" fmla="*/ 5 h 38"/>
                <a:gd name="T8" fmla="*/ 42 w 55"/>
                <a:gd name="T9" fmla="*/ 1 h 38"/>
                <a:gd name="T10" fmla="*/ 5 w 55"/>
                <a:gd name="T11" fmla="*/ 23 h 38"/>
                <a:gd name="T12" fmla="*/ 3 w 55"/>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 y="33"/>
                  </a:moveTo>
                  <a:cubicBezTo>
                    <a:pt x="5" y="37"/>
                    <a:pt x="10" y="38"/>
                    <a:pt x="13" y="37"/>
                  </a:cubicBezTo>
                  <a:cubicBezTo>
                    <a:pt x="50" y="15"/>
                    <a:pt x="50" y="15"/>
                    <a:pt x="50" y="15"/>
                  </a:cubicBezTo>
                  <a:cubicBezTo>
                    <a:pt x="53" y="13"/>
                    <a:pt x="55" y="8"/>
                    <a:pt x="53" y="5"/>
                  </a:cubicBezTo>
                  <a:cubicBezTo>
                    <a:pt x="51" y="1"/>
                    <a:pt x="45" y="0"/>
                    <a:pt x="42" y="1"/>
                  </a:cubicBezTo>
                  <a:cubicBezTo>
                    <a:pt x="5" y="23"/>
                    <a:pt x="5" y="23"/>
                    <a:pt x="5" y="23"/>
                  </a:cubicBezTo>
                  <a:cubicBezTo>
                    <a:pt x="2" y="24"/>
                    <a:pt x="0" y="30"/>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9" name="Freeform 700"/>
            <p:cNvSpPr>
              <a:spLocks noEditPoints="1"/>
            </p:cNvSpPr>
            <p:nvPr/>
          </p:nvSpPr>
          <p:spPr bwMode="auto">
            <a:xfrm>
              <a:off x="1650604" y="3516512"/>
              <a:ext cx="389769" cy="178779"/>
            </a:xfrm>
            <a:custGeom>
              <a:avLst/>
              <a:gdLst>
                <a:gd name="T0" fmla="*/ 359 w 359"/>
                <a:gd name="T1" fmla="*/ 81 h 164"/>
                <a:gd name="T2" fmla="*/ 220 w 359"/>
                <a:gd name="T3" fmla="*/ 0 h 164"/>
                <a:gd name="T4" fmla="*/ 84 w 359"/>
                <a:gd name="T5" fmla="*/ 60 h 164"/>
                <a:gd name="T6" fmla="*/ 3 w 359"/>
                <a:gd name="T7" fmla="*/ 1 h 164"/>
                <a:gd name="T8" fmla="*/ 2 w 359"/>
                <a:gd name="T9" fmla="*/ 1 h 164"/>
                <a:gd name="T10" fmla="*/ 2 w 359"/>
                <a:gd name="T11" fmla="*/ 1 h 164"/>
                <a:gd name="T12" fmla="*/ 0 w 359"/>
                <a:gd name="T13" fmla="*/ 3 h 164"/>
                <a:gd name="T14" fmla="*/ 1 w 359"/>
                <a:gd name="T15" fmla="*/ 5 h 164"/>
                <a:gd name="T16" fmla="*/ 26 w 359"/>
                <a:gd name="T17" fmla="*/ 82 h 164"/>
                <a:gd name="T18" fmla="*/ 1 w 359"/>
                <a:gd name="T19" fmla="*/ 160 h 164"/>
                <a:gd name="T20" fmla="*/ 0 w 359"/>
                <a:gd name="T21" fmla="*/ 161 h 164"/>
                <a:gd name="T22" fmla="*/ 0 w 359"/>
                <a:gd name="T23" fmla="*/ 162 h 164"/>
                <a:gd name="T24" fmla="*/ 2 w 359"/>
                <a:gd name="T25" fmla="*/ 164 h 164"/>
                <a:gd name="T26" fmla="*/ 2 w 359"/>
                <a:gd name="T27" fmla="*/ 164 h 164"/>
                <a:gd name="T28" fmla="*/ 3 w 359"/>
                <a:gd name="T29" fmla="*/ 164 h 164"/>
                <a:gd name="T30" fmla="*/ 84 w 359"/>
                <a:gd name="T31" fmla="*/ 104 h 164"/>
                <a:gd name="T32" fmla="*/ 220 w 359"/>
                <a:gd name="T33" fmla="*/ 164 h 164"/>
                <a:gd name="T34" fmla="*/ 359 w 359"/>
                <a:gd name="T35" fmla="*/ 84 h 164"/>
                <a:gd name="T36" fmla="*/ 359 w 359"/>
                <a:gd name="T37" fmla="*/ 83 h 164"/>
                <a:gd name="T38" fmla="*/ 359 w 359"/>
                <a:gd name="T39" fmla="*/ 82 h 164"/>
                <a:gd name="T40" fmla="*/ 359 w 359"/>
                <a:gd name="T41" fmla="*/ 81 h 164"/>
                <a:gd name="T42" fmla="*/ 359 w 359"/>
                <a:gd name="T43" fmla="*/ 81 h 164"/>
                <a:gd name="T44" fmla="*/ 263 w 359"/>
                <a:gd name="T45" fmla="*/ 91 h 164"/>
                <a:gd name="T46" fmla="*/ 240 w 359"/>
                <a:gd name="T47" fmla="*/ 69 h 164"/>
                <a:gd name="T48" fmla="*/ 263 w 359"/>
                <a:gd name="T49" fmla="*/ 47 h 164"/>
                <a:gd name="T50" fmla="*/ 285 w 359"/>
                <a:gd name="T51" fmla="*/ 69 h 164"/>
                <a:gd name="T52" fmla="*/ 263 w 359"/>
                <a:gd name="T53" fmla="*/ 9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9" h="164">
                  <a:moveTo>
                    <a:pt x="359" y="81"/>
                  </a:moveTo>
                  <a:cubicBezTo>
                    <a:pt x="350" y="69"/>
                    <a:pt x="296" y="0"/>
                    <a:pt x="220" y="0"/>
                  </a:cubicBezTo>
                  <a:cubicBezTo>
                    <a:pt x="154" y="0"/>
                    <a:pt x="84" y="60"/>
                    <a:pt x="84" y="60"/>
                  </a:cubicBezTo>
                  <a:cubicBezTo>
                    <a:pt x="84" y="60"/>
                    <a:pt x="57" y="6"/>
                    <a:pt x="3" y="1"/>
                  </a:cubicBezTo>
                  <a:cubicBezTo>
                    <a:pt x="3" y="1"/>
                    <a:pt x="3" y="1"/>
                    <a:pt x="2" y="1"/>
                  </a:cubicBezTo>
                  <a:cubicBezTo>
                    <a:pt x="2" y="1"/>
                    <a:pt x="2" y="1"/>
                    <a:pt x="2" y="1"/>
                  </a:cubicBezTo>
                  <a:cubicBezTo>
                    <a:pt x="1" y="1"/>
                    <a:pt x="0" y="2"/>
                    <a:pt x="0" y="3"/>
                  </a:cubicBezTo>
                  <a:cubicBezTo>
                    <a:pt x="0" y="4"/>
                    <a:pt x="1" y="5"/>
                    <a:pt x="1" y="5"/>
                  </a:cubicBezTo>
                  <a:cubicBezTo>
                    <a:pt x="8" y="16"/>
                    <a:pt x="26" y="49"/>
                    <a:pt x="26" y="82"/>
                  </a:cubicBezTo>
                  <a:cubicBezTo>
                    <a:pt x="26" y="115"/>
                    <a:pt x="8" y="148"/>
                    <a:pt x="1" y="160"/>
                  </a:cubicBezTo>
                  <a:cubicBezTo>
                    <a:pt x="0" y="161"/>
                    <a:pt x="0" y="161"/>
                    <a:pt x="0" y="161"/>
                  </a:cubicBezTo>
                  <a:cubicBezTo>
                    <a:pt x="0" y="161"/>
                    <a:pt x="0" y="161"/>
                    <a:pt x="0" y="162"/>
                  </a:cubicBezTo>
                  <a:cubicBezTo>
                    <a:pt x="0" y="163"/>
                    <a:pt x="1" y="164"/>
                    <a:pt x="2" y="164"/>
                  </a:cubicBezTo>
                  <a:cubicBezTo>
                    <a:pt x="2" y="164"/>
                    <a:pt x="2" y="164"/>
                    <a:pt x="2" y="164"/>
                  </a:cubicBezTo>
                  <a:cubicBezTo>
                    <a:pt x="3" y="164"/>
                    <a:pt x="3" y="164"/>
                    <a:pt x="3" y="164"/>
                  </a:cubicBezTo>
                  <a:cubicBezTo>
                    <a:pt x="57" y="159"/>
                    <a:pt x="84" y="104"/>
                    <a:pt x="84" y="104"/>
                  </a:cubicBezTo>
                  <a:cubicBezTo>
                    <a:pt x="84" y="104"/>
                    <a:pt x="154" y="164"/>
                    <a:pt x="220" y="164"/>
                  </a:cubicBezTo>
                  <a:cubicBezTo>
                    <a:pt x="296" y="164"/>
                    <a:pt x="350" y="95"/>
                    <a:pt x="359" y="84"/>
                  </a:cubicBezTo>
                  <a:cubicBezTo>
                    <a:pt x="359" y="84"/>
                    <a:pt x="359" y="83"/>
                    <a:pt x="359" y="83"/>
                  </a:cubicBezTo>
                  <a:cubicBezTo>
                    <a:pt x="359" y="83"/>
                    <a:pt x="359" y="83"/>
                    <a:pt x="359" y="82"/>
                  </a:cubicBezTo>
                  <a:cubicBezTo>
                    <a:pt x="359" y="82"/>
                    <a:pt x="359" y="82"/>
                    <a:pt x="359" y="81"/>
                  </a:cubicBezTo>
                  <a:cubicBezTo>
                    <a:pt x="359" y="81"/>
                    <a:pt x="359" y="81"/>
                    <a:pt x="359" y="81"/>
                  </a:cubicBezTo>
                  <a:moveTo>
                    <a:pt x="263" y="91"/>
                  </a:moveTo>
                  <a:cubicBezTo>
                    <a:pt x="250" y="91"/>
                    <a:pt x="240" y="81"/>
                    <a:pt x="240" y="69"/>
                  </a:cubicBezTo>
                  <a:cubicBezTo>
                    <a:pt x="240" y="57"/>
                    <a:pt x="250" y="47"/>
                    <a:pt x="263" y="47"/>
                  </a:cubicBezTo>
                  <a:cubicBezTo>
                    <a:pt x="275" y="47"/>
                    <a:pt x="285" y="57"/>
                    <a:pt x="285" y="69"/>
                  </a:cubicBezTo>
                  <a:cubicBezTo>
                    <a:pt x="285" y="81"/>
                    <a:pt x="275" y="91"/>
                    <a:pt x="263"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0" name="Freeform 701"/>
            <p:cNvSpPr>
              <a:spLocks/>
            </p:cNvSpPr>
            <p:nvPr/>
          </p:nvSpPr>
          <p:spPr bwMode="auto">
            <a:xfrm>
              <a:off x="1648994" y="3423096"/>
              <a:ext cx="389769" cy="70867"/>
            </a:xfrm>
            <a:custGeom>
              <a:avLst/>
              <a:gdLst>
                <a:gd name="T0" fmla="*/ 80 w 358"/>
                <a:gd name="T1" fmla="*/ 24 h 64"/>
                <a:gd name="T2" fmla="*/ 81 w 358"/>
                <a:gd name="T3" fmla="*/ 24 h 64"/>
                <a:gd name="T4" fmla="*/ 82 w 358"/>
                <a:gd name="T5" fmla="*/ 23 h 64"/>
                <a:gd name="T6" fmla="*/ 83 w 358"/>
                <a:gd name="T7" fmla="*/ 24 h 64"/>
                <a:gd name="T8" fmla="*/ 83 w 358"/>
                <a:gd name="T9" fmla="*/ 24 h 64"/>
                <a:gd name="T10" fmla="*/ 177 w 358"/>
                <a:gd name="T11" fmla="*/ 24 h 64"/>
                <a:gd name="T12" fmla="*/ 178 w 358"/>
                <a:gd name="T13" fmla="*/ 23 h 64"/>
                <a:gd name="T14" fmla="*/ 179 w 358"/>
                <a:gd name="T15" fmla="*/ 23 h 64"/>
                <a:gd name="T16" fmla="*/ 180 w 358"/>
                <a:gd name="T17" fmla="*/ 23 h 64"/>
                <a:gd name="T18" fmla="*/ 181 w 358"/>
                <a:gd name="T19" fmla="*/ 24 h 64"/>
                <a:gd name="T20" fmla="*/ 274 w 358"/>
                <a:gd name="T21" fmla="*/ 24 h 64"/>
                <a:gd name="T22" fmla="*/ 274 w 358"/>
                <a:gd name="T23" fmla="*/ 24 h 64"/>
                <a:gd name="T24" fmla="*/ 276 w 358"/>
                <a:gd name="T25" fmla="*/ 23 h 64"/>
                <a:gd name="T26" fmla="*/ 277 w 358"/>
                <a:gd name="T27" fmla="*/ 24 h 64"/>
                <a:gd name="T28" fmla="*/ 278 w 358"/>
                <a:gd name="T29" fmla="*/ 24 h 64"/>
                <a:gd name="T30" fmla="*/ 357 w 358"/>
                <a:gd name="T31" fmla="*/ 30 h 64"/>
                <a:gd name="T32" fmla="*/ 358 w 358"/>
                <a:gd name="T33" fmla="*/ 29 h 64"/>
                <a:gd name="T34" fmla="*/ 358 w 358"/>
                <a:gd name="T35" fmla="*/ 14 h 64"/>
                <a:gd name="T36" fmla="*/ 356 w 358"/>
                <a:gd name="T37" fmla="*/ 12 h 64"/>
                <a:gd name="T38" fmla="*/ 355 w 358"/>
                <a:gd name="T39" fmla="*/ 12 h 64"/>
                <a:gd name="T40" fmla="*/ 354 w 358"/>
                <a:gd name="T41" fmla="*/ 12 h 64"/>
                <a:gd name="T42" fmla="*/ 276 w 358"/>
                <a:gd name="T43" fmla="*/ 1 h 64"/>
                <a:gd name="T44" fmla="*/ 275 w 358"/>
                <a:gd name="T45" fmla="*/ 0 h 64"/>
                <a:gd name="T46" fmla="*/ 274 w 358"/>
                <a:gd name="T47" fmla="*/ 0 h 64"/>
                <a:gd name="T48" fmla="*/ 274 w 358"/>
                <a:gd name="T49" fmla="*/ 0 h 64"/>
                <a:gd name="T50" fmla="*/ 272 w 358"/>
                <a:gd name="T51" fmla="*/ 1 h 64"/>
                <a:gd name="T52" fmla="*/ 181 w 358"/>
                <a:gd name="T53" fmla="*/ 2 h 64"/>
                <a:gd name="T54" fmla="*/ 180 w 358"/>
                <a:gd name="T55" fmla="*/ 1 h 64"/>
                <a:gd name="T56" fmla="*/ 179 w 358"/>
                <a:gd name="T57" fmla="*/ 0 h 64"/>
                <a:gd name="T58" fmla="*/ 177 w 358"/>
                <a:gd name="T59" fmla="*/ 1 h 64"/>
                <a:gd name="T60" fmla="*/ 177 w 358"/>
                <a:gd name="T61" fmla="*/ 2 h 64"/>
                <a:gd name="T62" fmla="*/ 85 w 358"/>
                <a:gd name="T63" fmla="*/ 1 h 64"/>
                <a:gd name="T64" fmla="*/ 84 w 358"/>
                <a:gd name="T65" fmla="*/ 0 h 64"/>
                <a:gd name="T66" fmla="*/ 83 w 358"/>
                <a:gd name="T67" fmla="*/ 0 h 64"/>
                <a:gd name="T68" fmla="*/ 83 w 358"/>
                <a:gd name="T69" fmla="*/ 0 h 64"/>
                <a:gd name="T70" fmla="*/ 82 w 358"/>
                <a:gd name="T71" fmla="*/ 1 h 64"/>
                <a:gd name="T72" fmla="*/ 4 w 358"/>
                <a:gd name="T73" fmla="*/ 12 h 64"/>
                <a:gd name="T74" fmla="*/ 3 w 358"/>
                <a:gd name="T75" fmla="*/ 12 h 64"/>
                <a:gd name="T76" fmla="*/ 2 w 358"/>
                <a:gd name="T77" fmla="*/ 12 h 64"/>
                <a:gd name="T78" fmla="*/ 0 w 358"/>
                <a:gd name="T79" fmla="*/ 14 h 64"/>
                <a:gd name="T80" fmla="*/ 0 w 358"/>
                <a:gd name="T81" fmla="*/ 29 h 64"/>
                <a:gd name="T82" fmla="*/ 1 w 358"/>
                <a:gd name="T83" fmla="*/ 30 h 64"/>
                <a:gd name="T84" fmla="*/ 80 w 358"/>
                <a:gd name="T8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80" y="24"/>
                  </a:moveTo>
                  <a:cubicBezTo>
                    <a:pt x="80" y="24"/>
                    <a:pt x="80" y="24"/>
                    <a:pt x="81" y="24"/>
                  </a:cubicBezTo>
                  <a:cubicBezTo>
                    <a:pt x="81" y="24"/>
                    <a:pt x="81" y="23"/>
                    <a:pt x="82" y="23"/>
                  </a:cubicBezTo>
                  <a:cubicBezTo>
                    <a:pt x="82" y="23"/>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3"/>
                    <a:pt x="276" y="23"/>
                  </a:cubicBezTo>
                  <a:cubicBezTo>
                    <a:pt x="276" y="23"/>
                    <a:pt x="277" y="24"/>
                    <a:pt x="277" y="24"/>
                  </a:cubicBezTo>
                  <a:cubicBezTo>
                    <a:pt x="277" y="24"/>
                    <a:pt x="278" y="24"/>
                    <a:pt x="278" y="24"/>
                  </a:cubicBezTo>
                  <a:cubicBezTo>
                    <a:pt x="286" y="32"/>
                    <a:pt x="320" y="62"/>
                    <a:pt x="357" y="30"/>
                  </a:cubicBezTo>
                  <a:cubicBezTo>
                    <a:pt x="357" y="30"/>
                    <a:pt x="358" y="29"/>
                    <a:pt x="358" y="29"/>
                  </a:cubicBezTo>
                  <a:cubicBezTo>
                    <a:pt x="358" y="14"/>
                    <a:pt x="358" y="14"/>
                    <a:pt x="358" y="14"/>
                  </a:cubicBezTo>
                  <a:cubicBezTo>
                    <a:pt x="358" y="12"/>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cubicBezTo>
                    <a:pt x="2" y="12"/>
                    <a:pt x="2" y="12"/>
                    <a:pt x="2" y="12"/>
                  </a:cubicBezTo>
                  <a:cubicBezTo>
                    <a:pt x="1" y="12"/>
                    <a:pt x="0" y="12"/>
                    <a:pt x="0" y="14"/>
                  </a:cubicBezTo>
                  <a:cubicBezTo>
                    <a:pt x="0" y="29"/>
                    <a:pt x="0" y="29"/>
                    <a:pt x="0" y="29"/>
                  </a:cubicBezTo>
                  <a:cubicBezTo>
                    <a:pt x="0" y="29"/>
                    <a:pt x="0" y="30"/>
                    <a:pt x="1" y="30"/>
                  </a:cubicBezTo>
                  <a:cubicBezTo>
                    <a:pt x="37" y="62"/>
                    <a:pt x="72" y="32"/>
                    <a:pt x="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1" name="Freeform 702"/>
            <p:cNvSpPr>
              <a:spLocks/>
            </p:cNvSpPr>
            <p:nvPr/>
          </p:nvSpPr>
          <p:spPr bwMode="auto">
            <a:xfrm>
              <a:off x="1648994" y="3363503"/>
              <a:ext cx="389769" cy="69257"/>
            </a:xfrm>
            <a:custGeom>
              <a:avLst/>
              <a:gdLst>
                <a:gd name="T0" fmla="*/ 3 w 358"/>
                <a:gd name="T1" fmla="*/ 12 h 64"/>
                <a:gd name="T2" fmla="*/ 2 w 358"/>
                <a:gd name="T3" fmla="*/ 12 h 64"/>
                <a:gd name="T4" fmla="*/ 0 w 358"/>
                <a:gd name="T5" fmla="*/ 14 h 64"/>
                <a:gd name="T6" fmla="*/ 0 w 358"/>
                <a:gd name="T7" fmla="*/ 29 h 64"/>
                <a:gd name="T8" fmla="*/ 1 w 358"/>
                <a:gd name="T9" fmla="*/ 30 h 64"/>
                <a:gd name="T10" fmla="*/ 80 w 358"/>
                <a:gd name="T11" fmla="*/ 25 h 64"/>
                <a:gd name="T12" fmla="*/ 81 w 358"/>
                <a:gd name="T13" fmla="*/ 24 h 64"/>
                <a:gd name="T14" fmla="*/ 82 w 358"/>
                <a:gd name="T15" fmla="*/ 24 h 64"/>
                <a:gd name="T16" fmla="*/ 83 w 358"/>
                <a:gd name="T17" fmla="*/ 24 h 64"/>
                <a:gd name="T18" fmla="*/ 83 w 358"/>
                <a:gd name="T19" fmla="*/ 24 h 64"/>
                <a:gd name="T20" fmla="*/ 177 w 358"/>
                <a:gd name="T21" fmla="*/ 24 h 64"/>
                <a:gd name="T22" fmla="*/ 178 w 358"/>
                <a:gd name="T23" fmla="*/ 23 h 64"/>
                <a:gd name="T24" fmla="*/ 179 w 358"/>
                <a:gd name="T25" fmla="*/ 23 h 64"/>
                <a:gd name="T26" fmla="*/ 180 w 358"/>
                <a:gd name="T27" fmla="*/ 23 h 64"/>
                <a:gd name="T28" fmla="*/ 181 w 358"/>
                <a:gd name="T29" fmla="*/ 24 h 64"/>
                <a:gd name="T30" fmla="*/ 274 w 358"/>
                <a:gd name="T31" fmla="*/ 24 h 64"/>
                <a:gd name="T32" fmla="*/ 274 w 358"/>
                <a:gd name="T33" fmla="*/ 24 h 64"/>
                <a:gd name="T34" fmla="*/ 276 w 358"/>
                <a:gd name="T35" fmla="*/ 24 h 64"/>
                <a:gd name="T36" fmla="*/ 277 w 358"/>
                <a:gd name="T37" fmla="*/ 24 h 64"/>
                <a:gd name="T38" fmla="*/ 278 w 358"/>
                <a:gd name="T39" fmla="*/ 25 h 64"/>
                <a:gd name="T40" fmla="*/ 357 w 358"/>
                <a:gd name="T41" fmla="*/ 30 h 64"/>
                <a:gd name="T42" fmla="*/ 358 w 358"/>
                <a:gd name="T43" fmla="*/ 29 h 64"/>
                <a:gd name="T44" fmla="*/ 358 w 358"/>
                <a:gd name="T45" fmla="*/ 14 h 64"/>
                <a:gd name="T46" fmla="*/ 356 w 358"/>
                <a:gd name="T47" fmla="*/ 12 h 64"/>
                <a:gd name="T48" fmla="*/ 355 w 358"/>
                <a:gd name="T49" fmla="*/ 12 h 64"/>
                <a:gd name="T50" fmla="*/ 354 w 358"/>
                <a:gd name="T51" fmla="*/ 12 h 64"/>
                <a:gd name="T52" fmla="*/ 276 w 358"/>
                <a:gd name="T53" fmla="*/ 1 h 64"/>
                <a:gd name="T54" fmla="*/ 275 w 358"/>
                <a:gd name="T55" fmla="*/ 0 h 64"/>
                <a:gd name="T56" fmla="*/ 274 w 358"/>
                <a:gd name="T57" fmla="*/ 0 h 64"/>
                <a:gd name="T58" fmla="*/ 274 w 358"/>
                <a:gd name="T59" fmla="*/ 0 h 64"/>
                <a:gd name="T60" fmla="*/ 272 w 358"/>
                <a:gd name="T61" fmla="*/ 1 h 64"/>
                <a:gd name="T62" fmla="*/ 181 w 358"/>
                <a:gd name="T63" fmla="*/ 2 h 64"/>
                <a:gd name="T64" fmla="*/ 180 w 358"/>
                <a:gd name="T65" fmla="*/ 1 h 64"/>
                <a:gd name="T66" fmla="*/ 179 w 358"/>
                <a:gd name="T67" fmla="*/ 0 h 64"/>
                <a:gd name="T68" fmla="*/ 177 w 358"/>
                <a:gd name="T69" fmla="*/ 1 h 64"/>
                <a:gd name="T70" fmla="*/ 177 w 358"/>
                <a:gd name="T71" fmla="*/ 2 h 64"/>
                <a:gd name="T72" fmla="*/ 85 w 358"/>
                <a:gd name="T73" fmla="*/ 1 h 64"/>
                <a:gd name="T74" fmla="*/ 84 w 358"/>
                <a:gd name="T75" fmla="*/ 0 h 64"/>
                <a:gd name="T76" fmla="*/ 83 w 358"/>
                <a:gd name="T77" fmla="*/ 0 h 64"/>
                <a:gd name="T78" fmla="*/ 83 w 358"/>
                <a:gd name="T79" fmla="*/ 0 h 64"/>
                <a:gd name="T80" fmla="*/ 82 w 358"/>
                <a:gd name="T81" fmla="*/ 1 h 64"/>
                <a:gd name="T82" fmla="*/ 4 w 358"/>
                <a:gd name="T83" fmla="*/ 12 h 64"/>
                <a:gd name="T84" fmla="*/ 3 w 358"/>
                <a:gd name="T8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3" y="12"/>
                  </a:moveTo>
                  <a:cubicBezTo>
                    <a:pt x="2" y="12"/>
                    <a:pt x="2" y="12"/>
                    <a:pt x="2" y="12"/>
                  </a:cubicBezTo>
                  <a:cubicBezTo>
                    <a:pt x="1" y="12"/>
                    <a:pt x="0" y="13"/>
                    <a:pt x="0" y="14"/>
                  </a:cubicBezTo>
                  <a:cubicBezTo>
                    <a:pt x="0" y="29"/>
                    <a:pt x="0" y="29"/>
                    <a:pt x="0" y="29"/>
                  </a:cubicBezTo>
                  <a:cubicBezTo>
                    <a:pt x="0" y="29"/>
                    <a:pt x="0" y="30"/>
                    <a:pt x="1" y="30"/>
                  </a:cubicBezTo>
                  <a:cubicBezTo>
                    <a:pt x="37" y="62"/>
                    <a:pt x="72" y="32"/>
                    <a:pt x="80" y="25"/>
                  </a:cubicBezTo>
                  <a:cubicBezTo>
                    <a:pt x="80" y="24"/>
                    <a:pt x="80" y="24"/>
                    <a:pt x="81" y="24"/>
                  </a:cubicBezTo>
                  <a:cubicBezTo>
                    <a:pt x="81" y="24"/>
                    <a:pt x="81" y="24"/>
                    <a:pt x="82" y="24"/>
                  </a:cubicBezTo>
                  <a:cubicBezTo>
                    <a:pt x="82" y="24"/>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4"/>
                    <a:pt x="276" y="24"/>
                  </a:cubicBezTo>
                  <a:cubicBezTo>
                    <a:pt x="276" y="24"/>
                    <a:pt x="277" y="24"/>
                    <a:pt x="277" y="24"/>
                  </a:cubicBezTo>
                  <a:cubicBezTo>
                    <a:pt x="277" y="24"/>
                    <a:pt x="278" y="24"/>
                    <a:pt x="278" y="25"/>
                  </a:cubicBezTo>
                  <a:cubicBezTo>
                    <a:pt x="286" y="32"/>
                    <a:pt x="320" y="62"/>
                    <a:pt x="357" y="30"/>
                  </a:cubicBezTo>
                  <a:cubicBezTo>
                    <a:pt x="357" y="30"/>
                    <a:pt x="358" y="29"/>
                    <a:pt x="358" y="29"/>
                  </a:cubicBezTo>
                  <a:cubicBezTo>
                    <a:pt x="358" y="14"/>
                    <a:pt x="358" y="14"/>
                    <a:pt x="358" y="14"/>
                  </a:cubicBezTo>
                  <a:cubicBezTo>
                    <a:pt x="358" y="13"/>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2" name="Freeform 703"/>
            <p:cNvSpPr>
              <a:spLocks noEditPoints="1"/>
            </p:cNvSpPr>
            <p:nvPr/>
          </p:nvSpPr>
          <p:spPr bwMode="auto">
            <a:xfrm>
              <a:off x="4720439" y="3466583"/>
              <a:ext cx="57982" cy="74088"/>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2 h 67"/>
                <a:gd name="T16" fmla="*/ 14 w 54"/>
                <a:gd name="T17" fmla="*/ 54 h 67"/>
                <a:gd name="T18" fmla="*/ 22 w 54"/>
                <a:gd name="T19" fmla="*/ 54 h 67"/>
                <a:gd name="T20" fmla="*/ 39 w 54"/>
                <a:gd name="T21" fmla="*/ 33 h 67"/>
                <a:gd name="T22" fmla="*/ 39 w 54"/>
                <a:gd name="T23" fmla="*/ 33 h 67"/>
                <a:gd name="T24" fmla="*/ 22 w 54"/>
                <a:gd name="T25" fmla="*/ 12 h 67"/>
                <a:gd name="T26" fmla="*/ 14 w 54"/>
                <a:gd name="T2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3"/>
                    <a:pt x="41" y="67"/>
                    <a:pt x="22" y="67"/>
                  </a:cubicBezTo>
                  <a:cubicBezTo>
                    <a:pt x="0" y="67"/>
                    <a:pt x="0" y="67"/>
                    <a:pt x="0" y="67"/>
                  </a:cubicBezTo>
                  <a:lnTo>
                    <a:pt x="0" y="0"/>
                  </a:lnTo>
                  <a:close/>
                  <a:moveTo>
                    <a:pt x="14" y="12"/>
                  </a:moveTo>
                  <a:cubicBezTo>
                    <a:pt x="14" y="54"/>
                    <a:pt x="14" y="54"/>
                    <a:pt x="14" y="54"/>
                  </a:cubicBezTo>
                  <a:cubicBezTo>
                    <a:pt x="22" y="54"/>
                    <a:pt x="22" y="54"/>
                    <a:pt x="22" y="54"/>
                  </a:cubicBezTo>
                  <a:cubicBezTo>
                    <a:pt x="32" y="54"/>
                    <a:pt x="39" y="47"/>
                    <a:pt x="39" y="33"/>
                  </a:cubicBezTo>
                  <a:cubicBezTo>
                    <a:pt x="39" y="33"/>
                    <a:pt x="39" y="33"/>
                    <a:pt x="39" y="33"/>
                  </a:cubicBezTo>
                  <a:cubicBezTo>
                    <a:pt x="39" y="20"/>
                    <a:pt x="32" y="12"/>
                    <a:pt x="22" y="12"/>
                  </a:cubicBezTo>
                  <a:lnTo>
                    <a:pt x="14" y="1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3" name="Freeform 704"/>
            <p:cNvSpPr>
              <a:spLocks/>
            </p:cNvSpPr>
            <p:nvPr/>
          </p:nvSpPr>
          <p:spPr bwMode="auto">
            <a:xfrm>
              <a:off x="4786474" y="3466583"/>
              <a:ext cx="46708" cy="74088"/>
            </a:xfrm>
            <a:custGeom>
              <a:avLst/>
              <a:gdLst>
                <a:gd name="T0" fmla="*/ 0 w 29"/>
                <a:gd name="T1" fmla="*/ 0 h 46"/>
                <a:gd name="T2" fmla="*/ 29 w 29"/>
                <a:gd name="T3" fmla="*/ 0 h 46"/>
                <a:gd name="T4" fmla="*/ 29 w 29"/>
                <a:gd name="T5" fmla="*/ 8 h 46"/>
                <a:gd name="T6" fmla="*/ 9 w 29"/>
                <a:gd name="T7" fmla="*/ 8 h 46"/>
                <a:gd name="T8" fmla="*/ 9 w 29"/>
                <a:gd name="T9" fmla="*/ 19 h 46"/>
                <a:gd name="T10" fmla="*/ 27 w 29"/>
                <a:gd name="T11" fmla="*/ 19 h 46"/>
                <a:gd name="T12" fmla="*/ 27 w 29"/>
                <a:gd name="T13" fmla="*/ 27 h 46"/>
                <a:gd name="T14" fmla="*/ 9 w 29"/>
                <a:gd name="T15" fmla="*/ 27 h 46"/>
                <a:gd name="T16" fmla="*/ 9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9" y="8"/>
                  </a:lnTo>
                  <a:lnTo>
                    <a:pt x="9" y="19"/>
                  </a:lnTo>
                  <a:lnTo>
                    <a:pt x="27" y="19"/>
                  </a:lnTo>
                  <a:lnTo>
                    <a:pt x="27" y="27"/>
                  </a:lnTo>
                  <a:lnTo>
                    <a:pt x="9" y="27"/>
                  </a:lnTo>
                  <a:lnTo>
                    <a:pt x="9"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4" name="Freeform 705"/>
            <p:cNvSpPr>
              <a:spLocks/>
            </p:cNvSpPr>
            <p:nvPr/>
          </p:nvSpPr>
          <p:spPr bwMode="auto">
            <a:xfrm>
              <a:off x="4836403" y="3466583"/>
              <a:ext cx="62814" cy="74088"/>
            </a:xfrm>
            <a:custGeom>
              <a:avLst/>
              <a:gdLst>
                <a:gd name="T0" fmla="*/ 0 w 39"/>
                <a:gd name="T1" fmla="*/ 0 h 46"/>
                <a:gd name="T2" fmla="*/ 10 w 39"/>
                <a:gd name="T3" fmla="*/ 0 h 46"/>
                <a:gd name="T4" fmla="*/ 19 w 39"/>
                <a:gd name="T5" fmla="*/ 31 h 46"/>
                <a:gd name="T6" fmla="*/ 29 w 39"/>
                <a:gd name="T7" fmla="*/ 0 h 46"/>
                <a:gd name="T8" fmla="*/ 39 w 39"/>
                <a:gd name="T9" fmla="*/ 0 h 46"/>
                <a:gd name="T10" fmla="*/ 24 w 39"/>
                <a:gd name="T11" fmla="*/ 46 h 46"/>
                <a:gd name="T12" fmla="*/ 15 w 39"/>
                <a:gd name="T13" fmla="*/ 46 h 46"/>
                <a:gd name="T14" fmla="*/ 0 w 3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0" y="0"/>
                  </a:moveTo>
                  <a:lnTo>
                    <a:pt x="10" y="0"/>
                  </a:lnTo>
                  <a:lnTo>
                    <a:pt x="19" y="31"/>
                  </a:lnTo>
                  <a:lnTo>
                    <a:pt x="29" y="0"/>
                  </a:lnTo>
                  <a:lnTo>
                    <a:pt x="39" y="0"/>
                  </a:lnTo>
                  <a:lnTo>
                    <a:pt x="24" y="46"/>
                  </a:lnTo>
                  <a:lnTo>
                    <a:pt x="15"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5" name="Freeform 706"/>
            <p:cNvSpPr>
              <a:spLocks/>
            </p:cNvSpPr>
            <p:nvPr/>
          </p:nvSpPr>
          <p:spPr bwMode="auto">
            <a:xfrm>
              <a:off x="4904049" y="3466583"/>
              <a:ext cx="48318" cy="74088"/>
            </a:xfrm>
            <a:custGeom>
              <a:avLst/>
              <a:gdLst>
                <a:gd name="T0" fmla="*/ 0 w 30"/>
                <a:gd name="T1" fmla="*/ 0 h 46"/>
                <a:gd name="T2" fmla="*/ 29 w 30"/>
                <a:gd name="T3" fmla="*/ 0 h 46"/>
                <a:gd name="T4" fmla="*/ 29 w 30"/>
                <a:gd name="T5" fmla="*/ 8 h 46"/>
                <a:gd name="T6" fmla="*/ 10 w 30"/>
                <a:gd name="T7" fmla="*/ 8 h 46"/>
                <a:gd name="T8" fmla="*/ 10 w 30"/>
                <a:gd name="T9" fmla="*/ 19 h 46"/>
                <a:gd name="T10" fmla="*/ 27 w 30"/>
                <a:gd name="T11" fmla="*/ 19 h 46"/>
                <a:gd name="T12" fmla="*/ 27 w 30"/>
                <a:gd name="T13" fmla="*/ 27 h 46"/>
                <a:gd name="T14" fmla="*/ 10 w 30"/>
                <a:gd name="T15" fmla="*/ 27 h 46"/>
                <a:gd name="T16" fmla="*/ 10 w 30"/>
                <a:gd name="T17" fmla="*/ 37 h 46"/>
                <a:gd name="T18" fmla="*/ 30 w 30"/>
                <a:gd name="T19" fmla="*/ 37 h 46"/>
                <a:gd name="T20" fmla="*/ 30 w 30"/>
                <a:gd name="T21" fmla="*/ 46 h 46"/>
                <a:gd name="T22" fmla="*/ 0 w 30"/>
                <a:gd name="T23" fmla="*/ 46 h 46"/>
                <a:gd name="T24" fmla="*/ 0 w 3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6">
                  <a:moveTo>
                    <a:pt x="0" y="0"/>
                  </a:moveTo>
                  <a:lnTo>
                    <a:pt x="29" y="0"/>
                  </a:lnTo>
                  <a:lnTo>
                    <a:pt x="29" y="8"/>
                  </a:lnTo>
                  <a:lnTo>
                    <a:pt x="10" y="8"/>
                  </a:lnTo>
                  <a:lnTo>
                    <a:pt x="10" y="19"/>
                  </a:lnTo>
                  <a:lnTo>
                    <a:pt x="27" y="19"/>
                  </a:lnTo>
                  <a:lnTo>
                    <a:pt x="27" y="27"/>
                  </a:lnTo>
                  <a:lnTo>
                    <a:pt x="10" y="27"/>
                  </a:lnTo>
                  <a:lnTo>
                    <a:pt x="10" y="37"/>
                  </a:lnTo>
                  <a:lnTo>
                    <a:pt x="30" y="37"/>
                  </a:lnTo>
                  <a:lnTo>
                    <a:pt x="30"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6" name="Freeform 707"/>
            <p:cNvSpPr>
              <a:spLocks/>
            </p:cNvSpPr>
            <p:nvPr/>
          </p:nvSpPr>
          <p:spPr bwMode="auto">
            <a:xfrm>
              <a:off x="4960421" y="3466583"/>
              <a:ext cx="43487" cy="74088"/>
            </a:xfrm>
            <a:custGeom>
              <a:avLst/>
              <a:gdLst>
                <a:gd name="T0" fmla="*/ 0 w 27"/>
                <a:gd name="T1" fmla="*/ 0 h 46"/>
                <a:gd name="T2" fmla="*/ 9 w 27"/>
                <a:gd name="T3" fmla="*/ 0 h 46"/>
                <a:gd name="T4" fmla="*/ 9 w 27"/>
                <a:gd name="T5" fmla="*/ 37 h 46"/>
                <a:gd name="T6" fmla="*/ 27 w 27"/>
                <a:gd name="T7" fmla="*/ 37 h 46"/>
                <a:gd name="T8" fmla="*/ 27 w 27"/>
                <a:gd name="T9" fmla="*/ 46 h 46"/>
                <a:gd name="T10" fmla="*/ 0 w 27"/>
                <a:gd name="T11" fmla="*/ 46 h 46"/>
                <a:gd name="T12" fmla="*/ 0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0" y="0"/>
                  </a:moveTo>
                  <a:lnTo>
                    <a:pt x="9" y="0"/>
                  </a:lnTo>
                  <a:lnTo>
                    <a:pt x="9" y="37"/>
                  </a:lnTo>
                  <a:lnTo>
                    <a:pt x="27" y="37"/>
                  </a:lnTo>
                  <a:lnTo>
                    <a:pt x="27"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7" name="Freeform 708"/>
            <p:cNvSpPr>
              <a:spLocks noEditPoints="1"/>
            </p:cNvSpPr>
            <p:nvPr/>
          </p:nvSpPr>
          <p:spPr bwMode="auto">
            <a:xfrm>
              <a:off x="5003907" y="3464972"/>
              <a:ext cx="67646" cy="75699"/>
            </a:xfrm>
            <a:custGeom>
              <a:avLst/>
              <a:gdLst>
                <a:gd name="T0" fmla="*/ 0 w 61"/>
                <a:gd name="T1" fmla="*/ 36 h 70"/>
                <a:gd name="T2" fmla="*/ 0 w 61"/>
                <a:gd name="T3" fmla="*/ 35 h 70"/>
                <a:gd name="T4" fmla="*/ 30 w 61"/>
                <a:gd name="T5" fmla="*/ 0 h 70"/>
                <a:gd name="T6" fmla="*/ 61 w 61"/>
                <a:gd name="T7" fmla="*/ 34 h 70"/>
                <a:gd name="T8" fmla="*/ 61 w 61"/>
                <a:gd name="T9" fmla="*/ 36 h 70"/>
                <a:gd name="T10" fmla="*/ 30 w 61"/>
                <a:gd name="T11" fmla="*/ 70 h 70"/>
                <a:gd name="T12" fmla="*/ 0 w 61"/>
                <a:gd name="T13" fmla="*/ 36 h 70"/>
                <a:gd name="T14" fmla="*/ 46 w 61"/>
                <a:gd name="T15" fmla="*/ 36 h 70"/>
                <a:gd name="T16" fmla="*/ 46 w 61"/>
                <a:gd name="T17" fmla="*/ 35 h 70"/>
                <a:gd name="T18" fmla="*/ 30 w 61"/>
                <a:gd name="T19" fmla="*/ 13 h 70"/>
                <a:gd name="T20" fmla="*/ 14 w 61"/>
                <a:gd name="T21" fmla="*/ 35 h 70"/>
                <a:gd name="T22" fmla="*/ 14 w 61"/>
                <a:gd name="T23" fmla="*/ 35 h 70"/>
                <a:gd name="T24" fmla="*/ 30 w 61"/>
                <a:gd name="T25" fmla="*/ 57 h 70"/>
                <a:gd name="T26" fmla="*/ 46 w 61"/>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0">
                  <a:moveTo>
                    <a:pt x="0" y="36"/>
                  </a:moveTo>
                  <a:cubicBezTo>
                    <a:pt x="0" y="35"/>
                    <a:pt x="0" y="35"/>
                    <a:pt x="0" y="35"/>
                  </a:cubicBezTo>
                  <a:cubicBezTo>
                    <a:pt x="0" y="15"/>
                    <a:pt x="13" y="0"/>
                    <a:pt x="30" y="0"/>
                  </a:cubicBezTo>
                  <a:cubicBezTo>
                    <a:pt x="48" y="0"/>
                    <a:pt x="61" y="14"/>
                    <a:pt x="61" y="34"/>
                  </a:cubicBezTo>
                  <a:cubicBezTo>
                    <a:pt x="61" y="36"/>
                    <a:pt x="61" y="36"/>
                    <a:pt x="61" y="36"/>
                  </a:cubicBezTo>
                  <a:cubicBezTo>
                    <a:pt x="61" y="56"/>
                    <a:pt x="48" y="70"/>
                    <a:pt x="30" y="70"/>
                  </a:cubicBezTo>
                  <a:cubicBezTo>
                    <a:pt x="13" y="70"/>
                    <a:pt x="0" y="56"/>
                    <a:pt x="0" y="36"/>
                  </a:cubicBezTo>
                  <a:moveTo>
                    <a:pt x="46" y="36"/>
                  </a:moveTo>
                  <a:cubicBezTo>
                    <a:pt x="46" y="35"/>
                    <a:pt x="46" y="35"/>
                    <a:pt x="46" y="35"/>
                  </a:cubicBezTo>
                  <a:cubicBezTo>
                    <a:pt x="46" y="22"/>
                    <a:pt x="40" y="13"/>
                    <a:pt x="30" y="13"/>
                  </a:cubicBezTo>
                  <a:cubicBezTo>
                    <a:pt x="21" y="13"/>
                    <a:pt x="14" y="22"/>
                    <a:pt x="14" y="35"/>
                  </a:cubicBezTo>
                  <a:cubicBezTo>
                    <a:pt x="14" y="35"/>
                    <a:pt x="14" y="35"/>
                    <a:pt x="14" y="35"/>
                  </a:cubicBezTo>
                  <a:cubicBezTo>
                    <a:pt x="14" y="49"/>
                    <a:pt x="21" y="57"/>
                    <a:pt x="30" y="57"/>
                  </a:cubicBezTo>
                  <a:cubicBezTo>
                    <a:pt x="40" y="57"/>
                    <a:pt x="46" y="49"/>
                    <a:pt x="46" y="36"/>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8" name="Freeform 709"/>
            <p:cNvSpPr>
              <a:spLocks noEditPoints="1"/>
            </p:cNvSpPr>
            <p:nvPr/>
          </p:nvSpPr>
          <p:spPr bwMode="auto">
            <a:xfrm>
              <a:off x="5077996" y="3466583"/>
              <a:ext cx="51540" cy="74088"/>
            </a:xfrm>
            <a:custGeom>
              <a:avLst/>
              <a:gdLst>
                <a:gd name="T0" fmla="*/ 0 w 47"/>
                <a:gd name="T1" fmla="*/ 0 h 67"/>
                <a:gd name="T2" fmla="*/ 23 w 47"/>
                <a:gd name="T3" fmla="*/ 0 h 67"/>
                <a:gd name="T4" fmla="*/ 47 w 47"/>
                <a:gd name="T5" fmla="*/ 23 h 67"/>
                <a:gd name="T6" fmla="*/ 47 w 47"/>
                <a:gd name="T7" fmla="*/ 23 h 67"/>
                <a:gd name="T8" fmla="*/ 22 w 47"/>
                <a:gd name="T9" fmla="*/ 46 h 67"/>
                <a:gd name="T10" fmla="*/ 14 w 47"/>
                <a:gd name="T11" fmla="*/ 46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2 h 67"/>
                <a:gd name="T26" fmla="*/ 14 w 47"/>
                <a:gd name="T27" fmla="*/ 12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8"/>
                    <a:pt x="47" y="23"/>
                  </a:cubicBezTo>
                  <a:cubicBezTo>
                    <a:pt x="47" y="23"/>
                    <a:pt x="47" y="23"/>
                    <a:pt x="47" y="23"/>
                  </a:cubicBezTo>
                  <a:cubicBezTo>
                    <a:pt x="47" y="38"/>
                    <a:pt x="36" y="46"/>
                    <a:pt x="22" y="46"/>
                  </a:cubicBezTo>
                  <a:cubicBezTo>
                    <a:pt x="14" y="46"/>
                    <a:pt x="14" y="46"/>
                    <a:pt x="14" y="46"/>
                  </a:cubicBezTo>
                  <a:cubicBezTo>
                    <a:pt x="14" y="67"/>
                    <a:pt x="14" y="67"/>
                    <a:pt x="14" y="67"/>
                  </a:cubicBezTo>
                  <a:cubicBezTo>
                    <a:pt x="0" y="67"/>
                    <a:pt x="0" y="67"/>
                    <a:pt x="0" y="67"/>
                  </a:cubicBezTo>
                  <a:lnTo>
                    <a:pt x="0" y="0"/>
                  </a:lnTo>
                  <a:close/>
                  <a:moveTo>
                    <a:pt x="22" y="34"/>
                  </a:moveTo>
                  <a:cubicBezTo>
                    <a:pt x="29" y="34"/>
                    <a:pt x="33" y="29"/>
                    <a:pt x="33" y="23"/>
                  </a:cubicBezTo>
                  <a:cubicBezTo>
                    <a:pt x="33" y="23"/>
                    <a:pt x="33" y="23"/>
                    <a:pt x="33" y="23"/>
                  </a:cubicBezTo>
                  <a:cubicBezTo>
                    <a:pt x="33" y="16"/>
                    <a:pt x="29" y="12"/>
                    <a:pt x="22" y="12"/>
                  </a:cubicBezTo>
                  <a:cubicBezTo>
                    <a:pt x="14" y="12"/>
                    <a:pt x="14" y="12"/>
                    <a:pt x="14" y="12"/>
                  </a:cubicBezTo>
                  <a:cubicBezTo>
                    <a:pt x="14" y="34"/>
                    <a:pt x="14" y="34"/>
                    <a:pt x="14" y="34"/>
                  </a:cubicBezTo>
                  <a:lnTo>
                    <a:pt x="22" y="3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9" name="Freeform 710"/>
            <p:cNvSpPr>
              <a:spLocks/>
            </p:cNvSpPr>
            <p:nvPr/>
          </p:nvSpPr>
          <p:spPr bwMode="auto">
            <a:xfrm>
              <a:off x="5135978" y="3466583"/>
              <a:ext cx="64425" cy="74088"/>
            </a:xfrm>
            <a:custGeom>
              <a:avLst/>
              <a:gdLst>
                <a:gd name="T0" fmla="*/ 0 w 40"/>
                <a:gd name="T1" fmla="*/ 0 h 46"/>
                <a:gd name="T2" fmla="*/ 10 w 40"/>
                <a:gd name="T3" fmla="*/ 0 h 46"/>
                <a:gd name="T4" fmla="*/ 20 w 40"/>
                <a:gd name="T5" fmla="*/ 19 h 46"/>
                <a:gd name="T6" fmla="*/ 30 w 40"/>
                <a:gd name="T7" fmla="*/ 0 h 46"/>
                <a:gd name="T8" fmla="*/ 40 w 40"/>
                <a:gd name="T9" fmla="*/ 0 h 46"/>
                <a:gd name="T10" fmla="*/ 40 w 40"/>
                <a:gd name="T11" fmla="*/ 46 h 46"/>
                <a:gd name="T12" fmla="*/ 30 w 40"/>
                <a:gd name="T13" fmla="*/ 46 h 46"/>
                <a:gd name="T14" fmla="*/ 30 w 40"/>
                <a:gd name="T15" fmla="*/ 17 h 46"/>
                <a:gd name="T16" fmla="*/ 20 w 40"/>
                <a:gd name="T17" fmla="*/ 35 h 46"/>
                <a:gd name="T18" fmla="*/ 20 w 40"/>
                <a:gd name="T19" fmla="*/ 35 h 46"/>
                <a:gd name="T20" fmla="*/ 9 w 40"/>
                <a:gd name="T21" fmla="*/ 17 h 46"/>
                <a:gd name="T22" fmla="*/ 9 w 40"/>
                <a:gd name="T23" fmla="*/ 46 h 46"/>
                <a:gd name="T24" fmla="*/ 0 w 40"/>
                <a:gd name="T25" fmla="*/ 46 h 46"/>
                <a:gd name="T26" fmla="*/ 0 w 4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0" y="0"/>
                  </a:moveTo>
                  <a:lnTo>
                    <a:pt x="10" y="0"/>
                  </a:lnTo>
                  <a:lnTo>
                    <a:pt x="20" y="19"/>
                  </a:lnTo>
                  <a:lnTo>
                    <a:pt x="30" y="0"/>
                  </a:lnTo>
                  <a:lnTo>
                    <a:pt x="40" y="0"/>
                  </a:lnTo>
                  <a:lnTo>
                    <a:pt x="40" y="46"/>
                  </a:lnTo>
                  <a:lnTo>
                    <a:pt x="30" y="46"/>
                  </a:lnTo>
                  <a:lnTo>
                    <a:pt x="30" y="17"/>
                  </a:lnTo>
                  <a:lnTo>
                    <a:pt x="20" y="35"/>
                  </a:lnTo>
                  <a:lnTo>
                    <a:pt x="20" y="35"/>
                  </a:lnTo>
                  <a:lnTo>
                    <a:pt x="9" y="17"/>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0" name="Freeform 711"/>
            <p:cNvSpPr>
              <a:spLocks/>
            </p:cNvSpPr>
            <p:nvPr/>
          </p:nvSpPr>
          <p:spPr bwMode="auto">
            <a:xfrm>
              <a:off x="5211677" y="3466583"/>
              <a:ext cx="46708" cy="74088"/>
            </a:xfrm>
            <a:custGeom>
              <a:avLst/>
              <a:gdLst>
                <a:gd name="T0" fmla="*/ 0 w 29"/>
                <a:gd name="T1" fmla="*/ 0 h 46"/>
                <a:gd name="T2" fmla="*/ 29 w 29"/>
                <a:gd name="T3" fmla="*/ 0 h 46"/>
                <a:gd name="T4" fmla="*/ 29 w 29"/>
                <a:gd name="T5" fmla="*/ 8 h 46"/>
                <a:gd name="T6" fmla="*/ 8 w 29"/>
                <a:gd name="T7" fmla="*/ 8 h 46"/>
                <a:gd name="T8" fmla="*/ 8 w 29"/>
                <a:gd name="T9" fmla="*/ 19 h 46"/>
                <a:gd name="T10" fmla="*/ 26 w 29"/>
                <a:gd name="T11" fmla="*/ 19 h 46"/>
                <a:gd name="T12" fmla="*/ 26 w 29"/>
                <a:gd name="T13" fmla="*/ 27 h 46"/>
                <a:gd name="T14" fmla="*/ 8 w 29"/>
                <a:gd name="T15" fmla="*/ 27 h 46"/>
                <a:gd name="T16" fmla="*/ 8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8" y="8"/>
                  </a:lnTo>
                  <a:lnTo>
                    <a:pt x="8" y="19"/>
                  </a:lnTo>
                  <a:lnTo>
                    <a:pt x="26" y="19"/>
                  </a:lnTo>
                  <a:lnTo>
                    <a:pt x="26" y="27"/>
                  </a:lnTo>
                  <a:lnTo>
                    <a:pt x="8" y="27"/>
                  </a:lnTo>
                  <a:lnTo>
                    <a:pt x="8"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1" name="Freeform 712"/>
            <p:cNvSpPr>
              <a:spLocks/>
            </p:cNvSpPr>
            <p:nvPr/>
          </p:nvSpPr>
          <p:spPr bwMode="auto">
            <a:xfrm>
              <a:off x="5266438" y="3466583"/>
              <a:ext cx="56372" cy="74088"/>
            </a:xfrm>
            <a:custGeom>
              <a:avLst/>
              <a:gdLst>
                <a:gd name="T0" fmla="*/ 0 w 35"/>
                <a:gd name="T1" fmla="*/ 0 h 46"/>
                <a:gd name="T2" fmla="*/ 8 w 35"/>
                <a:gd name="T3" fmla="*/ 0 h 46"/>
                <a:gd name="T4" fmla="*/ 26 w 35"/>
                <a:gd name="T5" fmla="*/ 27 h 46"/>
                <a:gd name="T6" fmla="*/ 26 w 35"/>
                <a:gd name="T7" fmla="*/ 0 h 46"/>
                <a:gd name="T8" fmla="*/ 35 w 35"/>
                <a:gd name="T9" fmla="*/ 0 h 46"/>
                <a:gd name="T10" fmla="*/ 35 w 35"/>
                <a:gd name="T11" fmla="*/ 46 h 46"/>
                <a:gd name="T12" fmla="*/ 27 w 35"/>
                <a:gd name="T13" fmla="*/ 46 h 46"/>
                <a:gd name="T14" fmla="*/ 9 w 35"/>
                <a:gd name="T15" fmla="*/ 18 h 46"/>
                <a:gd name="T16" fmla="*/ 9 w 35"/>
                <a:gd name="T17" fmla="*/ 46 h 46"/>
                <a:gd name="T18" fmla="*/ 0 w 35"/>
                <a:gd name="T19" fmla="*/ 46 h 46"/>
                <a:gd name="T20" fmla="*/ 0 w 3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0" y="0"/>
                  </a:moveTo>
                  <a:lnTo>
                    <a:pt x="8" y="0"/>
                  </a:lnTo>
                  <a:lnTo>
                    <a:pt x="26" y="27"/>
                  </a:lnTo>
                  <a:lnTo>
                    <a:pt x="26" y="0"/>
                  </a:lnTo>
                  <a:lnTo>
                    <a:pt x="35" y="0"/>
                  </a:lnTo>
                  <a:lnTo>
                    <a:pt x="35" y="46"/>
                  </a:lnTo>
                  <a:lnTo>
                    <a:pt x="27" y="46"/>
                  </a:lnTo>
                  <a:lnTo>
                    <a:pt x="9" y="18"/>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2" name="Freeform 713"/>
            <p:cNvSpPr>
              <a:spLocks/>
            </p:cNvSpPr>
            <p:nvPr/>
          </p:nvSpPr>
          <p:spPr bwMode="auto">
            <a:xfrm>
              <a:off x="5329252" y="3466583"/>
              <a:ext cx="51540" cy="74088"/>
            </a:xfrm>
            <a:custGeom>
              <a:avLst/>
              <a:gdLst>
                <a:gd name="T0" fmla="*/ 11 w 32"/>
                <a:gd name="T1" fmla="*/ 8 h 46"/>
                <a:gd name="T2" fmla="*/ 0 w 32"/>
                <a:gd name="T3" fmla="*/ 8 h 46"/>
                <a:gd name="T4" fmla="*/ 0 w 32"/>
                <a:gd name="T5" fmla="*/ 0 h 46"/>
                <a:gd name="T6" fmla="*/ 32 w 32"/>
                <a:gd name="T7" fmla="*/ 0 h 46"/>
                <a:gd name="T8" fmla="*/ 32 w 32"/>
                <a:gd name="T9" fmla="*/ 8 h 46"/>
                <a:gd name="T10" fmla="*/ 21 w 32"/>
                <a:gd name="T11" fmla="*/ 8 h 46"/>
                <a:gd name="T12" fmla="*/ 21 w 32"/>
                <a:gd name="T13" fmla="*/ 46 h 46"/>
                <a:gd name="T14" fmla="*/ 11 w 32"/>
                <a:gd name="T15" fmla="*/ 46 h 46"/>
                <a:gd name="T16" fmla="*/ 11 w 32"/>
                <a:gd name="T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11" y="8"/>
                  </a:moveTo>
                  <a:lnTo>
                    <a:pt x="0" y="8"/>
                  </a:lnTo>
                  <a:lnTo>
                    <a:pt x="0" y="0"/>
                  </a:lnTo>
                  <a:lnTo>
                    <a:pt x="32" y="0"/>
                  </a:lnTo>
                  <a:lnTo>
                    <a:pt x="32" y="8"/>
                  </a:lnTo>
                  <a:lnTo>
                    <a:pt x="21" y="8"/>
                  </a:lnTo>
                  <a:lnTo>
                    <a:pt x="21" y="46"/>
                  </a:lnTo>
                  <a:lnTo>
                    <a:pt x="11" y="46"/>
                  </a:lnTo>
                  <a:lnTo>
                    <a:pt x="11" y="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3" name="Freeform 714"/>
            <p:cNvSpPr>
              <a:spLocks/>
            </p:cNvSpPr>
            <p:nvPr/>
          </p:nvSpPr>
          <p:spPr bwMode="auto">
            <a:xfrm>
              <a:off x="4715607" y="3361892"/>
              <a:ext cx="5798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4" name="Freeform 715"/>
            <p:cNvSpPr>
              <a:spLocks/>
            </p:cNvSpPr>
            <p:nvPr/>
          </p:nvSpPr>
          <p:spPr bwMode="auto">
            <a:xfrm>
              <a:off x="4780032" y="3361892"/>
              <a:ext cx="61203" cy="82141"/>
            </a:xfrm>
            <a:custGeom>
              <a:avLst/>
              <a:gdLst>
                <a:gd name="T0" fmla="*/ 0 w 56"/>
                <a:gd name="T1" fmla="*/ 45 h 75"/>
                <a:gd name="T2" fmla="*/ 0 w 56"/>
                <a:gd name="T3" fmla="*/ 0 h 75"/>
                <a:gd name="T4" fmla="*/ 15 w 56"/>
                <a:gd name="T5" fmla="*/ 0 h 75"/>
                <a:gd name="T6" fmla="*/ 15 w 56"/>
                <a:gd name="T7" fmla="*/ 45 h 75"/>
                <a:gd name="T8" fmla="*/ 28 w 56"/>
                <a:gd name="T9" fmla="*/ 61 h 75"/>
                <a:gd name="T10" fmla="*/ 41 w 56"/>
                <a:gd name="T11" fmla="*/ 46 h 75"/>
                <a:gd name="T12" fmla="*/ 41 w 56"/>
                <a:gd name="T13" fmla="*/ 0 h 75"/>
                <a:gd name="T14" fmla="*/ 56 w 56"/>
                <a:gd name="T15" fmla="*/ 0 h 75"/>
                <a:gd name="T16" fmla="*/ 56 w 56"/>
                <a:gd name="T17" fmla="*/ 45 h 75"/>
                <a:gd name="T18" fmla="*/ 28 w 56"/>
                <a:gd name="T19" fmla="*/ 75 h 75"/>
                <a:gd name="T20" fmla="*/ 0 w 56"/>
                <a:gd name="T21"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5">
                  <a:moveTo>
                    <a:pt x="0" y="45"/>
                  </a:moveTo>
                  <a:cubicBezTo>
                    <a:pt x="0" y="0"/>
                    <a:pt x="0" y="0"/>
                    <a:pt x="0" y="0"/>
                  </a:cubicBezTo>
                  <a:cubicBezTo>
                    <a:pt x="15" y="0"/>
                    <a:pt x="15" y="0"/>
                    <a:pt x="15" y="0"/>
                  </a:cubicBezTo>
                  <a:cubicBezTo>
                    <a:pt x="15" y="45"/>
                    <a:pt x="15" y="45"/>
                    <a:pt x="15" y="45"/>
                  </a:cubicBezTo>
                  <a:cubicBezTo>
                    <a:pt x="15" y="56"/>
                    <a:pt x="20" y="61"/>
                    <a:pt x="28" y="61"/>
                  </a:cubicBezTo>
                  <a:cubicBezTo>
                    <a:pt x="36" y="61"/>
                    <a:pt x="41" y="56"/>
                    <a:pt x="41" y="46"/>
                  </a:cubicBezTo>
                  <a:cubicBezTo>
                    <a:pt x="41" y="0"/>
                    <a:pt x="41" y="0"/>
                    <a:pt x="41" y="0"/>
                  </a:cubicBezTo>
                  <a:cubicBezTo>
                    <a:pt x="56" y="0"/>
                    <a:pt x="56" y="0"/>
                    <a:pt x="56" y="0"/>
                  </a:cubicBezTo>
                  <a:cubicBezTo>
                    <a:pt x="56" y="45"/>
                    <a:pt x="56" y="45"/>
                    <a:pt x="56" y="45"/>
                  </a:cubicBezTo>
                  <a:cubicBezTo>
                    <a:pt x="56" y="65"/>
                    <a:pt x="45" y="75"/>
                    <a:pt x="28" y="75"/>
                  </a:cubicBezTo>
                  <a:cubicBezTo>
                    <a:pt x="11" y="75"/>
                    <a:pt x="0" y="65"/>
                    <a:pt x="0" y="4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5" name="Freeform 716"/>
            <p:cNvSpPr>
              <a:spLocks/>
            </p:cNvSpPr>
            <p:nvPr/>
          </p:nvSpPr>
          <p:spPr bwMode="auto">
            <a:xfrm>
              <a:off x="4846067" y="3361892"/>
              <a:ext cx="5637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6" name="Freeform 717"/>
            <p:cNvSpPr>
              <a:spLocks/>
            </p:cNvSpPr>
            <p:nvPr/>
          </p:nvSpPr>
          <p:spPr bwMode="auto">
            <a:xfrm>
              <a:off x="4904049" y="3361892"/>
              <a:ext cx="56372" cy="80531"/>
            </a:xfrm>
            <a:custGeom>
              <a:avLst/>
              <a:gdLst>
                <a:gd name="T0" fmla="*/ 12 w 35"/>
                <a:gd name="T1" fmla="*/ 10 h 50"/>
                <a:gd name="T2" fmla="*/ 0 w 35"/>
                <a:gd name="T3" fmla="*/ 10 h 50"/>
                <a:gd name="T4" fmla="*/ 0 w 35"/>
                <a:gd name="T5" fmla="*/ 0 h 50"/>
                <a:gd name="T6" fmla="*/ 35 w 35"/>
                <a:gd name="T7" fmla="*/ 0 h 50"/>
                <a:gd name="T8" fmla="*/ 35 w 35"/>
                <a:gd name="T9" fmla="*/ 10 h 50"/>
                <a:gd name="T10" fmla="*/ 23 w 35"/>
                <a:gd name="T11" fmla="*/ 10 h 50"/>
                <a:gd name="T12" fmla="*/ 23 w 35"/>
                <a:gd name="T13" fmla="*/ 50 h 50"/>
                <a:gd name="T14" fmla="*/ 12 w 35"/>
                <a:gd name="T15" fmla="*/ 50 h 50"/>
                <a:gd name="T16" fmla="*/ 12 w 35"/>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0">
                  <a:moveTo>
                    <a:pt x="12" y="10"/>
                  </a:moveTo>
                  <a:lnTo>
                    <a:pt x="0" y="10"/>
                  </a:lnTo>
                  <a:lnTo>
                    <a:pt x="0" y="0"/>
                  </a:lnTo>
                  <a:lnTo>
                    <a:pt x="35" y="0"/>
                  </a:lnTo>
                  <a:lnTo>
                    <a:pt x="35" y="10"/>
                  </a:lnTo>
                  <a:lnTo>
                    <a:pt x="23" y="10"/>
                  </a:lnTo>
                  <a:lnTo>
                    <a:pt x="23" y="50"/>
                  </a:lnTo>
                  <a:lnTo>
                    <a:pt x="12" y="50"/>
                  </a:lnTo>
                  <a:lnTo>
                    <a:pt x="12" y="1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Freeform 718"/>
            <p:cNvSpPr>
              <a:spLocks noEditPoints="1"/>
            </p:cNvSpPr>
            <p:nvPr/>
          </p:nvSpPr>
          <p:spPr bwMode="auto">
            <a:xfrm>
              <a:off x="4953978" y="3361892"/>
              <a:ext cx="72478" cy="80531"/>
            </a:xfrm>
            <a:custGeom>
              <a:avLst/>
              <a:gdLst>
                <a:gd name="T0" fmla="*/ 18 w 45"/>
                <a:gd name="T1" fmla="*/ 0 h 50"/>
                <a:gd name="T2" fmla="*/ 27 w 45"/>
                <a:gd name="T3" fmla="*/ 0 h 50"/>
                <a:gd name="T4" fmla="*/ 45 w 45"/>
                <a:gd name="T5" fmla="*/ 50 h 50"/>
                <a:gd name="T6" fmla="*/ 35 w 45"/>
                <a:gd name="T7" fmla="*/ 50 h 50"/>
                <a:gd name="T8" fmla="*/ 31 w 45"/>
                <a:gd name="T9" fmla="*/ 40 h 50"/>
                <a:gd name="T10" fmla="*/ 14 w 45"/>
                <a:gd name="T11" fmla="*/ 40 h 50"/>
                <a:gd name="T12" fmla="*/ 10 w 45"/>
                <a:gd name="T13" fmla="*/ 50 h 50"/>
                <a:gd name="T14" fmla="*/ 0 w 45"/>
                <a:gd name="T15" fmla="*/ 50 h 50"/>
                <a:gd name="T16" fmla="*/ 18 w 45"/>
                <a:gd name="T17" fmla="*/ 0 h 50"/>
                <a:gd name="T18" fmla="*/ 28 w 45"/>
                <a:gd name="T19" fmla="*/ 30 h 50"/>
                <a:gd name="T20" fmla="*/ 23 w 45"/>
                <a:gd name="T21" fmla="*/ 14 h 50"/>
                <a:gd name="T22" fmla="*/ 17 w 45"/>
                <a:gd name="T23" fmla="*/ 30 h 50"/>
                <a:gd name="T24" fmla="*/ 28 w 45"/>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0">
                  <a:moveTo>
                    <a:pt x="18" y="0"/>
                  </a:moveTo>
                  <a:lnTo>
                    <a:pt x="27" y="0"/>
                  </a:lnTo>
                  <a:lnTo>
                    <a:pt x="45" y="50"/>
                  </a:lnTo>
                  <a:lnTo>
                    <a:pt x="35" y="50"/>
                  </a:lnTo>
                  <a:lnTo>
                    <a:pt x="31" y="40"/>
                  </a:lnTo>
                  <a:lnTo>
                    <a:pt x="14" y="40"/>
                  </a:lnTo>
                  <a:lnTo>
                    <a:pt x="10" y="50"/>
                  </a:lnTo>
                  <a:lnTo>
                    <a:pt x="0" y="50"/>
                  </a:lnTo>
                  <a:lnTo>
                    <a:pt x="18" y="0"/>
                  </a:lnTo>
                  <a:close/>
                  <a:moveTo>
                    <a:pt x="28" y="30"/>
                  </a:moveTo>
                  <a:lnTo>
                    <a:pt x="23" y="14"/>
                  </a:lnTo>
                  <a:lnTo>
                    <a:pt x="17"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8" name="Rectangle 719"/>
            <p:cNvSpPr>
              <a:spLocks noChangeArrowheads="1"/>
            </p:cNvSpPr>
            <p:nvPr/>
          </p:nvSpPr>
          <p:spPr bwMode="auto">
            <a:xfrm>
              <a:off x="5032898" y="3361892"/>
              <a:ext cx="17717" cy="8053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Freeform 720"/>
            <p:cNvSpPr>
              <a:spLocks/>
            </p:cNvSpPr>
            <p:nvPr/>
          </p:nvSpPr>
          <p:spPr bwMode="auto">
            <a:xfrm>
              <a:off x="5061889" y="3361892"/>
              <a:ext cx="62814" cy="80531"/>
            </a:xfrm>
            <a:custGeom>
              <a:avLst/>
              <a:gdLst>
                <a:gd name="T0" fmla="*/ 0 w 39"/>
                <a:gd name="T1" fmla="*/ 0 h 50"/>
                <a:gd name="T2" fmla="*/ 10 w 39"/>
                <a:gd name="T3" fmla="*/ 0 h 50"/>
                <a:gd name="T4" fmla="*/ 29 w 39"/>
                <a:gd name="T5" fmla="*/ 29 h 50"/>
                <a:gd name="T6" fmla="*/ 29 w 39"/>
                <a:gd name="T7" fmla="*/ 0 h 50"/>
                <a:gd name="T8" fmla="*/ 39 w 39"/>
                <a:gd name="T9" fmla="*/ 0 h 50"/>
                <a:gd name="T10" fmla="*/ 39 w 39"/>
                <a:gd name="T11" fmla="*/ 50 h 50"/>
                <a:gd name="T12" fmla="*/ 30 w 39"/>
                <a:gd name="T13" fmla="*/ 50 h 50"/>
                <a:gd name="T14" fmla="*/ 10 w 39"/>
                <a:gd name="T15" fmla="*/ 20 h 50"/>
                <a:gd name="T16" fmla="*/ 10 w 39"/>
                <a:gd name="T17" fmla="*/ 50 h 50"/>
                <a:gd name="T18" fmla="*/ 0 w 39"/>
                <a:gd name="T19" fmla="*/ 50 h 50"/>
                <a:gd name="T20" fmla="*/ 0 w 3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0">
                  <a:moveTo>
                    <a:pt x="0" y="0"/>
                  </a:moveTo>
                  <a:lnTo>
                    <a:pt x="10" y="0"/>
                  </a:lnTo>
                  <a:lnTo>
                    <a:pt x="29" y="29"/>
                  </a:lnTo>
                  <a:lnTo>
                    <a:pt x="29" y="0"/>
                  </a:lnTo>
                  <a:lnTo>
                    <a:pt x="39" y="0"/>
                  </a:lnTo>
                  <a:lnTo>
                    <a:pt x="39" y="50"/>
                  </a:lnTo>
                  <a:lnTo>
                    <a:pt x="30" y="50"/>
                  </a:lnTo>
                  <a:lnTo>
                    <a:pt x="10" y="20"/>
                  </a:lnTo>
                  <a:lnTo>
                    <a:pt x="10"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0" name="Freeform 721"/>
            <p:cNvSpPr>
              <a:spLocks noEditPoints="1"/>
            </p:cNvSpPr>
            <p:nvPr/>
          </p:nvSpPr>
          <p:spPr bwMode="auto">
            <a:xfrm>
              <a:off x="5129535" y="3361892"/>
              <a:ext cx="74088" cy="80531"/>
            </a:xfrm>
            <a:custGeom>
              <a:avLst/>
              <a:gdLst>
                <a:gd name="T0" fmla="*/ 18 w 46"/>
                <a:gd name="T1" fmla="*/ 0 h 50"/>
                <a:gd name="T2" fmla="*/ 28 w 46"/>
                <a:gd name="T3" fmla="*/ 0 h 50"/>
                <a:gd name="T4" fmla="*/ 46 w 46"/>
                <a:gd name="T5" fmla="*/ 50 h 50"/>
                <a:gd name="T6" fmla="*/ 35 w 46"/>
                <a:gd name="T7" fmla="*/ 50 h 50"/>
                <a:gd name="T8" fmla="*/ 31 w 46"/>
                <a:gd name="T9" fmla="*/ 40 h 50"/>
                <a:gd name="T10" fmla="*/ 14 w 46"/>
                <a:gd name="T11" fmla="*/ 40 h 50"/>
                <a:gd name="T12" fmla="*/ 11 w 46"/>
                <a:gd name="T13" fmla="*/ 50 h 50"/>
                <a:gd name="T14" fmla="*/ 0 w 46"/>
                <a:gd name="T15" fmla="*/ 50 h 50"/>
                <a:gd name="T16" fmla="*/ 18 w 46"/>
                <a:gd name="T17" fmla="*/ 0 h 50"/>
                <a:gd name="T18" fmla="*/ 28 w 46"/>
                <a:gd name="T19" fmla="*/ 30 h 50"/>
                <a:gd name="T20" fmla="*/ 23 w 46"/>
                <a:gd name="T21" fmla="*/ 14 h 50"/>
                <a:gd name="T22" fmla="*/ 18 w 46"/>
                <a:gd name="T23" fmla="*/ 30 h 50"/>
                <a:gd name="T24" fmla="*/ 28 w 46"/>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0">
                  <a:moveTo>
                    <a:pt x="18" y="0"/>
                  </a:moveTo>
                  <a:lnTo>
                    <a:pt x="28" y="0"/>
                  </a:lnTo>
                  <a:lnTo>
                    <a:pt x="46" y="50"/>
                  </a:lnTo>
                  <a:lnTo>
                    <a:pt x="35" y="50"/>
                  </a:lnTo>
                  <a:lnTo>
                    <a:pt x="31" y="40"/>
                  </a:lnTo>
                  <a:lnTo>
                    <a:pt x="14" y="40"/>
                  </a:lnTo>
                  <a:lnTo>
                    <a:pt x="11" y="50"/>
                  </a:lnTo>
                  <a:lnTo>
                    <a:pt x="0" y="50"/>
                  </a:lnTo>
                  <a:lnTo>
                    <a:pt x="18" y="0"/>
                  </a:lnTo>
                  <a:close/>
                  <a:moveTo>
                    <a:pt x="28" y="30"/>
                  </a:moveTo>
                  <a:lnTo>
                    <a:pt x="23" y="14"/>
                  </a:lnTo>
                  <a:lnTo>
                    <a:pt x="18"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Freeform 722"/>
            <p:cNvSpPr>
              <a:spLocks noEditPoints="1"/>
            </p:cNvSpPr>
            <p:nvPr/>
          </p:nvSpPr>
          <p:spPr bwMode="auto">
            <a:xfrm>
              <a:off x="5208456" y="3361892"/>
              <a:ext cx="59593" cy="80531"/>
            </a:xfrm>
            <a:custGeom>
              <a:avLst/>
              <a:gdLst>
                <a:gd name="T0" fmla="*/ 0 w 55"/>
                <a:gd name="T1" fmla="*/ 0 h 74"/>
                <a:gd name="T2" fmla="*/ 27 w 55"/>
                <a:gd name="T3" fmla="*/ 0 h 74"/>
                <a:gd name="T4" fmla="*/ 46 w 55"/>
                <a:gd name="T5" fmla="*/ 7 h 74"/>
                <a:gd name="T6" fmla="*/ 51 w 55"/>
                <a:gd name="T7" fmla="*/ 19 h 74"/>
                <a:gd name="T8" fmla="*/ 51 w 55"/>
                <a:gd name="T9" fmla="*/ 19 h 74"/>
                <a:gd name="T10" fmla="*/ 41 w 55"/>
                <a:gd name="T11" fmla="*/ 35 h 74"/>
                <a:gd name="T12" fmla="*/ 55 w 55"/>
                <a:gd name="T13" fmla="*/ 53 h 74"/>
                <a:gd name="T14" fmla="*/ 55 w 55"/>
                <a:gd name="T15" fmla="*/ 54 h 74"/>
                <a:gd name="T16" fmla="*/ 28 w 55"/>
                <a:gd name="T17" fmla="*/ 74 h 74"/>
                <a:gd name="T18" fmla="*/ 0 w 55"/>
                <a:gd name="T19" fmla="*/ 74 h 74"/>
                <a:gd name="T20" fmla="*/ 0 w 55"/>
                <a:gd name="T21" fmla="*/ 0 h 74"/>
                <a:gd name="T22" fmla="*/ 36 w 55"/>
                <a:gd name="T23" fmla="*/ 22 h 74"/>
                <a:gd name="T24" fmla="*/ 26 w 55"/>
                <a:gd name="T25" fmla="*/ 14 h 74"/>
                <a:gd name="T26" fmla="*/ 15 w 55"/>
                <a:gd name="T27" fmla="*/ 14 h 74"/>
                <a:gd name="T28" fmla="*/ 15 w 55"/>
                <a:gd name="T29" fmla="*/ 30 h 74"/>
                <a:gd name="T30" fmla="*/ 25 w 55"/>
                <a:gd name="T31" fmla="*/ 30 h 74"/>
                <a:gd name="T32" fmla="*/ 36 w 55"/>
                <a:gd name="T33" fmla="*/ 22 h 74"/>
                <a:gd name="T34" fmla="*/ 28 w 55"/>
                <a:gd name="T35" fmla="*/ 43 h 74"/>
                <a:gd name="T36" fmla="*/ 15 w 55"/>
                <a:gd name="T37" fmla="*/ 43 h 74"/>
                <a:gd name="T38" fmla="*/ 15 w 55"/>
                <a:gd name="T39" fmla="*/ 60 h 74"/>
                <a:gd name="T40" fmla="*/ 28 w 55"/>
                <a:gd name="T41" fmla="*/ 60 h 74"/>
                <a:gd name="T42" fmla="*/ 40 w 55"/>
                <a:gd name="T43" fmla="*/ 52 h 74"/>
                <a:gd name="T44" fmla="*/ 40 w 55"/>
                <a:gd name="T45" fmla="*/ 52 h 74"/>
                <a:gd name="T46" fmla="*/ 28 w 55"/>
                <a:gd name="T4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4">
                  <a:moveTo>
                    <a:pt x="0" y="0"/>
                  </a:moveTo>
                  <a:cubicBezTo>
                    <a:pt x="27" y="0"/>
                    <a:pt x="27" y="0"/>
                    <a:pt x="27" y="0"/>
                  </a:cubicBezTo>
                  <a:cubicBezTo>
                    <a:pt x="35" y="0"/>
                    <a:pt x="42" y="2"/>
                    <a:pt x="46" y="7"/>
                  </a:cubicBezTo>
                  <a:cubicBezTo>
                    <a:pt x="50" y="10"/>
                    <a:pt x="51" y="14"/>
                    <a:pt x="51" y="19"/>
                  </a:cubicBezTo>
                  <a:cubicBezTo>
                    <a:pt x="51" y="19"/>
                    <a:pt x="51" y="19"/>
                    <a:pt x="51" y="19"/>
                  </a:cubicBezTo>
                  <a:cubicBezTo>
                    <a:pt x="51" y="28"/>
                    <a:pt x="47" y="33"/>
                    <a:pt x="41" y="35"/>
                  </a:cubicBezTo>
                  <a:cubicBezTo>
                    <a:pt x="49" y="39"/>
                    <a:pt x="55" y="43"/>
                    <a:pt x="55" y="53"/>
                  </a:cubicBezTo>
                  <a:cubicBezTo>
                    <a:pt x="55" y="54"/>
                    <a:pt x="55" y="54"/>
                    <a:pt x="55" y="54"/>
                  </a:cubicBezTo>
                  <a:cubicBezTo>
                    <a:pt x="55" y="67"/>
                    <a:pt x="44" y="74"/>
                    <a:pt x="28" y="74"/>
                  </a:cubicBezTo>
                  <a:cubicBezTo>
                    <a:pt x="0" y="74"/>
                    <a:pt x="0" y="74"/>
                    <a:pt x="0" y="74"/>
                  </a:cubicBezTo>
                  <a:lnTo>
                    <a:pt x="0" y="0"/>
                  </a:lnTo>
                  <a:close/>
                  <a:moveTo>
                    <a:pt x="36" y="22"/>
                  </a:moveTo>
                  <a:cubicBezTo>
                    <a:pt x="36" y="16"/>
                    <a:pt x="33" y="14"/>
                    <a:pt x="26" y="14"/>
                  </a:cubicBezTo>
                  <a:cubicBezTo>
                    <a:pt x="15" y="14"/>
                    <a:pt x="15" y="14"/>
                    <a:pt x="15" y="14"/>
                  </a:cubicBezTo>
                  <a:cubicBezTo>
                    <a:pt x="15" y="30"/>
                    <a:pt x="15" y="30"/>
                    <a:pt x="15" y="30"/>
                  </a:cubicBezTo>
                  <a:cubicBezTo>
                    <a:pt x="25" y="30"/>
                    <a:pt x="25" y="30"/>
                    <a:pt x="25" y="30"/>
                  </a:cubicBezTo>
                  <a:cubicBezTo>
                    <a:pt x="32" y="30"/>
                    <a:pt x="36" y="28"/>
                    <a:pt x="36" y="22"/>
                  </a:cubicBezTo>
                  <a:close/>
                  <a:moveTo>
                    <a:pt x="28" y="43"/>
                  </a:moveTo>
                  <a:cubicBezTo>
                    <a:pt x="15" y="43"/>
                    <a:pt x="15" y="43"/>
                    <a:pt x="15" y="43"/>
                  </a:cubicBezTo>
                  <a:cubicBezTo>
                    <a:pt x="15" y="60"/>
                    <a:pt x="15" y="60"/>
                    <a:pt x="15" y="60"/>
                  </a:cubicBezTo>
                  <a:cubicBezTo>
                    <a:pt x="28" y="60"/>
                    <a:pt x="28" y="60"/>
                    <a:pt x="28" y="60"/>
                  </a:cubicBezTo>
                  <a:cubicBezTo>
                    <a:pt x="35" y="60"/>
                    <a:pt x="40" y="57"/>
                    <a:pt x="40" y="52"/>
                  </a:cubicBezTo>
                  <a:cubicBezTo>
                    <a:pt x="40" y="52"/>
                    <a:pt x="40" y="52"/>
                    <a:pt x="40" y="52"/>
                  </a:cubicBezTo>
                  <a:cubicBezTo>
                    <a:pt x="40" y="46"/>
                    <a:pt x="36" y="43"/>
                    <a:pt x="28" y="43"/>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Freeform 723"/>
            <p:cNvSpPr>
              <a:spLocks/>
            </p:cNvSpPr>
            <p:nvPr/>
          </p:nvSpPr>
          <p:spPr bwMode="auto">
            <a:xfrm>
              <a:off x="5276101" y="3361892"/>
              <a:ext cx="49929" cy="80531"/>
            </a:xfrm>
            <a:custGeom>
              <a:avLst/>
              <a:gdLst>
                <a:gd name="T0" fmla="*/ 0 w 31"/>
                <a:gd name="T1" fmla="*/ 0 h 50"/>
                <a:gd name="T2" fmla="*/ 10 w 31"/>
                <a:gd name="T3" fmla="*/ 0 h 50"/>
                <a:gd name="T4" fmla="*/ 10 w 31"/>
                <a:gd name="T5" fmla="*/ 41 h 50"/>
                <a:gd name="T6" fmla="*/ 31 w 31"/>
                <a:gd name="T7" fmla="*/ 41 h 50"/>
                <a:gd name="T8" fmla="*/ 31 w 31"/>
                <a:gd name="T9" fmla="*/ 50 h 50"/>
                <a:gd name="T10" fmla="*/ 0 w 31"/>
                <a:gd name="T11" fmla="*/ 50 h 50"/>
                <a:gd name="T12" fmla="*/ 0 w 3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0" y="0"/>
                  </a:moveTo>
                  <a:lnTo>
                    <a:pt x="10" y="0"/>
                  </a:lnTo>
                  <a:lnTo>
                    <a:pt x="10" y="41"/>
                  </a:lnTo>
                  <a:lnTo>
                    <a:pt x="31" y="41"/>
                  </a:lnTo>
                  <a:lnTo>
                    <a:pt x="31"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Freeform 724"/>
            <p:cNvSpPr>
              <a:spLocks/>
            </p:cNvSpPr>
            <p:nvPr/>
          </p:nvSpPr>
          <p:spPr bwMode="auto">
            <a:xfrm>
              <a:off x="5332473" y="3361892"/>
              <a:ext cx="51540" cy="80531"/>
            </a:xfrm>
            <a:custGeom>
              <a:avLst/>
              <a:gdLst>
                <a:gd name="T0" fmla="*/ 0 w 32"/>
                <a:gd name="T1" fmla="*/ 0 h 50"/>
                <a:gd name="T2" fmla="*/ 31 w 32"/>
                <a:gd name="T3" fmla="*/ 0 h 50"/>
                <a:gd name="T4" fmla="*/ 31 w 32"/>
                <a:gd name="T5" fmla="*/ 10 h 50"/>
                <a:gd name="T6" fmla="*/ 10 w 32"/>
                <a:gd name="T7" fmla="*/ 10 h 50"/>
                <a:gd name="T8" fmla="*/ 10 w 32"/>
                <a:gd name="T9" fmla="*/ 21 h 50"/>
                <a:gd name="T10" fmla="*/ 29 w 32"/>
                <a:gd name="T11" fmla="*/ 21 h 50"/>
                <a:gd name="T12" fmla="*/ 29 w 32"/>
                <a:gd name="T13" fmla="*/ 30 h 50"/>
                <a:gd name="T14" fmla="*/ 10 w 32"/>
                <a:gd name="T15" fmla="*/ 30 h 50"/>
                <a:gd name="T16" fmla="*/ 10 w 32"/>
                <a:gd name="T17" fmla="*/ 41 h 50"/>
                <a:gd name="T18" fmla="*/ 32 w 32"/>
                <a:gd name="T19" fmla="*/ 41 h 50"/>
                <a:gd name="T20" fmla="*/ 32 w 32"/>
                <a:gd name="T21" fmla="*/ 50 h 50"/>
                <a:gd name="T22" fmla="*/ 0 w 32"/>
                <a:gd name="T23" fmla="*/ 50 h 50"/>
                <a:gd name="T24" fmla="*/ 0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0"/>
                  </a:moveTo>
                  <a:lnTo>
                    <a:pt x="31" y="0"/>
                  </a:lnTo>
                  <a:lnTo>
                    <a:pt x="31" y="10"/>
                  </a:lnTo>
                  <a:lnTo>
                    <a:pt x="10" y="10"/>
                  </a:lnTo>
                  <a:lnTo>
                    <a:pt x="10" y="21"/>
                  </a:lnTo>
                  <a:lnTo>
                    <a:pt x="29" y="21"/>
                  </a:lnTo>
                  <a:lnTo>
                    <a:pt x="29" y="30"/>
                  </a:lnTo>
                  <a:lnTo>
                    <a:pt x="10" y="30"/>
                  </a:lnTo>
                  <a:lnTo>
                    <a:pt x="10" y="41"/>
                  </a:lnTo>
                  <a:lnTo>
                    <a:pt x="32" y="41"/>
                  </a:lnTo>
                  <a:lnTo>
                    <a:pt x="32"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Freeform 725"/>
            <p:cNvSpPr>
              <a:spLocks noEditPoints="1"/>
            </p:cNvSpPr>
            <p:nvPr/>
          </p:nvSpPr>
          <p:spPr bwMode="auto">
            <a:xfrm>
              <a:off x="4979748" y="3186335"/>
              <a:ext cx="132071" cy="128849"/>
            </a:xfrm>
            <a:custGeom>
              <a:avLst/>
              <a:gdLst>
                <a:gd name="T0" fmla="*/ 63 w 121"/>
                <a:gd name="T1" fmla="*/ 2 h 118"/>
                <a:gd name="T2" fmla="*/ 90 w 121"/>
                <a:gd name="T3" fmla="*/ 18 h 118"/>
                <a:gd name="T4" fmla="*/ 24 w 121"/>
                <a:gd name="T5" fmla="*/ 18 h 118"/>
                <a:gd name="T6" fmla="*/ 65 w 121"/>
                <a:gd name="T7" fmla="*/ 9 h 118"/>
                <a:gd name="T8" fmla="*/ 67 w 121"/>
                <a:gd name="T9" fmla="*/ 23 h 118"/>
                <a:gd name="T10" fmla="*/ 88 w 121"/>
                <a:gd name="T11" fmla="*/ 34 h 118"/>
                <a:gd name="T12" fmla="*/ 95 w 121"/>
                <a:gd name="T13" fmla="*/ 43 h 118"/>
                <a:gd name="T14" fmla="*/ 96 w 121"/>
                <a:gd name="T15" fmla="*/ 48 h 118"/>
                <a:gd name="T16" fmla="*/ 96 w 121"/>
                <a:gd name="T17" fmla="*/ 36 h 118"/>
                <a:gd name="T18" fmla="*/ 81 w 121"/>
                <a:gd name="T19" fmla="*/ 19 h 118"/>
                <a:gd name="T20" fmla="*/ 38 w 121"/>
                <a:gd name="T21" fmla="*/ 22 h 118"/>
                <a:gd name="T22" fmla="*/ 96 w 121"/>
                <a:gd name="T23" fmla="*/ 25 h 118"/>
                <a:gd name="T24" fmla="*/ 116 w 121"/>
                <a:gd name="T25" fmla="*/ 52 h 118"/>
                <a:gd name="T26" fmla="*/ 23 w 121"/>
                <a:gd name="T27" fmla="*/ 20 h 118"/>
                <a:gd name="T28" fmla="*/ 60 w 121"/>
                <a:gd name="T29" fmla="*/ 25 h 118"/>
                <a:gd name="T30" fmla="*/ 83 w 121"/>
                <a:gd name="T31" fmla="*/ 33 h 118"/>
                <a:gd name="T32" fmla="*/ 27 w 121"/>
                <a:gd name="T33" fmla="*/ 55 h 118"/>
                <a:gd name="T34" fmla="*/ 85 w 121"/>
                <a:gd name="T35" fmla="*/ 43 h 118"/>
                <a:gd name="T36" fmla="*/ 91 w 121"/>
                <a:gd name="T37" fmla="*/ 45 h 118"/>
                <a:gd name="T38" fmla="*/ 34 w 121"/>
                <a:gd name="T39" fmla="*/ 52 h 118"/>
                <a:gd name="T40" fmla="*/ 64 w 121"/>
                <a:gd name="T41" fmla="*/ 43 h 118"/>
                <a:gd name="T42" fmla="*/ 75 w 121"/>
                <a:gd name="T43" fmla="*/ 43 h 118"/>
                <a:gd name="T44" fmla="*/ 50 w 121"/>
                <a:gd name="T45" fmla="*/ 45 h 118"/>
                <a:gd name="T46" fmla="*/ 60 w 121"/>
                <a:gd name="T47" fmla="*/ 37 h 118"/>
                <a:gd name="T48" fmla="*/ 52 w 121"/>
                <a:gd name="T49" fmla="*/ 57 h 118"/>
                <a:gd name="T50" fmla="*/ 54 w 121"/>
                <a:gd name="T51" fmla="*/ 60 h 118"/>
                <a:gd name="T52" fmla="*/ 56 w 121"/>
                <a:gd name="T53" fmla="*/ 61 h 118"/>
                <a:gd name="T54" fmla="*/ 68 w 121"/>
                <a:gd name="T55" fmla="*/ 63 h 118"/>
                <a:gd name="T56" fmla="*/ 61 w 121"/>
                <a:gd name="T57" fmla="*/ 49 h 118"/>
                <a:gd name="T58" fmla="*/ 35 w 121"/>
                <a:gd name="T59" fmla="*/ 67 h 118"/>
                <a:gd name="T60" fmla="*/ 39 w 121"/>
                <a:gd name="T61" fmla="*/ 62 h 118"/>
                <a:gd name="T62" fmla="*/ 38 w 121"/>
                <a:gd name="T63" fmla="*/ 61 h 118"/>
                <a:gd name="T64" fmla="*/ 90 w 121"/>
                <a:gd name="T65" fmla="*/ 59 h 118"/>
                <a:gd name="T66" fmla="*/ 99 w 121"/>
                <a:gd name="T67" fmla="*/ 85 h 118"/>
                <a:gd name="T68" fmla="*/ 96 w 121"/>
                <a:gd name="T69" fmla="*/ 64 h 118"/>
                <a:gd name="T70" fmla="*/ 93 w 121"/>
                <a:gd name="T71" fmla="*/ 83 h 118"/>
                <a:gd name="T72" fmla="*/ 32 w 121"/>
                <a:gd name="T73" fmla="*/ 63 h 118"/>
                <a:gd name="T74" fmla="*/ 28 w 121"/>
                <a:gd name="T75" fmla="*/ 89 h 118"/>
                <a:gd name="T76" fmla="*/ 16 w 121"/>
                <a:gd name="T77" fmla="*/ 78 h 118"/>
                <a:gd name="T78" fmla="*/ 15 w 121"/>
                <a:gd name="T79" fmla="*/ 69 h 118"/>
                <a:gd name="T80" fmla="*/ 27 w 121"/>
                <a:gd name="T81" fmla="*/ 59 h 118"/>
                <a:gd name="T82" fmla="*/ 28 w 121"/>
                <a:gd name="T83" fmla="*/ 63 h 118"/>
                <a:gd name="T84" fmla="*/ 47 w 121"/>
                <a:gd name="T85" fmla="*/ 66 h 118"/>
                <a:gd name="T86" fmla="*/ 52 w 121"/>
                <a:gd name="T87" fmla="*/ 65 h 118"/>
                <a:gd name="T88" fmla="*/ 90 w 121"/>
                <a:gd name="T89" fmla="*/ 67 h 118"/>
                <a:gd name="T90" fmla="*/ 79 w 121"/>
                <a:gd name="T91" fmla="*/ 72 h 118"/>
                <a:gd name="T92" fmla="*/ 74 w 121"/>
                <a:gd name="T93" fmla="*/ 77 h 118"/>
                <a:gd name="T94" fmla="*/ 90 w 121"/>
                <a:gd name="T95" fmla="*/ 67 h 118"/>
                <a:gd name="T96" fmla="*/ 61 w 121"/>
                <a:gd name="T97" fmla="*/ 70 h 118"/>
                <a:gd name="T98" fmla="*/ 72 w 121"/>
                <a:gd name="T99" fmla="*/ 75 h 118"/>
                <a:gd name="T100" fmla="*/ 63 w 121"/>
                <a:gd name="T101" fmla="*/ 76 h 118"/>
                <a:gd name="T102" fmla="*/ 74 w 121"/>
                <a:gd name="T103" fmla="*/ 74 h 118"/>
                <a:gd name="T104" fmla="*/ 50 w 121"/>
                <a:gd name="T105" fmla="*/ 78 h 118"/>
                <a:gd name="T106" fmla="*/ 86 w 121"/>
                <a:gd name="T107" fmla="*/ 93 h 118"/>
                <a:gd name="T108" fmla="*/ 41 w 121"/>
                <a:gd name="T109" fmla="*/ 85 h 118"/>
                <a:gd name="T110" fmla="*/ 61 w 121"/>
                <a:gd name="T111" fmla="*/ 101 h 118"/>
                <a:gd name="T112" fmla="*/ 81 w 121"/>
                <a:gd name="T113" fmla="*/ 102 h 118"/>
                <a:gd name="T114" fmla="*/ 30 w 121"/>
                <a:gd name="T115" fmla="*/ 91 h 118"/>
                <a:gd name="T116" fmla="*/ 30 w 121"/>
                <a:gd name="T117" fmla="*/ 91 h 118"/>
                <a:gd name="T118" fmla="*/ 63 w 121"/>
                <a:gd name="T1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18">
                  <a:moveTo>
                    <a:pt x="114" y="32"/>
                  </a:moveTo>
                  <a:cubicBezTo>
                    <a:pt x="120" y="44"/>
                    <a:pt x="121" y="60"/>
                    <a:pt x="117" y="73"/>
                  </a:cubicBezTo>
                  <a:cubicBezTo>
                    <a:pt x="114" y="88"/>
                    <a:pt x="101" y="103"/>
                    <a:pt x="86" y="110"/>
                  </a:cubicBezTo>
                  <a:cubicBezTo>
                    <a:pt x="69" y="118"/>
                    <a:pt x="45" y="116"/>
                    <a:pt x="30" y="105"/>
                  </a:cubicBezTo>
                  <a:cubicBezTo>
                    <a:pt x="9" y="91"/>
                    <a:pt x="0" y="66"/>
                    <a:pt x="7" y="42"/>
                  </a:cubicBezTo>
                  <a:cubicBezTo>
                    <a:pt x="10" y="27"/>
                    <a:pt x="22" y="13"/>
                    <a:pt x="36" y="6"/>
                  </a:cubicBezTo>
                  <a:cubicBezTo>
                    <a:pt x="44" y="2"/>
                    <a:pt x="53" y="0"/>
                    <a:pt x="62" y="0"/>
                  </a:cubicBezTo>
                  <a:cubicBezTo>
                    <a:pt x="84" y="0"/>
                    <a:pt x="104" y="12"/>
                    <a:pt x="114" y="32"/>
                  </a:cubicBezTo>
                  <a:moveTo>
                    <a:pt x="63" y="2"/>
                  </a:moveTo>
                  <a:cubicBezTo>
                    <a:pt x="64" y="5"/>
                    <a:pt x="64" y="8"/>
                    <a:pt x="63" y="10"/>
                  </a:cubicBezTo>
                  <a:cubicBezTo>
                    <a:pt x="63" y="10"/>
                    <a:pt x="63" y="10"/>
                    <a:pt x="64" y="10"/>
                  </a:cubicBezTo>
                  <a:cubicBezTo>
                    <a:pt x="64" y="9"/>
                    <a:pt x="64" y="10"/>
                    <a:pt x="65" y="10"/>
                  </a:cubicBezTo>
                  <a:cubicBezTo>
                    <a:pt x="65" y="10"/>
                    <a:pt x="65" y="11"/>
                    <a:pt x="64" y="11"/>
                  </a:cubicBezTo>
                  <a:cubicBezTo>
                    <a:pt x="65" y="11"/>
                    <a:pt x="65" y="11"/>
                    <a:pt x="65" y="11"/>
                  </a:cubicBezTo>
                  <a:cubicBezTo>
                    <a:pt x="72" y="12"/>
                    <a:pt x="78" y="14"/>
                    <a:pt x="83" y="17"/>
                  </a:cubicBezTo>
                  <a:cubicBezTo>
                    <a:pt x="83" y="16"/>
                    <a:pt x="83" y="16"/>
                    <a:pt x="83" y="16"/>
                  </a:cubicBezTo>
                  <a:cubicBezTo>
                    <a:pt x="84" y="16"/>
                    <a:pt x="86" y="15"/>
                    <a:pt x="87" y="16"/>
                  </a:cubicBezTo>
                  <a:cubicBezTo>
                    <a:pt x="88" y="16"/>
                    <a:pt x="89" y="17"/>
                    <a:pt x="90" y="18"/>
                  </a:cubicBezTo>
                  <a:cubicBezTo>
                    <a:pt x="91" y="18"/>
                    <a:pt x="93" y="20"/>
                    <a:pt x="93" y="21"/>
                  </a:cubicBezTo>
                  <a:cubicBezTo>
                    <a:pt x="93" y="22"/>
                    <a:pt x="94" y="22"/>
                    <a:pt x="94" y="23"/>
                  </a:cubicBezTo>
                  <a:cubicBezTo>
                    <a:pt x="95" y="21"/>
                    <a:pt x="97" y="20"/>
                    <a:pt x="98" y="18"/>
                  </a:cubicBezTo>
                  <a:cubicBezTo>
                    <a:pt x="99" y="17"/>
                    <a:pt x="99" y="17"/>
                    <a:pt x="99" y="17"/>
                  </a:cubicBezTo>
                  <a:cubicBezTo>
                    <a:pt x="91" y="9"/>
                    <a:pt x="80" y="5"/>
                    <a:pt x="69" y="3"/>
                  </a:cubicBezTo>
                  <a:cubicBezTo>
                    <a:pt x="67" y="3"/>
                    <a:pt x="65" y="3"/>
                    <a:pt x="63" y="2"/>
                  </a:cubicBezTo>
                  <a:moveTo>
                    <a:pt x="60" y="3"/>
                  </a:moveTo>
                  <a:cubicBezTo>
                    <a:pt x="49" y="3"/>
                    <a:pt x="38" y="7"/>
                    <a:pt x="29" y="14"/>
                  </a:cubicBezTo>
                  <a:cubicBezTo>
                    <a:pt x="28" y="15"/>
                    <a:pt x="26" y="17"/>
                    <a:pt x="24" y="18"/>
                  </a:cubicBezTo>
                  <a:cubicBezTo>
                    <a:pt x="24" y="18"/>
                    <a:pt x="24" y="18"/>
                    <a:pt x="24" y="18"/>
                  </a:cubicBezTo>
                  <a:cubicBezTo>
                    <a:pt x="27" y="19"/>
                    <a:pt x="29" y="22"/>
                    <a:pt x="31" y="24"/>
                  </a:cubicBezTo>
                  <a:cubicBezTo>
                    <a:pt x="31" y="23"/>
                    <a:pt x="31" y="23"/>
                    <a:pt x="31" y="23"/>
                  </a:cubicBezTo>
                  <a:cubicBezTo>
                    <a:pt x="39" y="16"/>
                    <a:pt x="49" y="12"/>
                    <a:pt x="60" y="11"/>
                  </a:cubicBezTo>
                  <a:cubicBezTo>
                    <a:pt x="60" y="10"/>
                    <a:pt x="60" y="10"/>
                    <a:pt x="60" y="10"/>
                  </a:cubicBezTo>
                  <a:cubicBezTo>
                    <a:pt x="60" y="3"/>
                    <a:pt x="60" y="3"/>
                    <a:pt x="60" y="3"/>
                  </a:cubicBezTo>
                  <a:close/>
                  <a:moveTo>
                    <a:pt x="70" y="7"/>
                  </a:moveTo>
                  <a:cubicBezTo>
                    <a:pt x="66" y="9"/>
                    <a:pt x="66" y="9"/>
                    <a:pt x="66" y="9"/>
                  </a:cubicBezTo>
                  <a:cubicBezTo>
                    <a:pt x="65" y="9"/>
                    <a:pt x="65" y="8"/>
                    <a:pt x="65" y="9"/>
                  </a:cubicBezTo>
                  <a:cubicBezTo>
                    <a:pt x="64" y="9"/>
                    <a:pt x="65" y="9"/>
                    <a:pt x="65" y="9"/>
                  </a:cubicBezTo>
                  <a:cubicBezTo>
                    <a:pt x="66" y="11"/>
                    <a:pt x="69" y="10"/>
                    <a:pt x="71" y="10"/>
                  </a:cubicBezTo>
                  <a:cubicBezTo>
                    <a:pt x="72" y="10"/>
                    <a:pt x="73" y="10"/>
                    <a:pt x="74" y="9"/>
                  </a:cubicBezTo>
                  <a:cubicBezTo>
                    <a:pt x="74" y="9"/>
                    <a:pt x="74" y="9"/>
                    <a:pt x="74" y="9"/>
                  </a:cubicBezTo>
                  <a:cubicBezTo>
                    <a:pt x="73" y="7"/>
                    <a:pt x="72" y="7"/>
                    <a:pt x="70" y="7"/>
                  </a:cubicBezTo>
                  <a:moveTo>
                    <a:pt x="63" y="14"/>
                  </a:moveTo>
                  <a:cubicBezTo>
                    <a:pt x="64" y="15"/>
                    <a:pt x="64" y="15"/>
                    <a:pt x="64" y="15"/>
                  </a:cubicBezTo>
                  <a:cubicBezTo>
                    <a:pt x="63" y="17"/>
                    <a:pt x="64" y="20"/>
                    <a:pt x="63" y="23"/>
                  </a:cubicBezTo>
                  <a:cubicBezTo>
                    <a:pt x="64" y="22"/>
                    <a:pt x="66" y="23"/>
                    <a:pt x="67" y="23"/>
                  </a:cubicBezTo>
                  <a:cubicBezTo>
                    <a:pt x="72" y="24"/>
                    <a:pt x="78" y="25"/>
                    <a:pt x="82" y="29"/>
                  </a:cubicBezTo>
                  <a:cubicBezTo>
                    <a:pt x="82" y="28"/>
                    <a:pt x="81" y="28"/>
                    <a:pt x="81" y="27"/>
                  </a:cubicBezTo>
                  <a:cubicBezTo>
                    <a:pt x="81" y="27"/>
                    <a:pt x="81" y="27"/>
                    <a:pt x="81" y="27"/>
                  </a:cubicBezTo>
                  <a:cubicBezTo>
                    <a:pt x="81" y="26"/>
                    <a:pt x="80" y="25"/>
                    <a:pt x="80" y="25"/>
                  </a:cubicBezTo>
                  <a:cubicBezTo>
                    <a:pt x="80" y="24"/>
                    <a:pt x="80" y="24"/>
                    <a:pt x="81" y="24"/>
                  </a:cubicBezTo>
                  <a:cubicBezTo>
                    <a:pt x="82" y="25"/>
                    <a:pt x="82" y="26"/>
                    <a:pt x="83" y="27"/>
                  </a:cubicBezTo>
                  <a:cubicBezTo>
                    <a:pt x="84" y="27"/>
                    <a:pt x="84" y="27"/>
                    <a:pt x="85" y="28"/>
                  </a:cubicBezTo>
                  <a:cubicBezTo>
                    <a:pt x="86" y="28"/>
                    <a:pt x="85" y="29"/>
                    <a:pt x="86" y="30"/>
                  </a:cubicBezTo>
                  <a:cubicBezTo>
                    <a:pt x="86" y="32"/>
                    <a:pt x="88" y="33"/>
                    <a:pt x="88" y="34"/>
                  </a:cubicBezTo>
                  <a:cubicBezTo>
                    <a:pt x="88" y="35"/>
                    <a:pt x="88" y="34"/>
                    <a:pt x="89" y="34"/>
                  </a:cubicBezTo>
                  <a:cubicBezTo>
                    <a:pt x="90" y="37"/>
                    <a:pt x="90" y="37"/>
                    <a:pt x="90" y="37"/>
                  </a:cubicBezTo>
                  <a:cubicBezTo>
                    <a:pt x="90" y="37"/>
                    <a:pt x="90" y="37"/>
                    <a:pt x="91" y="38"/>
                  </a:cubicBezTo>
                  <a:cubicBezTo>
                    <a:pt x="91" y="38"/>
                    <a:pt x="92" y="37"/>
                    <a:pt x="92" y="37"/>
                  </a:cubicBezTo>
                  <a:cubicBezTo>
                    <a:pt x="94" y="38"/>
                    <a:pt x="92" y="39"/>
                    <a:pt x="92" y="39"/>
                  </a:cubicBezTo>
                  <a:cubicBezTo>
                    <a:pt x="93" y="39"/>
                    <a:pt x="93" y="39"/>
                    <a:pt x="94" y="39"/>
                  </a:cubicBezTo>
                  <a:cubicBezTo>
                    <a:pt x="94" y="40"/>
                    <a:pt x="93" y="40"/>
                    <a:pt x="93" y="41"/>
                  </a:cubicBezTo>
                  <a:cubicBezTo>
                    <a:pt x="93" y="41"/>
                    <a:pt x="93" y="41"/>
                    <a:pt x="94" y="41"/>
                  </a:cubicBezTo>
                  <a:cubicBezTo>
                    <a:pt x="94" y="41"/>
                    <a:pt x="95" y="42"/>
                    <a:pt x="95" y="43"/>
                  </a:cubicBezTo>
                  <a:cubicBezTo>
                    <a:pt x="96" y="44"/>
                    <a:pt x="94" y="46"/>
                    <a:pt x="95" y="47"/>
                  </a:cubicBezTo>
                  <a:cubicBezTo>
                    <a:pt x="95" y="48"/>
                    <a:pt x="95" y="49"/>
                    <a:pt x="94" y="50"/>
                  </a:cubicBezTo>
                  <a:cubicBezTo>
                    <a:pt x="94" y="51"/>
                    <a:pt x="93" y="52"/>
                    <a:pt x="93" y="53"/>
                  </a:cubicBezTo>
                  <a:cubicBezTo>
                    <a:pt x="91" y="53"/>
                    <a:pt x="91" y="53"/>
                    <a:pt x="91" y="53"/>
                  </a:cubicBezTo>
                  <a:cubicBezTo>
                    <a:pt x="90" y="54"/>
                    <a:pt x="92" y="55"/>
                    <a:pt x="91" y="56"/>
                  </a:cubicBezTo>
                  <a:cubicBezTo>
                    <a:pt x="94" y="56"/>
                    <a:pt x="94" y="56"/>
                    <a:pt x="94" y="56"/>
                  </a:cubicBezTo>
                  <a:cubicBezTo>
                    <a:pt x="94" y="55"/>
                    <a:pt x="94" y="55"/>
                    <a:pt x="94" y="55"/>
                  </a:cubicBezTo>
                  <a:cubicBezTo>
                    <a:pt x="93" y="54"/>
                    <a:pt x="94" y="52"/>
                    <a:pt x="94" y="51"/>
                  </a:cubicBezTo>
                  <a:cubicBezTo>
                    <a:pt x="95" y="50"/>
                    <a:pt x="95" y="49"/>
                    <a:pt x="96" y="48"/>
                  </a:cubicBezTo>
                  <a:cubicBezTo>
                    <a:pt x="96" y="48"/>
                    <a:pt x="96" y="48"/>
                    <a:pt x="97" y="48"/>
                  </a:cubicBezTo>
                  <a:cubicBezTo>
                    <a:pt x="97" y="49"/>
                    <a:pt x="97" y="50"/>
                    <a:pt x="96" y="51"/>
                  </a:cubicBezTo>
                  <a:cubicBezTo>
                    <a:pt x="97" y="52"/>
                    <a:pt x="97" y="54"/>
                    <a:pt x="97" y="56"/>
                  </a:cubicBezTo>
                  <a:cubicBezTo>
                    <a:pt x="100" y="56"/>
                    <a:pt x="103" y="55"/>
                    <a:pt x="105" y="55"/>
                  </a:cubicBezTo>
                  <a:cubicBezTo>
                    <a:pt x="105" y="55"/>
                    <a:pt x="105" y="55"/>
                    <a:pt x="105" y="55"/>
                  </a:cubicBezTo>
                  <a:cubicBezTo>
                    <a:pt x="105" y="50"/>
                    <a:pt x="104" y="45"/>
                    <a:pt x="101" y="40"/>
                  </a:cubicBezTo>
                  <a:cubicBezTo>
                    <a:pt x="101" y="40"/>
                    <a:pt x="100" y="41"/>
                    <a:pt x="100" y="40"/>
                  </a:cubicBezTo>
                  <a:cubicBezTo>
                    <a:pt x="99" y="40"/>
                    <a:pt x="99" y="40"/>
                    <a:pt x="99" y="40"/>
                  </a:cubicBezTo>
                  <a:cubicBezTo>
                    <a:pt x="98" y="39"/>
                    <a:pt x="97" y="37"/>
                    <a:pt x="96" y="36"/>
                  </a:cubicBezTo>
                  <a:cubicBezTo>
                    <a:pt x="95" y="37"/>
                    <a:pt x="94" y="35"/>
                    <a:pt x="93" y="35"/>
                  </a:cubicBezTo>
                  <a:cubicBezTo>
                    <a:pt x="92" y="34"/>
                    <a:pt x="92" y="32"/>
                    <a:pt x="91" y="33"/>
                  </a:cubicBezTo>
                  <a:cubicBezTo>
                    <a:pt x="90" y="32"/>
                    <a:pt x="89" y="32"/>
                    <a:pt x="89" y="31"/>
                  </a:cubicBezTo>
                  <a:cubicBezTo>
                    <a:pt x="89" y="29"/>
                    <a:pt x="89" y="28"/>
                    <a:pt x="87" y="27"/>
                  </a:cubicBezTo>
                  <a:cubicBezTo>
                    <a:pt x="86" y="26"/>
                    <a:pt x="86" y="28"/>
                    <a:pt x="85" y="28"/>
                  </a:cubicBezTo>
                  <a:cubicBezTo>
                    <a:pt x="84" y="27"/>
                    <a:pt x="84" y="27"/>
                    <a:pt x="84" y="26"/>
                  </a:cubicBezTo>
                  <a:cubicBezTo>
                    <a:pt x="84" y="26"/>
                    <a:pt x="84" y="25"/>
                    <a:pt x="84" y="25"/>
                  </a:cubicBezTo>
                  <a:cubicBezTo>
                    <a:pt x="85" y="23"/>
                    <a:pt x="82" y="23"/>
                    <a:pt x="83" y="21"/>
                  </a:cubicBezTo>
                  <a:cubicBezTo>
                    <a:pt x="82" y="20"/>
                    <a:pt x="81" y="20"/>
                    <a:pt x="81" y="19"/>
                  </a:cubicBezTo>
                  <a:cubicBezTo>
                    <a:pt x="76" y="17"/>
                    <a:pt x="72" y="15"/>
                    <a:pt x="67" y="15"/>
                  </a:cubicBezTo>
                  <a:cubicBezTo>
                    <a:pt x="65" y="14"/>
                    <a:pt x="64" y="15"/>
                    <a:pt x="63" y="14"/>
                  </a:cubicBezTo>
                  <a:moveTo>
                    <a:pt x="89" y="14"/>
                  </a:moveTo>
                  <a:cubicBezTo>
                    <a:pt x="89" y="15"/>
                    <a:pt x="88" y="14"/>
                    <a:pt x="87" y="14"/>
                  </a:cubicBezTo>
                  <a:cubicBezTo>
                    <a:pt x="87" y="15"/>
                    <a:pt x="88" y="15"/>
                    <a:pt x="88" y="15"/>
                  </a:cubicBezTo>
                  <a:cubicBezTo>
                    <a:pt x="89" y="16"/>
                    <a:pt x="89" y="17"/>
                    <a:pt x="91" y="17"/>
                  </a:cubicBezTo>
                  <a:cubicBezTo>
                    <a:pt x="91" y="16"/>
                    <a:pt x="90" y="16"/>
                    <a:pt x="90" y="15"/>
                  </a:cubicBezTo>
                  <a:cubicBezTo>
                    <a:pt x="90" y="15"/>
                    <a:pt x="90" y="14"/>
                    <a:pt x="89" y="14"/>
                  </a:cubicBezTo>
                  <a:moveTo>
                    <a:pt x="38" y="22"/>
                  </a:moveTo>
                  <a:cubicBezTo>
                    <a:pt x="36" y="23"/>
                    <a:pt x="34" y="25"/>
                    <a:pt x="33" y="26"/>
                  </a:cubicBezTo>
                  <a:cubicBezTo>
                    <a:pt x="35" y="27"/>
                    <a:pt x="36" y="29"/>
                    <a:pt x="38" y="31"/>
                  </a:cubicBezTo>
                  <a:cubicBezTo>
                    <a:pt x="39" y="32"/>
                    <a:pt x="39" y="32"/>
                    <a:pt x="39" y="32"/>
                  </a:cubicBezTo>
                  <a:cubicBezTo>
                    <a:pt x="43" y="27"/>
                    <a:pt x="49" y="24"/>
                    <a:pt x="56" y="23"/>
                  </a:cubicBezTo>
                  <a:cubicBezTo>
                    <a:pt x="57" y="23"/>
                    <a:pt x="59" y="22"/>
                    <a:pt x="60" y="23"/>
                  </a:cubicBezTo>
                  <a:cubicBezTo>
                    <a:pt x="60" y="20"/>
                    <a:pt x="60" y="17"/>
                    <a:pt x="60" y="14"/>
                  </a:cubicBezTo>
                  <a:cubicBezTo>
                    <a:pt x="52" y="15"/>
                    <a:pt x="44" y="17"/>
                    <a:pt x="38" y="22"/>
                  </a:cubicBezTo>
                  <a:moveTo>
                    <a:pt x="101" y="19"/>
                  </a:moveTo>
                  <a:cubicBezTo>
                    <a:pt x="100" y="21"/>
                    <a:pt x="98" y="23"/>
                    <a:pt x="96" y="25"/>
                  </a:cubicBezTo>
                  <a:cubicBezTo>
                    <a:pt x="95" y="26"/>
                    <a:pt x="95" y="26"/>
                    <a:pt x="95" y="26"/>
                  </a:cubicBezTo>
                  <a:cubicBezTo>
                    <a:pt x="95" y="26"/>
                    <a:pt x="95" y="26"/>
                    <a:pt x="96" y="27"/>
                  </a:cubicBezTo>
                  <a:cubicBezTo>
                    <a:pt x="98" y="28"/>
                    <a:pt x="98" y="30"/>
                    <a:pt x="100" y="31"/>
                  </a:cubicBezTo>
                  <a:cubicBezTo>
                    <a:pt x="101" y="34"/>
                    <a:pt x="104" y="35"/>
                    <a:pt x="104" y="38"/>
                  </a:cubicBezTo>
                  <a:cubicBezTo>
                    <a:pt x="106" y="43"/>
                    <a:pt x="108" y="49"/>
                    <a:pt x="108" y="55"/>
                  </a:cubicBezTo>
                  <a:cubicBezTo>
                    <a:pt x="108" y="56"/>
                    <a:pt x="108" y="56"/>
                    <a:pt x="108" y="56"/>
                  </a:cubicBezTo>
                  <a:cubicBezTo>
                    <a:pt x="108" y="56"/>
                    <a:pt x="108" y="56"/>
                    <a:pt x="109" y="56"/>
                  </a:cubicBezTo>
                  <a:cubicBezTo>
                    <a:pt x="117" y="55"/>
                    <a:pt x="117" y="55"/>
                    <a:pt x="117" y="55"/>
                  </a:cubicBezTo>
                  <a:cubicBezTo>
                    <a:pt x="116" y="55"/>
                    <a:pt x="117" y="53"/>
                    <a:pt x="116" y="52"/>
                  </a:cubicBezTo>
                  <a:cubicBezTo>
                    <a:pt x="115" y="40"/>
                    <a:pt x="110" y="29"/>
                    <a:pt x="101" y="19"/>
                  </a:cubicBezTo>
                  <a:moveTo>
                    <a:pt x="23" y="19"/>
                  </a:moveTo>
                  <a:cubicBezTo>
                    <a:pt x="15" y="29"/>
                    <a:pt x="9" y="39"/>
                    <a:pt x="8" y="51"/>
                  </a:cubicBezTo>
                  <a:cubicBezTo>
                    <a:pt x="8" y="52"/>
                    <a:pt x="8" y="54"/>
                    <a:pt x="8" y="56"/>
                  </a:cubicBezTo>
                  <a:cubicBezTo>
                    <a:pt x="10" y="56"/>
                    <a:pt x="14" y="56"/>
                    <a:pt x="16" y="56"/>
                  </a:cubicBezTo>
                  <a:cubicBezTo>
                    <a:pt x="16" y="55"/>
                    <a:pt x="16" y="55"/>
                    <a:pt x="16" y="55"/>
                  </a:cubicBezTo>
                  <a:cubicBezTo>
                    <a:pt x="17" y="46"/>
                    <a:pt x="20" y="38"/>
                    <a:pt x="25" y="30"/>
                  </a:cubicBezTo>
                  <a:cubicBezTo>
                    <a:pt x="26" y="29"/>
                    <a:pt x="27" y="27"/>
                    <a:pt x="29" y="26"/>
                  </a:cubicBezTo>
                  <a:cubicBezTo>
                    <a:pt x="27" y="24"/>
                    <a:pt x="25" y="22"/>
                    <a:pt x="23" y="20"/>
                  </a:cubicBezTo>
                  <a:lnTo>
                    <a:pt x="23" y="19"/>
                  </a:lnTo>
                  <a:close/>
                  <a:moveTo>
                    <a:pt x="60" y="25"/>
                  </a:moveTo>
                  <a:cubicBezTo>
                    <a:pt x="60" y="26"/>
                    <a:pt x="60" y="26"/>
                    <a:pt x="60" y="26"/>
                  </a:cubicBezTo>
                  <a:cubicBezTo>
                    <a:pt x="53" y="26"/>
                    <a:pt x="46" y="29"/>
                    <a:pt x="41" y="34"/>
                  </a:cubicBezTo>
                  <a:cubicBezTo>
                    <a:pt x="43" y="35"/>
                    <a:pt x="45" y="38"/>
                    <a:pt x="47" y="39"/>
                  </a:cubicBezTo>
                  <a:cubicBezTo>
                    <a:pt x="47" y="39"/>
                    <a:pt x="47" y="39"/>
                    <a:pt x="47" y="39"/>
                  </a:cubicBezTo>
                  <a:cubicBezTo>
                    <a:pt x="50" y="37"/>
                    <a:pt x="53" y="35"/>
                    <a:pt x="56" y="34"/>
                  </a:cubicBezTo>
                  <a:cubicBezTo>
                    <a:pt x="57" y="34"/>
                    <a:pt x="59" y="34"/>
                    <a:pt x="60" y="34"/>
                  </a:cubicBezTo>
                  <a:cubicBezTo>
                    <a:pt x="60" y="31"/>
                    <a:pt x="60" y="28"/>
                    <a:pt x="60" y="25"/>
                  </a:cubicBezTo>
                  <a:moveTo>
                    <a:pt x="63" y="25"/>
                  </a:moveTo>
                  <a:cubicBezTo>
                    <a:pt x="64" y="26"/>
                    <a:pt x="64" y="26"/>
                    <a:pt x="64" y="26"/>
                  </a:cubicBezTo>
                  <a:cubicBezTo>
                    <a:pt x="64" y="34"/>
                    <a:pt x="64" y="34"/>
                    <a:pt x="64" y="34"/>
                  </a:cubicBezTo>
                  <a:cubicBezTo>
                    <a:pt x="64" y="34"/>
                    <a:pt x="64" y="34"/>
                    <a:pt x="64" y="34"/>
                  </a:cubicBezTo>
                  <a:cubicBezTo>
                    <a:pt x="69" y="34"/>
                    <a:pt x="73" y="36"/>
                    <a:pt x="77" y="39"/>
                  </a:cubicBezTo>
                  <a:cubicBezTo>
                    <a:pt x="77" y="40"/>
                    <a:pt x="77" y="40"/>
                    <a:pt x="77" y="40"/>
                  </a:cubicBezTo>
                  <a:cubicBezTo>
                    <a:pt x="79" y="38"/>
                    <a:pt x="81" y="36"/>
                    <a:pt x="82" y="34"/>
                  </a:cubicBezTo>
                  <a:cubicBezTo>
                    <a:pt x="83" y="34"/>
                    <a:pt x="83" y="34"/>
                    <a:pt x="83" y="34"/>
                  </a:cubicBezTo>
                  <a:cubicBezTo>
                    <a:pt x="83" y="33"/>
                    <a:pt x="83" y="33"/>
                    <a:pt x="83" y="33"/>
                  </a:cubicBezTo>
                  <a:cubicBezTo>
                    <a:pt x="80" y="31"/>
                    <a:pt x="76" y="29"/>
                    <a:pt x="73" y="27"/>
                  </a:cubicBezTo>
                  <a:cubicBezTo>
                    <a:pt x="70" y="26"/>
                    <a:pt x="66" y="26"/>
                    <a:pt x="63" y="25"/>
                  </a:cubicBezTo>
                  <a:moveTo>
                    <a:pt x="30" y="28"/>
                  </a:moveTo>
                  <a:cubicBezTo>
                    <a:pt x="30" y="28"/>
                    <a:pt x="30" y="28"/>
                    <a:pt x="30" y="28"/>
                  </a:cubicBezTo>
                  <a:cubicBezTo>
                    <a:pt x="27" y="32"/>
                    <a:pt x="27" y="32"/>
                    <a:pt x="27" y="32"/>
                  </a:cubicBezTo>
                  <a:cubicBezTo>
                    <a:pt x="22" y="39"/>
                    <a:pt x="20" y="47"/>
                    <a:pt x="19" y="56"/>
                  </a:cubicBezTo>
                  <a:cubicBezTo>
                    <a:pt x="27" y="56"/>
                    <a:pt x="27" y="56"/>
                    <a:pt x="27" y="56"/>
                  </a:cubicBezTo>
                  <a:cubicBezTo>
                    <a:pt x="28" y="56"/>
                    <a:pt x="28" y="56"/>
                    <a:pt x="28" y="56"/>
                  </a:cubicBezTo>
                  <a:cubicBezTo>
                    <a:pt x="27" y="56"/>
                    <a:pt x="27" y="55"/>
                    <a:pt x="27" y="55"/>
                  </a:cubicBezTo>
                  <a:cubicBezTo>
                    <a:pt x="28" y="47"/>
                    <a:pt x="31" y="40"/>
                    <a:pt x="37" y="34"/>
                  </a:cubicBezTo>
                  <a:cubicBezTo>
                    <a:pt x="34" y="32"/>
                    <a:pt x="32" y="30"/>
                    <a:pt x="30" y="28"/>
                  </a:cubicBezTo>
                  <a:moveTo>
                    <a:pt x="85" y="36"/>
                  </a:moveTo>
                  <a:cubicBezTo>
                    <a:pt x="85" y="36"/>
                    <a:pt x="85" y="36"/>
                    <a:pt x="85" y="36"/>
                  </a:cubicBezTo>
                  <a:cubicBezTo>
                    <a:pt x="82" y="39"/>
                    <a:pt x="80" y="41"/>
                    <a:pt x="77" y="44"/>
                  </a:cubicBezTo>
                  <a:cubicBezTo>
                    <a:pt x="77" y="45"/>
                    <a:pt x="77" y="45"/>
                    <a:pt x="78" y="45"/>
                  </a:cubicBezTo>
                  <a:cubicBezTo>
                    <a:pt x="78" y="44"/>
                    <a:pt x="78" y="44"/>
                    <a:pt x="78" y="43"/>
                  </a:cubicBezTo>
                  <a:cubicBezTo>
                    <a:pt x="79" y="42"/>
                    <a:pt x="80" y="43"/>
                    <a:pt x="81" y="43"/>
                  </a:cubicBezTo>
                  <a:cubicBezTo>
                    <a:pt x="82" y="43"/>
                    <a:pt x="84" y="43"/>
                    <a:pt x="85" y="43"/>
                  </a:cubicBezTo>
                  <a:cubicBezTo>
                    <a:pt x="86" y="44"/>
                    <a:pt x="86" y="45"/>
                    <a:pt x="87" y="46"/>
                  </a:cubicBezTo>
                  <a:cubicBezTo>
                    <a:pt x="87" y="46"/>
                    <a:pt x="87" y="46"/>
                    <a:pt x="87" y="47"/>
                  </a:cubicBezTo>
                  <a:cubicBezTo>
                    <a:pt x="87" y="49"/>
                    <a:pt x="88" y="46"/>
                    <a:pt x="89" y="47"/>
                  </a:cubicBezTo>
                  <a:cubicBezTo>
                    <a:pt x="90" y="47"/>
                    <a:pt x="90" y="47"/>
                    <a:pt x="91" y="47"/>
                  </a:cubicBezTo>
                  <a:cubicBezTo>
                    <a:pt x="91" y="48"/>
                    <a:pt x="92" y="48"/>
                    <a:pt x="92" y="49"/>
                  </a:cubicBezTo>
                  <a:cubicBezTo>
                    <a:pt x="92" y="49"/>
                    <a:pt x="91" y="49"/>
                    <a:pt x="91" y="50"/>
                  </a:cubicBezTo>
                  <a:cubicBezTo>
                    <a:pt x="91" y="50"/>
                    <a:pt x="90" y="51"/>
                    <a:pt x="91" y="52"/>
                  </a:cubicBezTo>
                  <a:cubicBezTo>
                    <a:pt x="92" y="52"/>
                    <a:pt x="92" y="50"/>
                    <a:pt x="93" y="49"/>
                  </a:cubicBezTo>
                  <a:cubicBezTo>
                    <a:pt x="93" y="48"/>
                    <a:pt x="92" y="46"/>
                    <a:pt x="91" y="45"/>
                  </a:cubicBezTo>
                  <a:cubicBezTo>
                    <a:pt x="91" y="45"/>
                    <a:pt x="90" y="44"/>
                    <a:pt x="89" y="44"/>
                  </a:cubicBezTo>
                  <a:cubicBezTo>
                    <a:pt x="87" y="43"/>
                    <a:pt x="89" y="42"/>
                    <a:pt x="89" y="41"/>
                  </a:cubicBezTo>
                  <a:cubicBezTo>
                    <a:pt x="88" y="39"/>
                    <a:pt x="87" y="37"/>
                    <a:pt x="85" y="36"/>
                  </a:cubicBezTo>
                  <a:moveTo>
                    <a:pt x="39" y="36"/>
                  </a:moveTo>
                  <a:cubicBezTo>
                    <a:pt x="35" y="41"/>
                    <a:pt x="32" y="46"/>
                    <a:pt x="31" y="52"/>
                  </a:cubicBezTo>
                  <a:cubicBezTo>
                    <a:pt x="31" y="53"/>
                    <a:pt x="31" y="55"/>
                    <a:pt x="30" y="56"/>
                  </a:cubicBezTo>
                  <a:cubicBezTo>
                    <a:pt x="31" y="56"/>
                    <a:pt x="33" y="56"/>
                    <a:pt x="34" y="56"/>
                  </a:cubicBezTo>
                  <a:cubicBezTo>
                    <a:pt x="33" y="55"/>
                    <a:pt x="34" y="55"/>
                    <a:pt x="33" y="54"/>
                  </a:cubicBezTo>
                  <a:cubicBezTo>
                    <a:pt x="33" y="53"/>
                    <a:pt x="33" y="53"/>
                    <a:pt x="34" y="52"/>
                  </a:cubicBezTo>
                  <a:cubicBezTo>
                    <a:pt x="34" y="51"/>
                    <a:pt x="35" y="50"/>
                    <a:pt x="35" y="49"/>
                  </a:cubicBezTo>
                  <a:cubicBezTo>
                    <a:pt x="35" y="48"/>
                    <a:pt x="37" y="49"/>
                    <a:pt x="37" y="48"/>
                  </a:cubicBezTo>
                  <a:cubicBezTo>
                    <a:pt x="38" y="48"/>
                    <a:pt x="38" y="48"/>
                    <a:pt x="38" y="47"/>
                  </a:cubicBezTo>
                  <a:cubicBezTo>
                    <a:pt x="38" y="47"/>
                    <a:pt x="39" y="47"/>
                    <a:pt x="40" y="46"/>
                  </a:cubicBezTo>
                  <a:cubicBezTo>
                    <a:pt x="40" y="45"/>
                    <a:pt x="41" y="45"/>
                    <a:pt x="42" y="44"/>
                  </a:cubicBezTo>
                  <a:cubicBezTo>
                    <a:pt x="43" y="44"/>
                    <a:pt x="43" y="42"/>
                    <a:pt x="45" y="42"/>
                  </a:cubicBezTo>
                  <a:cubicBezTo>
                    <a:pt x="43" y="40"/>
                    <a:pt x="41" y="38"/>
                    <a:pt x="39" y="36"/>
                  </a:cubicBezTo>
                  <a:moveTo>
                    <a:pt x="63" y="37"/>
                  </a:moveTo>
                  <a:cubicBezTo>
                    <a:pt x="64" y="38"/>
                    <a:pt x="63" y="41"/>
                    <a:pt x="64" y="43"/>
                  </a:cubicBezTo>
                  <a:cubicBezTo>
                    <a:pt x="66" y="43"/>
                    <a:pt x="66" y="43"/>
                    <a:pt x="66" y="43"/>
                  </a:cubicBezTo>
                  <a:cubicBezTo>
                    <a:pt x="66" y="42"/>
                    <a:pt x="68" y="42"/>
                    <a:pt x="68" y="41"/>
                  </a:cubicBezTo>
                  <a:cubicBezTo>
                    <a:pt x="69" y="41"/>
                    <a:pt x="69" y="41"/>
                    <a:pt x="69" y="42"/>
                  </a:cubicBezTo>
                  <a:cubicBezTo>
                    <a:pt x="70" y="42"/>
                    <a:pt x="69" y="43"/>
                    <a:pt x="69" y="44"/>
                  </a:cubicBezTo>
                  <a:cubicBezTo>
                    <a:pt x="68" y="45"/>
                    <a:pt x="66" y="46"/>
                    <a:pt x="65" y="47"/>
                  </a:cubicBezTo>
                  <a:cubicBezTo>
                    <a:pt x="66" y="47"/>
                    <a:pt x="66" y="46"/>
                    <a:pt x="67" y="46"/>
                  </a:cubicBezTo>
                  <a:cubicBezTo>
                    <a:pt x="68" y="46"/>
                    <a:pt x="68" y="47"/>
                    <a:pt x="69" y="48"/>
                  </a:cubicBezTo>
                  <a:cubicBezTo>
                    <a:pt x="69" y="48"/>
                    <a:pt x="70" y="48"/>
                    <a:pt x="70" y="47"/>
                  </a:cubicBezTo>
                  <a:cubicBezTo>
                    <a:pt x="71" y="45"/>
                    <a:pt x="74" y="45"/>
                    <a:pt x="75" y="43"/>
                  </a:cubicBezTo>
                  <a:cubicBezTo>
                    <a:pt x="74" y="43"/>
                    <a:pt x="74" y="43"/>
                    <a:pt x="74" y="43"/>
                  </a:cubicBezTo>
                  <a:cubicBezTo>
                    <a:pt x="74" y="43"/>
                    <a:pt x="73" y="43"/>
                    <a:pt x="73" y="43"/>
                  </a:cubicBezTo>
                  <a:cubicBezTo>
                    <a:pt x="74" y="42"/>
                    <a:pt x="74" y="41"/>
                    <a:pt x="75" y="41"/>
                  </a:cubicBezTo>
                  <a:cubicBezTo>
                    <a:pt x="72" y="40"/>
                    <a:pt x="70" y="38"/>
                    <a:pt x="67" y="37"/>
                  </a:cubicBezTo>
                  <a:cubicBezTo>
                    <a:pt x="66" y="37"/>
                    <a:pt x="64" y="37"/>
                    <a:pt x="63" y="37"/>
                  </a:cubicBezTo>
                  <a:moveTo>
                    <a:pt x="48" y="43"/>
                  </a:moveTo>
                  <a:cubicBezTo>
                    <a:pt x="49" y="43"/>
                    <a:pt x="49" y="43"/>
                    <a:pt x="49" y="43"/>
                  </a:cubicBezTo>
                  <a:cubicBezTo>
                    <a:pt x="49" y="43"/>
                    <a:pt x="50" y="43"/>
                    <a:pt x="51" y="44"/>
                  </a:cubicBezTo>
                  <a:cubicBezTo>
                    <a:pt x="51" y="45"/>
                    <a:pt x="50" y="45"/>
                    <a:pt x="50" y="45"/>
                  </a:cubicBezTo>
                  <a:cubicBezTo>
                    <a:pt x="51" y="45"/>
                    <a:pt x="51" y="45"/>
                    <a:pt x="51" y="45"/>
                  </a:cubicBezTo>
                  <a:cubicBezTo>
                    <a:pt x="51" y="46"/>
                    <a:pt x="51" y="45"/>
                    <a:pt x="52" y="45"/>
                  </a:cubicBezTo>
                  <a:cubicBezTo>
                    <a:pt x="52" y="44"/>
                    <a:pt x="52" y="46"/>
                    <a:pt x="53" y="46"/>
                  </a:cubicBezTo>
                  <a:cubicBezTo>
                    <a:pt x="54" y="45"/>
                    <a:pt x="54" y="45"/>
                    <a:pt x="55" y="46"/>
                  </a:cubicBezTo>
                  <a:cubicBezTo>
                    <a:pt x="55" y="45"/>
                    <a:pt x="56" y="46"/>
                    <a:pt x="56" y="45"/>
                  </a:cubicBezTo>
                  <a:cubicBezTo>
                    <a:pt x="57" y="44"/>
                    <a:pt x="57" y="43"/>
                    <a:pt x="58" y="42"/>
                  </a:cubicBezTo>
                  <a:cubicBezTo>
                    <a:pt x="58" y="42"/>
                    <a:pt x="58" y="43"/>
                    <a:pt x="58" y="43"/>
                  </a:cubicBezTo>
                  <a:cubicBezTo>
                    <a:pt x="59" y="44"/>
                    <a:pt x="60" y="42"/>
                    <a:pt x="61" y="43"/>
                  </a:cubicBezTo>
                  <a:cubicBezTo>
                    <a:pt x="60" y="41"/>
                    <a:pt x="60" y="39"/>
                    <a:pt x="60" y="37"/>
                  </a:cubicBezTo>
                  <a:cubicBezTo>
                    <a:pt x="56" y="38"/>
                    <a:pt x="51" y="39"/>
                    <a:pt x="48" y="43"/>
                  </a:cubicBezTo>
                  <a:moveTo>
                    <a:pt x="62" y="48"/>
                  </a:moveTo>
                  <a:cubicBezTo>
                    <a:pt x="61" y="47"/>
                    <a:pt x="60" y="47"/>
                    <a:pt x="60" y="48"/>
                  </a:cubicBezTo>
                  <a:cubicBezTo>
                    <a:pt x="60" y="48"/>
                    <a:pt x="60" y="49"/>
                    <a:pt x="60" y="50"/>
                  </a:cubicBezTo>
                  <a:cubicBezTo>
                    <a:pt x="60" y="51"/>
                    <a:pt x="58" y="52"/>
                    <a:pt x="57" y="52"/>
                  </a:cubicBezTo>
                  <a:cubicBezTo>
                    <a:pt x="56" y="52"/>
                    <a:pt x="57" y="53"/>
                    <a:pt x="56" y="53"/>
                  </a:cubicBezTo>
                  <a:cubicBezTo>
                    <a:pt x="55" y="54"/>
                    <a:pt x="54" y="54"/>
                    <a:pt x="55" y="55"/>
                  </a:cubicBezTo>
                  <a:cubicBezTo>
                    <a:pt x="54" y="56"/>
                    <a:pt x="55" y="58"/>
                    <a:pt x="54" y="59"/>
                  </a:cubicBezTo>
                  <a:cubicBezTo>
                    <a:pt x="53" y="60"/>
                    <a:pt x="53" y="57"/>
                    <a:pt x="52" y="57"/>
                  </a:cubicBezTo>
                  <a:cubicBezTo>
                    <a:pt x="52" y="57"/>
                    <a:pt x="52" y="57"/>
                    <a:pt x="52" y="57"/>
                  </a:cubicBezTo>
                  <a:cubicBezTo>
                    <a:pt x="52" y="57"/>
                    <a:pt x="51" y="57"/>
                    <a:pt x="51" y="57"/>
                  </a:cubicBezTo>
                  <a:cubicBezTo>
                    <a:pt x="51" y="57"/>
                    <a:pt x="50" y="57"/>
                    <a:pt x="50" y="57"/>
                  </a:cubicBezTo>
                  <a:cubicBezTo>
                    <a:pt x="50" y="57"/>
                    <a:pt x="49" y="58"/>
                    <a:pt x="49" y="59"/>
                  </a:cubicBezTo>
                  <a:cubicBezTo>
                    <a:pt x="49" y="59"/>
                    <a:pt x="48" y="59"/>
                    <a:pt x="49" y="60"/>
                  </a:cubicBezTo>
                  <a:cubicBezTo>
                    <a:pt x="49" y="60"/>
                    <a:pt x="51" y="60"/>
                    <a:pt x="51" y="59"/>
                  </a:cubicBezTo>
                  <a:cubicBezTo>
                    <a:pt x="52" y="60"/>
                    <a:pt x="53" y="59"/>
                    <a:pt x="53" y="59"/>
                  </a:cubicBezTo>
                  <a:cubicBezTo>
                    <a:pt x="54" y="59"/>
                    <a:pt x="54" y="59"/>
                    <a:pt x="54" y="60"/>
                  </a:cubicBezTo>
                  <a:cubicBezTo>
                    <a:pt x="54" y="60"/>
                    <a:pt x="54" y="60"/>
                    <a:pt x="54" y="60"/>
                  </a:cubicBezTo>
                  <a:cubicBezTo>
                    <a:pt x="54" y="59"/>
                    <a:pt x="55" y="59"/>
                    <a:pt x="54" y="58"/>
                  </a:cubicBezTo>
                  <a:cubicBezTo>
                    <a:pt x="54" y="58"/>
                    <a:pt x="55" y="58"/>
                    <a:pt x="55" y="58"/>
                  </a:cubicBezTo>
                  <a:cubicBezTo>
                    <a:pt x="56" y="58"/>
                    <a:pt x="56" y="58"/>
                    <a:pt x="56" y="58"/>
                  </a:cubicBezTo>
                  <a:cubicBezTo>
                    <a:pt x="57" y="59"/>
                    <a:pt x="55" y="60"/>
                    <a:pt x="55" y="61"/>
                  </a:cubicBezTo>
                  <a:cubicBezTo>
                    <a:pt x="55" y="61"/>
                    <a:pt x="55" y="62"/>
                    <a:pt x="54" y="62"/>
                  </a:cubicBezTo>
                  <a:cubicBezTo>
                    <a:pt x="54" y="62"/>
                    <a:pt x="54" y="62"/>
                    <a:pt x="54" y="62"/>
                  </a:cubicBezTo>
                  <a:cubicBezTo>
                    <a:pt x="54" y="62"/>
                    <a:pt x="54" y="62"/>
                    <a:pt x="54" y="62"/>
                  </a:cubicBezTo>
                  <a:cubicBezTo>
                    <a:pt x="54" y="62"/>
                    <a:pt x="54" y="63"/>
                    <a:pt x="54" y="63"/>
                  </a:cubicBezTo>
                  <a:cubicBezTo>
                    <a:pt x="55" y="62"/>
                    <a:pt x="55" y="61"/>
                    <a:pt x="56" y="61"/>
                  </a:cubicBezTo>
                  <a:cubicBezTo>
                    <a:pt x="57" y="60"/>
                    <a:pt x="56" y="59"/>
                    <a:pt x="57" y="59"/>
                  </a:cubicBezTo>
                  <a:cubicBezTo>
                    <a:pt x="59" y="59"/>
                    <a:pt x="60" y="58"/>
                    <a:pt x="61" y="59"/>
                  </a:cubicBezTo>
                  <a:cubicBezTo>
                    <a:pt x="61" y="60"/>
                    <a:pt x="61" y="60"/>
                    <a:pt x="61" y="61"/>
                  </a:cubicBezTo>
                  <a:cubicBezTo>
                    <a:pt x="61" y="61"/>
                    <a:pt x="61" y="62"/>
                    <a:pt x="60" y="63"/>
                  </a:cubicBezTo>
                  <a:cubicBezTo>
                    <a:pt x="61" y="63"/>
                    <a:pt x="60" y="63"/>
                    <a:pt x="60" y="64"/>
                  </a:cubicBezTo>
                  <a:cubicBezTo>
                    <a:pt x="60" y="65"/>
                    <a:pt x="58" y="65"/>
                    <a:pt x="57" y="65"/>
                  </a:cubicBezTo>
                  <a:cubicBezTo>
                    <a:pt x="58" y="66"/>
                    <a:pt x="61" y="67"/>
                    <a:pt x="63" y="67"/>
                  </a:cubicBezTo>
                  <a:cubicBezTo>
                    <a:pt x="64" y="67"/>
                    <a:pt x="64" y="65"/>
                    <a:pt x="64" y="65"/>
                  </a:cubicBezTo>
                  <a:cubicBezTo>
                    <a:pt x="65" y="63"/>
                    <a:pt x="66" y="64"/>
                    <a:pt x="68" y="63"/>
                  </a:cubicBezTo>
                  <a:cubicBezTo>
                    <a:pt x="68" y="63"/>
                    <a:pt x="68" y="62"/>
                    <a:pt x="69" y="61"/>
                  </a:cubicBezTo>
                  <a:cubicBezTo>
                    <a:pt x="68" y="60"/>
                    <a:pt x="68" y="59"/>
                    <a:pt x="68" y="59"/>
                  </a:cubicBezTo>
                  <a:cubicBezTo>
                    <a:pt x="67" y="58"/>
                    <a:pt x="67" y="57"/>
                    <a:pt x="66" y="57"/>
                  </a:cubicBezTo>
                  <a:cubicBezTo>
                    <a:pt x="66" y="56"/>
                    <a:pt x="66" y="56"/>
                    <a:pt x="66" y="56"/>
                  </a:cubicBezTo>
                  <a:cubicBezTo>
                    <a:pt x="66" y="55"/>
                    <a:pt x="67" y="55"/>
                    <a:pt x="67" y="55"/>
                  </a:cubicBezTo>
                  <a:cubicBezTo>
                    <a:pt x="67" y="54"/>
                    <a:pt x="67" y="53"/>
                    <a:pt x="67" y="53"/>
                  </a:cubicBezTo>
                  <a:cubicBezTo>
                    <a:pt x="66" y="53"/>
                    <a:pt x="65" y="52"/>
                    <a:pt x="65" y="51"/>
                  </a:cubicBezTo>
                  <a:cubicBezTo>
                    <a:pt x="64" y="51"/>
                    <a:pt x="64" y="50"/>
                    <a:pt x="63" y="50"/>
                  </a:cubicBezTo>
                  <a:cubicBezTo>
                    <a:pt x="62" y="51"/>
                    <a:pt x="62" y="49"/>
                    <a:pt x="61" y="49"/>
                  </a:cubicBezTo>
                  <a:cubicBezTo>
                    <a:pt x="60" y="49"/>
                    <a:pt x="60" y="48"/>
                    <a:pt x="61" y="48"/>
                  </a:cubicBezTo>
                  <a:cubicBezTo>
                    <a:pt x="61" y="47"/>
                    <a:pt x="62" y="48"/>
                    <a:pt x="62" y="48"/>
                  </a:cubicBezTo>
                  <a:close/>
                  <a:moveTo>
                    <a:pt x="37" y="55"/>
                  </a:moveTo>
                  <a:cubicBezTo>
                    <a:pt x="35" y="55"/>
                    <a:pt x="37" y="57"/>
                    <a:pt x="37" y="59"/>
                  </a:cubicBezTo>
                  <a:cubicBezTo>
                    <a:pt x="36" y="59"/>
                    <a:pt x="36" y="59"/>
                    <a:pt x="35" y="59"/>
                  </a:cubicBezTo>
                  <a:cubicBezTo>
                    <a:pt x="35" y="60"/>
                    <a:pt x="35" y="60"/>
                    <a:pt x="35" y="60"/>
                  </a:cubicBezTo>
                  <a:cubicBezTo>
                    <a:pt x="34" y="61"/>
                    <a:pt x="33" y="61"/>
                    <a:pt x="33" y="61"/>
                  </a:cubicBezTo>
                  <a:cubicBezTo>
                    <a:pt x="32" y="62"/>
                    <a:pt x="33" y="62"/>
                    <a:pt x="33" y="63"/>
                  </a:cubicBezTo>
                  <a:cubicBezTo>
                    <a:pt x="32" y="65"/>
                    <a:pt x="35" y="65"/>
                    <a:pt x="35" y="67"/>
                  </a:cubicBezTo>
                  <a:cubicBezTo>
                    <a:pt x="36" y="68"/>
                    <a:pt x="35" y="69"/>
                    <a:pt x="36" y="70"/>
                  </a:cubicBezTo>
                  <a:cubicBezTo>
                    <a:pt x="36" y="72"/>
                    <a:pt x="36" y="75"/>
                    <a:pt x="37" y="76"/>
                  </a:cubicBezTo>
                  <a:cubicBezTo>
                    <a:pt x="38" y="78"/>
                    <a:pt x="38" y="78"/>
                    <a:pt x="38" y="78"/>
                  </a:cubicBezTo>
                  <a:cubicBezTo>
                    <a:pt x="38" y="79"/>
                    <a:pt x="36" y="79"/>
                    <a:pt x="36" y="80"/>
                  </a:cubicBezTo>
                  <a:cubicBezTo>
                    <a:pt x="37" y="80"/>
                    <a:pt x="37" y="80"/>
                    <a:pt x="37" y="80"/>
                  </a:cubicBezTo>
                  <a:cubicBezTo>
                    <a:pt x="37" y="80"/>
                    <a:pt x="37" y="80"/>
                    <a:pt x="37" y="80"/>
                  </a:cubicBezTo>
                  <a:cubicBezTo>
                    <a:pt x="39" y="78"/>
                    <a:pt x="42" y="75"/>
                    <a:pt x="44" y="73"/>
                  </a:cubicBezTo>
                  <a:cubicBezTo>
                    <a:pt x="43" y="72"/>
                    <a:pt x="43" y="72"/>
                    <a:pt x="43" y="72"/>
                  </a:cubicBezTo>
                  <a:cubicBezTo>
                    <a:pt x="41" y="69"/>
                    <a:pt x="39" y="66"/>
                    <a:pt x="39" y="62"/>
                  </a:cubicBezTo>
                  <a:cubicBezTo>
                    <a:pt x="38" y="62"/>
                    <a:pt x="38" y="62"/>
                    <a:pt x="38" y="62"/>
                  </a:cubicBezTo>
                  <a:cubicBezTo>
                    <a:pt x="38" y="62"/>
                    <a:pt x="37" y="63"/>
                    <a:pt x="37" y="64"/>
                  </a:cubicBezTo>
                  <a:cubicBezTo>
                    <a:pt x="37" y="64"/>
                    <a:pt x="37" y="64"/>
                    <a:pt x="37" y="64"/>
                  </a:cubicBezTo>
                  <a:cubicBezTo>
                    <a:pt x="37" y="64"/>
                    <a:pt x="36" y="64"/>
                    <a:pt x="36" y="64"/>
                  </a:cubicBezTo>
                  <a:cubicBezTo>
                    <a:pt x="36" y="63"/>
                    <a:pt x="35" y="63"/>
                    <a:pt x="36" y="63"/>
                  </a:cubicBezTo>
                  <a:cubicBezTo>
                    <a:pt x="36" y="62"/>
                    <a:pt x="36" y="63"/>
                    <a:pt x="36" y="63"/>
                  </a:cubicBezTo>
                  <a:cubicBezTo>
                    <a:pt x="37" y="62"/>
                    <a:pt x="37" y="62"/>
                    <a:pt x="37" y="62"/>
                  </a:cubicBezTo>
                  <a:cubicBezTo>
                    <a:pt x="37" y="61"/>
                    <a:pt x="36" y="60"/>
                    <a:pt x="37" y="60"/>
                  </a:cubicBezTo>
                  <a:cubicBezTo>
                    <a:pt x="37" y="60"/>
                    <a:pt x="38" y="60"/>
                    <a:pt x="38" y="61"/>
                  </a:cubicBezTo>
                  <a:cubicBezTo>
                    <a:pt x="38" y="61"/>
                    <a:pt x="39" y="60"/>
                    <a:pt x="39" y="60"/>
                  </a:cubicBezTo>
                  <a:cubicBezTo>
                    <a:pt x="39" y="60"/>
                    <a:pt x="40" y="59"/>
                    <a:pt x="39" y="59"/>
                  </a:cubicBezTo>
                  <a:cubicBezTo>
                    <a:pt x="40" y="58"/>
                    <a:pt x="39" y="56"/>
                    <a:pt x="39" y="55"/>
                  </a:cubicBezTo>
                  <a:cubicBezTo>
                    <a:pt x="39" y="54"/>
                    <a:pt x="38" y="55"/>
                    <a:pt x="37" y="55"/>
                  </a:cubicBezTo>
                  <a:moveTo>
                    <a:pt x="91" y="56"/>
                  </a:moveTo>
                  <a:cubicBezTo>
                    <a:pt x="90" y="56"/>
                    <a:pt x="90" y="56"/>
                    <a:pt x="90" y="56"/>
                  </a:cubicBezTo>
                  <a:cubicBezTo>
                    <a:pt x="90" y="56"/>
                    <a:pt x="90" y="56"/>
                    <a:pt x="91" y="56"/>
                  </a:cubicBezTo>
                  <a:moveTo>
                    <a:pt x="89" y="58"/>
                  </a:moveTo>
                  <a:cubicBezTo>
                    <a:pt x="90" y="59"/>
                    <a:pt x="90" y="59"/>
                    <a:pt x="90" y="59"/>
                  </a:cubicBezTo>
                  <a:cubicBezTo>
                    <a:pt x="91" y="60"/>
                    <a:pt x="90" y="61"/>
                    <a:pt x="91" y="62"/>
                  </a:cubicBezTo>
                  <a:cubicBezTo>
                    <a:pt x="92" y="62"/>
                    <a:pt x="92" y="64"/>
                    <a:pt x="93" y="65"/>
                  </a:cubicBezTo>
                  <a:cubicBezTo>
                    <a:pt x="93" y="64"/>
                    <a:pt x="93" y="64"/>
                    <a:pt x="93" y="64"/>
                  </a:cubicBezTo>
                  <a:cubicBezTo>
                    <a:pt x="94" y="62"/>
                    <a:pt x="94" y="60"/>
                    <a:pt x="94" y="59"/>
                  </a:cubicBezTo>
                  <a:cubicBezTo>
                    <a:pt x="92" y="59"/>
                    <a:pt x="90" y="59"/>
                    <a:pt x="89" y="58"/>
                  </a:cubicBezTo>
                  <a:moveTo>
                    <a:pt x="108" y="59"/>
                  </a:moveTo>
                  <a:cubicBezTo>
                    <a:pt x="108" y="58"/>
                    <a:pt x="108" y="58"/>
                    <a:pt x="108" y="58"/>
                  </a:cubicBezTo>
                  <a:cubicBezTo>
                    <a:pt x="108" y="59"/>
                    <a:pt x="108" y="59"/>
                    <a:pt x="108" y="59"/>
                  </a:cubicBezTo>
                  <a:cubicBezTo>
                    <a:pt x="108" y="69"/>
                    <a:pt x="105" y="77"/>
                    <a:pt x="99" y="85"/>
                  </a:cubicBezTo>
                  <a:cubicBezTo>
                    <a:pt x="98" y="86"/>
                    <a:pt x="97" y="87"/>
                    <a:pt x="96" y="88"/>
                  </a:cubicBezTo>
                  <a:cubicBezTo>
                    <a:pt x="98" y="90"/>
                    <a:pt x="100" y="93"/>
                    <a:pt x="102" y="95"/>
                  </a:cubicBezTo>
                  <a:cubicBezTo>
                    <a:pt x="102" y="94"/>
                    <a:pt x="102" y="94"/>
                    <a:pt x="102" y="94"/>
                  </a:cubicBezTo>
                  <a:cubicBezTo>
                    <a:pt x="111" y="84"/>
                    <a:pt x="116" y="73"/>
                    <a:pt x="117" y="59"/>
                  </a:cubicBezTo>
                  <a:cubicBezTo>
                    <a:pt x="117" y="59"/>
                    <a:pt x="117" y="59"/>
                    <a:pt x="117" y="59"/>
                  </a:cubicBezTo>
                  <a:cubicBezTo>
                    <a:pt x="117" y="59"/>
                    <a:pt x="117" y="59"/>
                    <a:pt x="117" y="59"/>
                  </a:cubicBezTo>
                  <a:lnTo>
                    <a:pt x="108" y="59"/>
                  </a:lnTo>
                  <a:close/>
                  <a:moveTo>
                    <a:pt x="97" y="59"/>
                  </a:moveTo>
                  <a:cubicBezTo>
                    <a:pt x="97" y="60"/>
                    <a:pt x="97" y="62"/>
                    <a:pt x="96" y="64"/>
                  </a:cubicBezTo>
                  <a:cubicBezTo>
                    <a:pt x="97" y="65"/>
                    <a:pt x="97" y="65"/>
                    <a:pt x="97" y="65"/>
                  </a:cubicBezTo>
                  <a:cubicBezTo>
                    <a:pt x="98" y="65"/>
                    <a:pt x="98" y="66"/>
                    <a:pt x="97" y="66"/>
                  </a:cubicBezTo>
                  <a:cubicBezTo>
                    <a:pt x="97" y="66"/>
                    <a:pt x="96" y="66"/>
                    <a:pt x="96" y="66"/>
                  </a:cubicBezTo>
                  <a:cubicBezTo>
                    <a:pt x="95" y="70"/>
                    <a:pt x="93" y="74"/>
                    <a:pt x="91" y="77"/>
                  </a:cubicBezTo>
                  <a:cubicBezTo>
                    <a:pt x="90" y="78"/>
                    <a:pt x="89" y="80"/>
                    <a:pt x="88" y="80"/>
                  </a:cubicBezTo>
                  <a:cubicBezTo>
                    <a:pt x="90" y="83"/>
                    <a:pt x="90" y="83"/>
                    <a:pt x="90" y="83"/>
                  </a:cubicBezTo>
                  <a:cubicBezTo>
                    <a:pt x="91" y="83"/>
                    <a:pt x="90" y="82"/>
                    <a:pt x="91" y="82"/>
                  </a:cubicBezTo>
                  <a:cubicBezTo>
                    <a:pt x="91" y="82"/>
                    <a:pt x="91" y="81"/>
                    <a:pt x="91" y="81"/>
                  </a:cubicBezTo>
                  <a:cubicBezTo>
                    <a:pt x="92" y="81"/>
                    <a:pt x="92" y="83"/>
                    <a:pt x="93" y="83"/>
                  </a:cubicBezTo>
                  <a:cubicBezTo>
                    <a:pt x="93" y="85"/>
                    <a:pt x="94" y="85"/>
                    <a:pt x="94" y="86"/>
                  </a:cubicBezTo>
                  <a:cubicBezTo>
                    <a:pt x="101" y="79"/>
                    <a:pt x="104" y="69"/>
                    <a:pt x="105" y="59"/>
                  </a:cubicBezTo>
                  <a:cubicBezTo>
                    <a:pt x="105" y="59"/>
                    <a:pt x="105" y="59"/>
                    <a:pt x="105" y="59"/>
                  </a:cubicBezTo>
                  <a:cubicBezTo>
                    <a:pt x="103" y="59"/>
                    <a:pt x="100" y="59"/>
                    <a:pt x="98" y="59"/>
                  </a:cubicBezTo>
                  <a:lnTo>
                    <a:pt x="97" y="59"/>
                  </a:lnTo>
                  <a:close/>
                  <a:moveTo>
                    <a:pt x="30" y="59"/>
                  </a:moveTo>
                  <a:cubicBezTo>
                    <a:pt x="31" y="59"/>
                    <a:pt x="31" y="59"/>
                    <a:pt x="31" y="59"/>
                  </a:cubicBezTo>
                  <a:cubicBezTo>
                    <a:pt x="31" y="61"/>
                    <a:pt x="31" y="63"/>
                    <a:pt x="31" y="65"/>
                  </a:cubicBezTo>
                  <a:cubicBezTo>
                    <a:pt x="31" y="64"/>
                    <a:pt x="31" y="64"/>
                    <a:pt x="32" y="63"/>
                  </a:cubicBezTo>
                  <a:cubicBezTo>
                    <a:pt x="32" y="63"/>
                    <a:pt x="31" y="63"/>
                    <a:pt x="31" y="62"/>
                  </a:cubicBezTo>
                  <a:cubicBezTo>
                    <a:pt x="32" y="61"/>
                    <a:pt x="31" y="59"/>
                    <a:pt x="33" y="59"/>
                  </a:cubicBezTo>
                  <a:cubicBezTo>
                    <a:pt x="32" y="59"/>
                    <a:pt x="31" y="59"/>
                    <a:pt x="30" y="59"/>
                  </a:cubicBezTo>
                  <a:moveTo>
                    <a:pt x="16" y="59"/>
                  </a:moveTo>
                  <a:cubicBezTo>
                    <a:pt x="16" y="59"/>
                    <a:pt x="16" y="59"/>
                    <a:pt x="16" y="59"/>
                  </a:cubicBezTo>
                  <a:cubicBezTo>
                    <a:pt x="8" y="59"/>
                    <a:pt x="8" y="59"/>
                    <a:pt x="8" y="59"/>
                  </a:cubicBezTo>
                  <a:cubicBezTo>
                    <a:pt x="8" y="68"/>
                    <a:pt x="10" y="76"/>
                    <a:pt x="15" y="84"/>
                  </a:cubicBezTo>
                  <a:cubicBezTo>
                    <a:pt x="17" y="88"/>
                    <a:pt x="20" y="91"/>
                    <a:pt x="22" y="95"/>
                  </a:cubicBezTo>
                  <a:cubicBezTo>
                    <a:pt x="28" y="89"/>
                    <a:pt x="28" y="89"/>
                    <a:pt x="28" y="89"/>
                  </a:cubicBezTo>
                  <a:cubicBezTo>
                    <a:pt x="29" y="89"/>
                    <a:pt x="29" y="89"/>
                    <a:pt x="29" y="89"/>
                  </a:cubicBezTo>
                  <a:cubicBezTo>
                    <a:pt x="28" y="88"/>
                    <a:pt x="27" y="87"/>
                    <a:pt x="26" y="86"/>
                  </a:cubicBezTo>
                  <a:cubicBezTo>
                    <a:pt x="25" y="86"/>
                    <a:pt x="24" y="85"/>
                    <a:pt x="24" y="84"/>
                  </a:cubicBezTo>
                  <a:cubicBezTo>
                    <a:pt x="23" y="84"/>
                    <a:pt x="24" y="83"/>
                    <a:pt x="23" y="83"/>
                  </a:cubicBezTo>
                  <a:cubicBezTo>
                    <a:pt x="23" y="83"/>
                    <a:pt x="23" y="83"/>
                    <a:pt x="23" y="83"/>
                  </a:cubicBezTo>
                  <a:cubicBezTo>
                    <a:pt x="22" y="84"/>
                    <a:pt x="21" y="83"/>
                    <a:pt x="21" y="82"/>
                  </a:cubicBezTo>
                  <a:cubicBezTo>
                    <a:pt x="20" y="82"/>
                    <a:pt x="20" y="80"/>
                    <a:pt x="19" y="81"/>
                  </a:cubicBezTo>
                  <a:cubicBezTo>
                    <a:pt x="19" y="81"/>
                    <a:pt x="19" y="80"/>
                    <a:pt x="18" y="80"/>
                  </a:cubicBezTo>
                  <a:cubicBezTo>
                    <a:pt x="17" y="80"/>
                    <a:pt x="17" y="79"/>
                    <a:pt x="16" y="78"/>
                  </a:cubicBezTo>
                  <a:cubicBezTo>
                    <a:pt x="16" y="78"/>
                    <a:pt x="16" y="79"/>
                    <a:pt x="16" y="79"/>
                  </a:cubicBezTo>
                  <a:cubicBezTo>
                    <a:pt x="15" y="79"/>
                    <a:pt x="14" y="78"/>
                    <a:pt x="14" y="77"/>
                  </a:cubicBezTo>
                  <a:cubicBezTo>
                    <a:pt x="13" y="77"/>
                    <a:pt x="13" y="77"/>
                    <a:pt x="13" y="77"/>
                  </a:cubicBezTo>
                  <a:cubicBezTo>
                    <a:pt x="12" y="77"/>
                    <a:pt x="12" y="76"/>
                    <a:pt x="12" y="75"/>
                  </a:cubicBezTo>
                  <a:cubicBezTo>
                    <a:pt x="11" y="74"/>
                    <a:pt x="11" y="72"/>
                    <a:pt x="11" y="71"/>
                  </a:cubicBezTo>
                  <a:cubicBezTo>
                    <a:pt x="12" y="71"/>
                    <a:pt x="12" y="70"/>
                    <a:pt x="12" y="70"/>
                  </a:cubicBezTo>
                  <a:cubicBezTo>
                    <a:pt x="12" y="69"/>
                    <a:pt x="13" y="69"/>
                    <a:pt x="14" y="69"/>
                  </a:cubicBezTo>
                  <a:cubicBezTo>
                    <a:pt x="14" y="69"/>
                    <a:pt x="14" y="70"/>
                    <a:pt x="14" y="70"/>
                  </a:cubicBezTo>
                  <a:cubicBezTo>
                    <a:pt x="14" y="70"/>
                    <a:pt x="15" y="70"/>
                    <a:pt x="15" y="69"/>
                  </a:cubicBezTo>
                  <a:cubicBezTo>
                    <a:pt x="15" y="69"/>
                    <a:pt x="16" y="68"/>
                    <a:pt x="17" y="68"/>
                  </a:cubicBezTo>
                  <a:cubicBezTo>
                    <a:pt x="17" y="69"/>
                    <a:pt x="18" y="70"/>
                    <a:pt x="18" y="70"/>
                  </a:cubicBezTo>
                  <a:cubicBezTo>
                    <a:pt x="18" y="69"/>
                    <a:pt x="18" y="69"/>
                    <a:pt x="18" y="69"/>
                  </a:cubicBezTo>
                  <a:cubicBezTo>
                    <a:pt x="17" y="67"/>
                    <a:pt x="16" y="64"/>
                    <a:pt x="16" y="61"/>
                  </a:cubicBezTo>
                  <a:cubicBezTo>
                    <a:pt x="16" y="61"/>
                    <a:pt x="16" y="60"/>
                    <a:pt x="16" y="60"/>
                  </a:cubicBezTo>
                  <a:cubicBezTo>
                    <a:pt x="16" y="60"/>
                    <a:pt x="16" y="60"/>
                    <a:pt x="16" y="60"/>
                  </a:cubicBezTo>
                  <a:cubicBezTo>
                    <a:pt x="16" y="60"/>
                    <a:pt x="16" y="59"/>
                    <a:pt x="16" y="59"/>
                  </a:cubicBezTo>
                  <a:moveTo>
                    <a:pt x="28" y="59"/>
                  </a:moveTo>
                  <a:cubicBezTo>
                    <a:pt x="27" y="59"/>
                    <a:pt x="27" y="59"/>
                    <a:pt x="27" y="59"/>
                  </a:cubicBezTo>
                  <a:cubicBezTo>
                    <a:pt x="24" y="59"/>
                    <a:pt x="21" y="59"/>
                    <a:pt x="19" y="59"/>
                  </a:cubicBezTo>
                  <a:cubicBezTo>
                    <a:pt x="19" y="59"/>
                    <a:pt x="19" y="59"/>
                    <a:pt x="19" y="59"/>
                  </a:cubicBezTo>
                  <a:cubicBezTo>
                    <a:pt x="20" y="65"/>
                    <a:pt x="20" y="65"/>
                    <a:pt x="20" y="65"/>
                  </a:cubicBezTo>
                  <a:cubicBezTo>
                    <a:pt x="20" y="67"/>
                    <a:pt x="21" y="69"/>
                    <a:pt x="21" y="71"/>
                  </a:cubicBezTo>
                  <a:cubicBezTo>
                    <a:pt x="21" y="70"/>
                    <a:pt x="21" y="69"/>
                    <a:pt x="22" y="69"/>
                  </a:cubicBezTo>
                  <a:cubicBezTo>
                    <a:pt x="22" y="69"/>
                    <a:pt x="22" y="68"/>
                    <a:pt x="22" y="68"/>
                  </a:cubicBezTo>
                  <a:cubicBezTo>
                    <a:pt x="22" y="66"/>
                    <a:pt x="22" y="65"/>
                    <a:pt x="24" y="64"/>
                  </a:cubicBezTo>
                  <a:cubicBezTo>
                    <a:pt x="25" y="64"/>
                    <a:pt x="25" y="62"/>
                    <a:pt x="27" y="62"/>
                  </a:cubicBezTo>
                  <a:cubicBezTo>
                    <a:pt x="27" y="62"/>
                    <a:pt x="28" y="63"/>
                    <a:pt x="28" y="63"/>
                  </a:cubicBezTo>
                  <a:cubicBezTo>
                    <a:pt x="27" y="62"/>
                    <a:pt x="27" y="60"/>
                    <a:pt x="28" y="59"/>
                  </a:cubicBezTo>
                  <a:moveTo>
                    <a:pt x="42" y="62"/>
                  </a:moveTo>
                  <a:cubicBezTo>
                    <a:pt x="43" y="64"/>
                    <a:pt x="43" y="65"/>
                    <a:pt x="44" y="67"/>
                  </a:cubicBezTo>
                  <a:cubicBezTo>
                    <a:pt x="45" y="68"/>
                    <a:pt x="46" y="69"/>
                    <a:pt x="46" y="71"/>
                  </a:cubicBezTo>
                  <a:cubicBezTo>
                    <a:pt x="47" y="70"/>
                    <a:pt x="48" y="69"/>
                    <a:pt x="49" y="68"/>
                  </a:cubicBezTo>
                  <a:cubicBezTo>
                    <a:pt x="49" y="67"/>
                    <a:pt x="49" y="67"/>
                    <a:pt x="49" y="67"/>
                  </a:cubicBezTo>
                  <a:cubicBezTo>
                    <a:pt x="48" y="66"/>
                    <a:pt x="49" y="65"/>
                    <a:pt x="48" y="65"/>
                  </a:cubicBezTo>
                  <a:cubicBezTo>
                    <a:pt x="47" y="65"/>
                    <a:pt x="48" y="66"/>
                    <a:pt x="48" y="66"/>
                  </a:cubicBezTo>
                  <a:cubicBezTo>
                    <a:pt x="48" y="66"/>
                    <a:pt x="47" y="66"/>
                    <a:pt x="47" y="66"/>
                  </a:cubicBezTo>
                  <a:cubicBezTo>
                    <a:pt x="47" y="66"/>
                    <a:pt x="46" y="65"/>
                    <a:pt x="46" y="65"/>
                  </a:cubicBezTo>
                  <a:cubicBezTo>
                    <a:pt x="47" y="64"/>
                    <a:pt x="46" y="64"/>
                    <a:pt x="46" y="64"/>
                  </a:cubicBezTo>
                  <a:cubicBezTo>
                    <a:pt x="45" y="64"/>
                    <a:pt x="45" y="64"/>
                    <a:pt x="45" y="64"/>
                  </a:cubicBezTo>
                  <a:cubicBezTo>
                    <a:pt x="45" y="64"/>
                    <a:pt x="45" y="64"/>
                    <a:pt x="45" y="64"/>
                  </a:cubicBezTo>
                  <a:cubicBezTo>
                    <a:pt x="45" y="62"/>
                    <a:pt x="43" y="63"/>
                    <a:pt x="42" y="62"/>
                  </a:cubicBezTo>
                  <a:moveTo>
                    <a:pt x="51" y="65"/>
                  </a:moveTo>
                  <a:cubicBezTo>
                    <a:pt x="51" y="65"/>
                    <a:pt x="51" y="66"/>
                    <a:pt x="50" y="66"/>
                  </a:cubicBezTo>
                  <a:cubicBezTo>
                    <a:pt x="50" y="66"/>
                    <a:pt x="50" y="66"/>
                    <a:pt x="50" y="66"/>
                  </a:cubicBezTo>
                  <a:cubicBezTo>
                    <a:pt x="51" y="66"/>
                    <a:pt x="51" y="65"/>
                    <a:pt x="52" y="65"/>
                  </a:cubicBezTo>
                  <a:lnTo>
                    <a:pt x="51" y="65"/>
                  </a:lnTo>
                  <a:close/>
                  <a:moveTo>
                    <a:pt x="74" y="67"/>
                  </a:moveTo>
                  <a:cubicBezTo>
                    <a:pt x="74" y="67"/>
                    <a:pt x="74" y="68"/>
                    <a:pt x="74" y="68"/>
                  </a:cubicBezTo>
                  <a:cubicBezTo>
                    <a:pt x="75" y="68"/>
                    <a:pt x="75" y="70"/>
                    <a:pt x="76" y="70"/>
                  </a:cubicBezTo>
                  <a:cubicBezTo>
                    <a:pt x="77" y="69"/>
                    <a:pt x="76" y="69"/>
                    <a:pt x="76" y="68"/>
                  </a:cubicBezTo>
                  <a:cubicBezTo>
                    <a:pt x="76" y="68"/>
                    <a:pt x="75" y="68"/>
                    <a:pt x="75" y="67"/>
                  </a:cubicBezTo>
                  <a:cubicBezTo>
                    <a:pt x="75" y="67"/>
                    <a:pt x="75" y="67"/>
                    <a:pt x="75" y="67"/>
                  </a:cubicBezTo>
                  <a:cubicBezTo>
                    <a:pt x="74" y="66"/>
                    <a:pt x="74" y="67"/>
                    <a:pt x="74" y="67"/>
                  </a:cubicBezTo>
                  <a:moveTo>
                    <a:pt x="90" y="67"/>
                  </a:moveTo>
                  <a:cubicBezTo>
                    <a:pt x="89" y="67"/>
                    <a:pt x="88" y="67"/>
                    <a:pt x="87" y="67"/>
                  </a:cubicBezTo>
                  <a:cubicBezTo>
                    <a:pt x="87" y="67"/>
                    <a:pt x="87" y="67"/>
                    <a:pt x="87" y="67"/>
                  </a:cubicBezTo>
                  <a:cubicBezTo>
                    <a:pt x="87" y="68"/>
                    <a:pt x="87" y="68"/>
                    <a:pt x="86" y="68"/>
                  </a:cubicBezTo>
                  <a:cubicBezTo>
                    <a:pt x="85" y="68"/>
                    <a:pt x="85" y="67"/>
                    <a:pt x="85" y="67"/>
                  </a:cubicBezTo>
                  <a:cubicBezTo>
                    <a:pt x="85" y="67"/>
                    <a:pt x="85" y="67"/>
                    <a:pt x="85" y="68"/>
                  </a:cubicBezTo>
                  <a:cubicBezTo>
                    <a:pt x="84" y="68"/>
                    <a:pt x="84" y="69"/>
                    <a:pt x="84" y="70"/>
                  </a:cubicBezTo>
                  <a:cubicBezTo>
                    <a:pt x="83" y="70"/>
                    <a:pt x="82" y="70"/>
                    <a:pt x="82" y="71"/>
                  </a:cubicBezTo>
                  <a:cubicBezTo>
                    <a:pt x="81" y="72"/>
                    <a:pt x="80" y="72"/>
                    <a:pt x="79" y="72"/>
                  </a:cubicBezTo>
                  <a:cubicBezTo>
                    <a:pt x="79" y="72"/>
                    <a:pt x="79" y="72"/>
                    <a:pt x="79" y="72"/>
                  </a:cubicBezTo>
                  <a:cubicBezTo>
                    <a:pt x="80" y="73"/>
                    <a:pt x="80" y="73"/>
                    <a:pt x="81" y="72"/>
                  </a:cubicBezTo>
                  <a:cubicBezTo>
                    <a:pt x="82" y="72"/>
                    <a:pt x="81" y="71"/>
                    <a:pt x="82" y="70"/>
                  </a:cubicBezTo>
                  <a:cubicBezTo>
                    <a:pt x="83" y="70"/>
                    <a:pt x="83" y="70"/>
                    <a:pt x="84" y="70"/>
                  </a:cubicBezTo>
                  <a:cubicBezTo>
                    <a:pt x="85" y="71"/>
                    <a:pt x="85" y="72"/>
                    <a:pt x="85" y="73"/>
                  </a:cubicBezTo>
                  <a:cubicBezTo>
                    <a:pt x="84" y="74"/>
                    <a:pt x="84" y="75"/>
                    <a:pt x="84" y="76"/>
                  </a:cubicBezTo>
                  <a:cubicBezTo>
                    <a:pt x="84" y="77"/>
                    <a:pt x="83" y="77"/>
                    <a:pt x="83" y="78"/>
                  </a:cubicBezTo>
                  <a:cubicBezTo>
                    <a:pt x="83" y="78"/>
                    <a:pt x="82" y="79"/>
                    <a:pt x="81" y="79"/>
                  </a:cubicBezTo>
                  <a:cubicBezTo>
                    <a:pt x="79" y="78"/>
                    <a:pt x="77" y="77"/>
                    <a:pt x="74" y="77"/>
                  </a:cubicBezTo>
                  <a:cubicBezTo>
                    <a:pt x="74" y="77"/>
                    <a:pt x="74" y="77"/>
                    <a:pt x="74" y="77"/>
                  </a:cubicBezTo>
                  <a:cubicBezTo>
                    <a:pt x="75" y="78"/>
                    <a:pt x="76" y="78"/>
                    <a:pt x="77" y="78"/>
                  </a:cubicBezTo>
                  <a:cubicBezTo>
                    <a:pt x="78" y="79"/>
                    <a:pt x="79" y="80"/>
                    <a:pt x="80" y="80"/>
                  </a:cubicBezTo>
                  <a:cubicBezTo>
                    <a:pt x="81" y="79"/>
                    <a:pt x="83" y="80"/>
                    <a:pt x="84" y="79"/>
                  </a:cubicBezTo>
                  <a:cubicBezTo>
                    <a:pt x="83" y="78"/>
                    <a:pt x="84" y="77"/>
                    <a:pt x="85" y="76"/>
                  </a:cubicBezTo>
                  <a:cubicBezTo>
                    <a:pt x="85" y="76"/>
                    <a:pt x="85" y="76"/>
                    <a:pt x="85" y="76"/>
                  </a:cubicBezTo>
                  <a:cubicBezTo>
                    <a:pt x="86" y="77"/>
                    <a:pt x="86" y="77"/>
                    <a:pt x="86" y="78"/>
                  </a:cubicBezTo>
                  <a:cubicBezTo>
                    <a:pt x="87" y="77"/>
                    <a:pt x="87" y="76"/>
                    <a:pt x="88" y="75"/>
                  </a:cubicBezTo>
                  <a:cubicBezTo>
                    <a:pt x="90" y="73"/>
                    <a:pt x="92" y="70"/>
                    <a:pt x="92" y="67"/>
                  </a:cubicBezTo>
                  <a:cubicBezTo>
                    <a:pt x="92" y="67"/>
                    <a:pt x="91" y="67"/>
                    <a:pt x="90" y="67"/>
                  </a:cubicBezTo>
                  <a:moveTo>
                    <a:pt x="54" y="67"/>
                  </a:moveTo>
                  <a:cubicBezTo>
                    <a:pt x="53" y="69"/>
                    <a:pt x="50" y="71"/>
                    <a:pt x="49" y="73"/>
                  </a:cubicBezTo>
                  <a:cubicBezTo>
                    <a:pt x="52" y="75"/>
                    <a:pt x="55" y="77"/>
                    <a:pt x="59" y="77"/>
                  </a:cubicBezTo>
                  <a:cubicBezTo>
                    <a:pt x="59" y="77"/>
                    <a:pt x="59" y="76"/>
                    <a:pt x="59" y="75"/>
                  </a:cubicBezTo>
                  <a:cubicBezTo>
                    <a:pt x="60" y="74"/>
                    <a:pt x="60" y="74"/>
                    <a:pt x="61" y="75"/>
                  </a:cubicBezTo>
                  <a:cubicBezTo>
                    <a:pt x="61" y="74"/>
                    <a:pt x="61" y="74"/>
                    <a:pt x="61" y="74"/>
                  </a:cubicBezTo>
                  <a:cubicBezTo>
                    <a:pt x="60" y="74"/>
                    <a:pt x="61" y="73"/>
                    <a:pt x="60" y="72"/>
                  </a:cubicBezTo>
                  <a:cubicBezTo>
                    <a:pt x="61" y="72"/>
                    <a:pt x="61" y="72"/>
                    <a:pt x="61" y="72"/>
                  </a:cubicBezTo>
                  <a:cubicBezTo>
                    <a:pt x="60" y="71"/>
                    <a:pt x="61" y="71"/>
                    <a:pt x="61" y="70"/>
                  </a:cubicBezTo>
                  <a:cubicBezTo>
                    <a:pt x="61" y="70"/>
                    <a:pt x="61" y="70"/>
                    <a:pt x="61" y="70"/>
                  </a:cubicBezTo>
                  <a:cubicBezTo>
                    <a:pt x="60" y="71"/>
                    <a:pt x="58" y="69"/>
                    <a:pt x="56" y="69"/>
                  </a:cubicBezTo>
                  <a:cubicBezTo>
                    <a:pt x="55" y="68"/>
                    <a:pt x="54" y="68"/>
                    <a:pt x="54" y="67"/>
                  </a:cubicBezTo>
                  <a:moveTo>
                    <a:pt x="71" y="72"/>
                  </a:moveTo>
                  <a:cubicBezTo>
                    <a:pt x="71" y="72"/>
                    <a:pt x="70" y="73"/>
                    <a:pt x="71" y="73"/>
                  </a:cubicBezTo>
                  <a:cubicBezTo>
                    <a:pt x="71" y="72"/>
                    <a:pt x="73" y="72"/>
                    <a:pt x="73" y="71"/>
                  </a:cubicBezTo>
                  <a:cubicBezTo>
                    <a:pt x="72" y="71"/>
                    <a:pt x="71" y="71"/>
                    <a:pt x="71" y="72"/>
                  </a:cubicBezTo>
                  <a:moveTo>
                    <a:pt x="74" y="74"/>
                  </a:moveTo>
                  <a:cubicBezTo>
                    <a:pt x="73" y="74"/>
                    <a:pt x="72" y="75"/>
                    <a:pt x="72" y="75"/>
                  </a:cubicBezTo>
                  <a:cubicBezTo>
                    <a:pt x="71" y="76"/>
                    <a:pt x="71" y="74"/>
                    <a:pt x="70" y="75"/>
                  </a:cubicBezTo>
                  <a:cubicBezTo>
                    <a:pt x="70" y="75"/>
                    <a:pt x="70" y="75"/>
                    <a:pt x="70" y="75"/>
                  </a:cubicBezTo>
                  <a:cubicBezTo>
                    <a:pt x="70" y="75"/>
                    <a:pt x="70" y="76"/>
                    <a:pt x="70" y="76"/>
                  </a:cubicBezTo>
                  <a:cubicBezTo>
                    <a:pt x="69" y="77"/>
                    <a:pt x="69" y="75"/>
                    <a:pt x="68" y="76"/>
                  </a:cubicBezTo>
                  <a:cubicBezTo>
                    <a:pt x="68" y="76"/>
                    <a:pt x="68" y="76"/>
                    <a:pt x="68" y="76"/>
                  </a:cubicBezTo>
                  <a:cubicBezTo>
                    <a:pt x="68" y="76"/>
                    <a:pt x="68" y="76"/>
                    <a:pt x="68" y="76"/>
                  </a:cubicBezTo>
                  <a:cubicBezTo>
                    <a:pt x="67" y="75"/>
                    <a:pt x="66" y="76"/>
                    <a:pt x="65" y="75"/>
                  </a:cubicBezTo>
                  <a:cubicBezTo>
                    <a:pt x="65" y="75"/>
                    <a:pt x="65" y="75"/>
                    <a:pt x="64" y="75"/>
                  </a:cubicBezTo>
                  <a:cubicBezTo>
                    <a:pt x="64" y="76"/>
                    <a:pt x="63" y="75"/>
                    <a:pt x="63" y="76"/>
                  </a:cubicBezTo>
                  <a:cubicBezTo>
                    <a:pt x="63" y="76"/>
                    <a:pt x="63" y="77"/>
                    <a:pt x="62" y="77"/>
                  </a:cubicBezTo>
                  <a:cubicBezTo>
                    <a:pt x="61" y="77"/>
                    <a:pt x="61" y="78"/>
                    <a:pt x="60" y="78"/>
                  </a:cubicBezTo>
                  <a:cubicBezTo>
                    <a:pt x="60" y="78"/>
                    <a:pt x="60" y="79"/>
                    <a:pt x="60" y="79"/>
                  </a:cubicBezTo>
                  <a:cubicBezTo>
                    <a:pt x="61" y="79"/>
                    <a:pt x="61" y="79"/>
                    <a:pt x="62" y="79"/>
                  </a:cubicBezTo>
                  <a:cubicBezTo>
                    <a:pt x="63" y="77"/>
                    <a:pt x="64" y="79"/>
                    <a:pt x="65" y="78"/>
                  </a:cubicBezTo>
                  <a:cubicBezTo>
                    <a:pt x="66" y="78"/>
                    <a:pt x="66" y="79"/>
                    <a:pt x="66" y="79"/>
                  </a:cubicBezTo>
                  <a:cubicBezTo>
                    <a:pt x="67" y="79"/>
                    <a:pt x="68" y="80"/>
                    <a:pt x="69" y="79"/>
                  </a:cubicBezTo>
                  <a:cubicBezTo>
                    <a:pt x="69" y="78"/>
                    <a:pt x="71" y="78"/>
                    <a:pt x="71" y="78"/>
                  </a:cubicBezTo>
                  <a:cubicBezTo>
                    <a:pt x="73" y="77"/>
                    <a:pt x="74" y="76"/>
                    <a:pt x="74" y="74"/>
                  </a:cubicBezTo>
                  <a:close/>
                  <a:moveTo>
                    <a:pt x="46" y="75"/>
                  </a:moveTo>
                  <a:cubicBezTo>
                    <a:pt x="45" y="77"/>
                    <a:pt x="43" y="79"/>
                    <a:pt x="41" y="81"/>
                  </a:cubicBezTo>
                  <a:cubicBezTo>
                    <a:pt x="41" y="81"/>
                    <a:pt x="42" y="82"/>
                    <a:pt x="43" y="82"/>
                  </a:cubicBezTo>
                  <a:cubicBezTo>
                    <a:pt x="47" y="86"/>
                    <a:pt x="52" y="88"/>
                    <a:pt x="57" y="89"/>
                  </a:cubicBezTo>
                  <a:cubicBezTo>
                    <a:pt x="56" y="88"/>
                    <a:pt x="56" y="88"/>
                    <a:pt x="56" y="88"/>
                  </a:cubicBezTo>
                  <a:cubicBezTo>
                    <a:pt x="55" y="87"/>
                    <a:pt x="53" y="86"/>
                    <a:pt x="53" y="84"/>
                  </a:cubicBezTo>
                  <a:cubicBezTo>
                    <a:pt x="54" y="84"/>
                    <a:pt x="54" y="82"/>
                    <a:pt x="55" y="82"/>
                  </a:cubicBezTo>
                  <a:cubicBezTo>
                    <a:pt x="55" y="81"/>
                    <a:pt x="56" y="80"/>
                    <a:pt x="58" y="80"/>
                  </a:cubicBezTo>
                  <a:cubicBezTo>
                    <a:pt x="55" y="81"/>
                    <a:pt x="52" y="79"/>
                    <a:pt x="50" y="78"/>
                  </a:cubicBezTo>
                  <a:cubicBezTo>
                    <a:pt x="49" y="77"/>
                    <a:pt x="47" y="76"/>
                    <a:pt x="46" y="75"/>
                  </a:cubicBezTo>
                  <a:moveTo>
                    <a:pt x="86" y="83"/>
                  </a:moveTo>
                  <a:cubicBezTo>
                    <a:pt x="86" y="82"/>
                    <a:pt x="86" y="82"/>
                    <a:pt x="86" y="82"/>
                  </a:cubicBezTo>
                  <a:cubicBezTo>
                    <a:pt x="86" y="83"/>
                    <a:pt x="85" y="83"/>
                    <a:pt x="84" y="84"/>
                  </a:cubicBezTo>
                  <a:cubicBezTo>
                    <a:pt x="85" y="84"/>
                    <a:pt x="84" y="85"/>
                    <a:pt x="85" y="85"/>
                  </a:cubicBezTo>
                  <a:cubicBezTo>
                    <a:pt x="86" y="86"/>
                    <a:pt x="88" y="87"/>
                    <a:pt x="88" y="88"/>
                  </a:cubicBezTo>
                  <a:cubicBezTo>
                    <a:pt x="87" y="89"/>
                    <a:pt x="85" y="90"/>
                    <a:pt x="86" y="92"/>
                  </a:cubicBezTo>
                  <a:cubicBezTo>
                    <a:pt x="87" y="92"/>
                    <a:pt x="86" y="93"/>
                    <a:pt x="86" y="93"/>
                  </a:cubicBezTo>
                  <a:cubicBezTo>
                    <a:pt x="86" y="93"/>
                    <a:pt x="86" y="93"/>
                    <a:pt x="86" y="93"/>
                  </a:cubicBezTo>
                  <a:cubicBezTo>
                    <a:pt x="88" y="91"/>
                    <a:pt x="90" y="90"/>
                    <a:pt x="91" y="88"/>
                  </a:cubicBezTo>
                  <a:cubicBezTo>
                    <a:pt x="92" y="88"/>
                    <a:pt x="92" y="88"/>
                    <a:pt x="92" y="88"/>
                  </a:cubicBezTo>
                  <a:cubicBezTo>
                    <a:pt x="91" y="88"/>
                    <a:pt x="91" y="89"/>
                    <a:pt x="90" y="88"/>
                  </a:cubicBezTo>
                  <a:cubicBezTo>
                    <a:pt x="90" y="88"/>
                    <a:pt x="89" y="87"/>
                    <a:pt x="89" y="87"/>
                  </a:cubicBezTo>
                  <a:lnTo>
                    <a:pt x="86" y="83"/>
                  </a:lnTo>
                  <a:close/>
                  <a:moveTo>
                    <a:pt x="40" y="84"/>
                  </a:moveTo>
                  <a:cubicBezTo>
                    <a:pt x="40" y="84"/>
                    <a:pt x="40" y="84"/>
                    <a:pt x="40" y="84"/>
                  </a:cubicBezTo>
                  <a:cubicBezTo>
                    <a:pt x="40" y="84"/>
                    <a:pt x="40" y="84"/>
                    <a:pt x="40" y="84"/>
                  </a:cubicBezTo>
                  <a:close/>
                  <a:moveTo>
                    <a:pt x="41" y="85"/>
                  </a:moveTo>
                  <a:cubicBezTo>
                    <a:pt x="40" y="85"/>
                    <a:pt x="40" y="85"/>
                    <a:pt x="40" y="84"/>
                  </a:cubicBezTo>
                  <a:lnTo>
                    <a:pt x="41" y="85"/>
                  </a:lnTo>
                  <a:close/>
                  <a:moveTo>
                    <a:pt x="41" y="85"/>
                  </a:moveTo>
                  <a:cubicBezTo>
                    <a:pt x="41" y="86"/>
                    <a:pt x="42" y="87"/>
                    <a:pt x="42" y="87"/>
                  </a:cubicBezTo>
                  <a:cubicBezTo>
                    <a:pt x="41" y="88"/>
                    <a:pt x="40" y="88"/>
                    <a:pt x="40" y="88"/>
                  </a:cubicBezTo>
                  <a:cubicBezTo>
                    <a:pt x="38" y="88"/>
                    <a:pt x="37" y="89"/>
                    <a:pt x="35" y="89"/>
                  </a:cubicBezTo>
                  <a:cubicBezTo>
                    <a:pt x="34" y="90"/>
                    <a:pt x="33" y="88"/>
                    <a:pt x="32" y="88"/>
                  </a:cubicBezTo>
                  <a:cubicBezTo>
                    <a:pt x="40" y="95"/>
                    <a:pt x="49" y="100"/>
                    <a:pt x="60" y="100"/>
                  </a:cubicBezTo>
                  <a:cubicBezTo>
                    <a:pt x="61" y="101"/>
                    <a:pt x="61" y="101"/>
                    <a:pt x="61" y="101"/>
                  </a:cubicBezTo>
                  <a:cubicBezTo>
                    <a:pt x="60" y="100"/>
                    <a:pt x="60" y="100"/>
                    <a:pt x="60" y="100"/>
                  </a:cubicBezTo>
                  <a:cubicBezTo>
                    <a:pt x="60" y="92"/>
                    <a:pt x="60" y="92"/>
                    <a:pt x="60" y="92"/>
                  </a:cubicBezTo>
                  <a:cubicBezTo>
                    <a:pt x="60" y="92"/>
                    <a:pt x="60" y="92"/>
                    <a:pt x="60" y="92"/>
                  </a:cubicBezTo>
                  <a:cubicBezTo>
                    <a:pt x="53" y="92"/>
                    <a:pt x="46" y="89"/>
                    <a:pt x="41" y="85"/>
                  </a:cubicBezTo>
                  <a:moveTo>
                    <a:pt x="94" y="91"/>
                  </a:moveTo>
                  <a:cubicBezTo>
                    <a:pt x="94" y="90"/>
                    <a:pt x="94" y="90"/>
                    <a:pt x="94" y="90"/>
                  </a:cubicBezTo>
                  <a:cubicBezTo>
                    <a:pt x="93" y="92"/>
                    <a:pt x="91" y="93"/>
                    <a:pt x="90" y="94"/>
                  </a:cubicBezTo>
                  <a:cubicBezTo>
                    <a:pt x="88" y="96"/>
                    <a:pt x="85" y="96"/>
                    <a:pt x="84" y="99"/>
                  </a:cubicBezTo>
                  <a:cubicBezTo>
                    <a:pt x="83" y="100"/>
                    <a:pt x="83" y="101"/>
                    <a:pt x="81" y="102"/>
                  </a:cubicBezTo>
                  <a:cubicBezTo>
                    <a:pt x="81" y="103"/>
                    <a:pt x="79" y="103"/>
                    <a:pt x="78" y="104"/>
                  </a:cubicBezTo>
                  <a:cubicBezTo>
                    <a:pt x="76" y="106"/>
                    <a:pt x="75" y="103"/>
                    <a:pt x="72" y="102"/>
                  </a:cubicBezTo>
                  <a:cubicBezTo>
                    <a:pt x="68" y="103"/>
                    <a:pt x="68" y="103"/>
                    <a:pt x="68" y="103"/>
                  </a:cubicBezTo>
                  <a:cubicBezTo>
                    <a:pt x="66" y="103"/>
                    <a:pt x="65" y="104"/>
                    <a:pt x="64" y="103"/>
                  </a:cubicBezTo>
                  <a:cubicBezTo>
                    <a:pt x="64" y="106"/>
                    <a:pt x="64" y="109"/>
                    <a:pt x="64" y="112"/>
                  </a:cubicBezTo>
                  <a:cubicBezTo>
                    <a:pt x="64" y="112"/>
                    <a:pt x="64" y="112"/>
                    <a:pt x="64" y="112"/>
                  </a:cubicBezTo>
                  <a:cubicBezTo>
                    <a:pt x="78" y="111"/>
                    <a:pt x="90" y="106"/>
                    <a:pt x="100" y="97"/>
                  </a:cubicBezTo>
                  <a:lnTo>
                    <a:pt x="94" y="91"/>
                  </a:lnTo>
                  <a:close/>
                  <a:moveTo>
                    <a:pt x="30" y="91"/>
                  </a:moveTo>
                  <a:cubicBezTo>
                    <a:pt x="30" y="91"/>
                    <a:pt x="30" y="91"/>
                    <a:pt x="30" y="91"/>
                  </a:cubicBezTo>
                  <a:cubicBezTo>
                    <a:pt x="24" y="97"/>
                    <a:pt x="24" y="97"/>
                    <a:pt x="24" y="97"/>
                  </a:cubicBezTo>
                  <a:cubicBezTo>
                    <a:pt x="33" y="105"/>
                    <a:pt x="43" y="110"/>
                    <a:pt x="55" y="111"/>
                  </a:cubicBezTo>
                  <a:cubicBezTo>
                    <a:pt x="57" y="112"/>
                    <a:pt x="59" y="111"/>
                    <a:pt x="61" y="112"/>
                  </a:cubicBezTo>
                  <a:cubicBezTo>
                    <a:pt x="60" y="111"/>
                    <a:pt x="60" y="111"/>
                    <a:pt x="60" y="111"/>
                  </a:cubicBezTo>
                  <a:cubicBezTo>
                    <a:pt x="60" y="104"/>
                    <a:pt x="60" y="104"/>
                    <a:pt x="60" y="104"/>
                  </a:cubicBezTo>
                  <a:cubicBezTo>
                    <a:pt x="60" y="103"/>
                    <a:pt x="60" y="103"/>
                    <a:pt x="60" y="103"/>
                  </a:cubicBezTo>
                  <a:cubicBezTo>
                    <a:pt x="60" y="103"/>
                    <a:pt x="60" y="103"/>
                    <a:pt x="60" y="103"/>
                  </a:cubicBezTo>
                  <a:cubicBezTo>
                    <a:pt x="48" y="103"/>
                    <a:pt x="39" y="99"/>
                    <a:pt x="30" y="91"/>
                  </a:cubicBezTo>
                  <a:moveTo>
                    <a:pt x="63" y="93"/>
                  </a:moveTo>
                  <a:cubicBezTo>
                    <a:pt x="64" y="93"/>
                    <a:pt x="64" y="93"/>
                    <a:pt x="64" y="93"/>
                  </a:cubicBezTo>
                  <a:cubicBezTo>
                    <a:pt x="64" y="96"/>
                    <a:pt x="64" y="98"/>
                    <a:pt x="64" y="100"/>
                  </a:cubicBezTo>
                  <a:cubicBezTo>
                    <a:pt x="66" y="100"/>
                    <a:pt x="68" y="100"/>
                    <a:pt x="70" y="99"/>
                  </a:cubicBezTo>
                  <a:cubicBezTo>
                    <a:pt x="70" y="99"/>
                    <a:pt x="69" y="99"/>
                    <a:pt x="69" y="99"/>
                  </a:cubicBezTo>
                  <a:cubicBezTo>
                    <a:pt x="68" y="99"/>
                    <a:pt x="67" y="97"/>
                    <a:pt x="67" y="96"/>
                  </a:cubicBezTo>
                  <a:cubicBezTo>
                    <a:pt x="67" y="95"/>
                    <a:pt x="67" y="95"/>
                    <a:pt x="67" y="94"/>
                  </a:cubicBezTo>
                  <a:cubicBezTo>
                    <a:pt x="67" y="93"/>
                    <a:pt x="65" y="94"/>
                    <a:pt x="64" y="93"/>
                  </a:cubicBezTo>
                  <a:cubicBezTo>
                    <a:pt x="64" y="93"/>
                    <a:pt x="63" y="93"/>
                    <a:pt x="63" y="9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Freeform 726"/>
            <p:cNvSpPr>
              <a:spLocks/>
            </p:cNvSpPr>
            <p:nvPr/>
          </p:nvSpPr>
          <p:spPr bwMode="auto">
            <a:xfrm>
              <a:off x="5090881" y="3191167"/>
              <a:ext cx="24159" cy="24159"/>
            </a:xfrm>
            <a:custGeom>
              <a:avLst/>
              <a:gdLst>
                <a:gd name="T0" fmla="*/ 13 w 21"/>
                <a:gd name="T1" fmla="*/ 6 h 22"/>
                <a:gd name="T2" fmla="*/ 20 w 21"/>
                <a:gd name="T3" fmla="*/ 20 h 22"/>
                <a:gd name="T4" fmla="*/ 21 w 21"/>
                <a:gd name="T5" fmla="*/ 22 h 22"/>
                <a:gd name="T6" fmla="*/ 5 w 21"/>
                <a:gd name="T7" fmla="*/ 5 h 22"/>
                <a:gd name="T8" fmla="*/ 0 w 21"/>
                <a:gd name="T9" fmla="*/ 0 h 22"/>
                <a:gd name="T10" fmla="*/ 13 w 21"/>
                <a:gd name="T11" fmla="*/ 6 h 22"/>
              </a:gdLst>
              <a:ahLst/>
              <a:cxnLst>
                <a:cxn ang="0">
                  <a:pos x="T0" y="T1"/>
                </a:cxn>
                <a:cxn ang="0">
                  <a:pos x="T2" y="T3"/>
                </a:cxn>
                <a:cxn ang="0">
                  <a:pos x="T4" y="T5"/>
                </a:cxn>
                <a:cxn ang="0">
                  <a:pos x="T6" y="T7"/>
                </a:cxn>
                <a:cxn ang="0">
                  <a:pos x="T8" y="T9"/>
                </a:cxn>
                <a:cxn ang="0">
                  <a:pos x="T10" y="T11"/>
                </a:cxn>
              </a:cxnLst>
              <a:rect l="0" t="0" r="r" b="b"/>
              <a:pathLst>
                <a:path w="21" h="22">
                  <a:moveTo>
                    <a:pt x="13" y="6"/>
                  </a:moveTo>
                  <a:cubicBezTo>
                    <a:pt x="17" y="10"/>
                    <a:pt x="19" y="15"/>
                    <a:pt x="20" y="20"/>
                  </a:cubicBezTo>
                  <a:cubicBezTo>
                    <a:pt x="21" y="22"/>
                    <a:pt x="21" y="22"/>
                    <a:pt x="21" y="22"/>
                  </a:cubicBezTo>
                  <a:cubicBezTo>
                    <a:pt x="15" y="17"/>
                    <a:pt x="9" y="11"/>
                    <a:pt x="5" y="5"/>
                  </a:cubicBezTo>
                  <a:cubicBezTo>
                    <a:pt x="0" y="0"/>
                    <a:pt x="0" y="0"/>
                    <a:pt x="0" y="0"/>
                  </a:cubicBezTo>
                  <a:cubicBezTo>
                    <a:pt x="5" y="2"/>
                    <a:pt x="9" y="3"/>
                    <a:pt x="13" y="6"/>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Freeform 727"/>
            <p:cNvSpPr>
              <a:spLocks/>
            </p:cNvSpPr>
            <p:nvPr/>
          </p:nvSpPr>
          <p:spPr bwMode="auto">
            <a:xfrm>
              <a:off x="4979748" y="3192778"/>
              <a:ext cx="20938" cy="24159"/>
            </a:xfrm>
            <a:custGeom>
              <a:avLst/>
              <a:gdLst>
                <a:gd name="T0" fmla="*/ 9 w 20"/>
                <a:gd name="T1" fmla="*/ 13 h 22"/>
                <a:gd name="T2" fmla="*/ 0 w 20"/>
                <a:gd name="T3" fmla="*/ 22 h 22"/>
                <a:gd name="T4" fmla="*/ 4 w 20"/>
                <a:gd name="T5" fmla="*/ 11 h 22"/>
                <a:gd name="T6" fmla="*/ 20 w 20"/>
                <a:gd name="T7" fmla="*/ 0 h 22"/>
                <a:gd name="T8" fmla="*/ 9 w 20"/>
                <a:gd name="T9" fmla="*/ 13 h 22"/>
              </a:gdLst>
              <a:ahLst/>
              <a:cxnLst>
                <a:cxn ang="0">
                  <a:pos x="T0" y="T1"/>
                </a:cxn>
                <a:cxn ang="0">
                  <a:pos x="T2" y="T3"/>
                </a:cxn>
                <a:cxn ang="0">
                  <a:pos x="T4" y="T5"/>
                </a:cxn>
                <a:cxn ang="0">
                  <a:pos x="T6" y="T7"/>
                </a:cxn>
                <a:cxn ang="0">
                  <a:pos x="T8" y="T9"/>
                </a:cxn>
              </a:cxnLst>
              <a:rect l="0" t="0" r="r" b="b"/>
              <a:pathLst>
                <a:path w="20" h="22">
                  <a:moveTo>
                    <a:pt x="9" y="13"/>
                  </a:moveTo>
                  <a:cubicBezTo>
                    <a:pt x="7" y="16"/>
                    <a:pt x="3" y="19"/>
                    <a:pt x="0" y="22"/>
                  </a:cubicBezTo>
                  <a:cubicBezTo>
                    <a:pt x="1" y="18"/>
                    <a:pt x="2" y="14"/>
                    <a:pt x="4" y="11"/>
                  </a:cubicBezTo>
                  <a:cubicBezTo>
                    <a:pt x="7" y="5"/>
                    <a:pt x="14" y="2"/>
                    <a:pt x="20" y="0"/>
                  </a:cubicBezTo>
                  <a:cubicBezTo>
                    <a:pt x="15" y="4"/>
                    <a:pt x="12" y="9"/>
                    <a:pt x="9"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Freeform 728"/>
            <p:cNvSpPr>
              <a:spLocks/>
            </p:cNvSpPr>
            <p:nvPr/>
          </p:nvSpPr>
          <p:spPr bwMode="auto">
            <a:xfrm>
              <a:off x="5100544" y="3199220"/>
              <a:ext cx="22549" cy="33823"/>
            </a:xfrm>
            <a:custGeom>
              <a:avLst/>
              <a:gdLst>
                <a:gd name="T0" fmla="*/ 19 w 20"/>
                <a:gd name="T1" fmla="*/ 12 h 30"/>
                <a:gd name="T2" fmla="*/ 19 w 20"/>
                <a:gd name="T3" fmla="*/ 30 h 30"/>
                <a:gd name="T4" fmla="*/ 19 w 20"/>
                <a:gd name="T5" fmla="*/ 30 h 30"/>
                <a:gd name="T6" fmla="*/ 4 w 20"/>
                <a:gd name="T7" fmla="*/ 16 h 30"/>
                <a:gd name="T8" fmla="*/ 0 w 20"/>
                <a:gd name="T9" fmla="*/ 5 h 30"/>
                <a:gd name="T10" fmla="*/ 14 w 20"/>
                <a:gd name="T11" fmla="*/ 19 h 30"/>
                <a:gd name="T12" fmla="*/ 17 w 20"/>
                <a:gd name="T13" fmla="*/ 23 h 30"/>
                <a:gd name="T14" fmla="*/ 17 w 20"/>
                <a:gd name="T15" fmla="*/ 23 h 30"/>
                <a:gd name="T16" fmla="*/ 12 w 20"/>
                <a:gd name="T17" fmla="*/ 6 h 30"/>
                <a:gd name="T18" fmla="*/ 7 w 20"/>
                <a:gd name="T19" fmla="*/ 0 h 30"/>
                <a:gd name="T20" fmla="*/ 19 w 20"/>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9" y="12"/>
                  </a:moveTo>
                  <a:cubicBezTo>
                    <a:pt x="20" y="18"/>
                    <a:pt x="18" y="24"/>
                    <a:pt x="19" y="30"/>
                  </a:cubicBezTo>
                  <a:cubicBezTo>
                    <a:pt x="19" y="30"/>
                    <a:pt x="19" y="30"/>
                    <a:pt x="19" y="30"/>
                  </a:cubicBezTo>
                  <a:cubicBezTo>
                    <a:pt x="16" y="24"/>
                    <a:pt x="9" y="21"/>
                    <a:pt x="4" y="16"/>
                  </a:cubicBezTo>
                  <a:cubicBezTo>
                    <a:pt x="1" y="13"/>
                    <a:pt x="0" y="9"/>
                    <a:pt x="0" y="5"/>
                  </a:cubicBezTo>
                  <a:cubicBezTo>
                    <a:pt x="2" y="11"/>
                    <a:pt x="10" y="13"/>
                    <a:pt x="14" y="19"/>
                  </a:cubicBezTo>
                  <a:cubicBezTo>
                    <a:pt x="15" y="20"/>
                    <a:pt x="16" y="22"/>
                    <a:pt x="17" y="23"/>
                  </a:cubicBezTo>
                  <a:cubicBezTo>
                    <a:pt x="17" y="23"/>
                    <a:pt x="17" y="23"/>
                    <a:pt x="17" y="23"/>
                  </a:cubicBezTo>
                  <a:cubicBezTo>
                    <a:pt x="14" y="18"/>
                    <a:pt x="14" y="12"/>
                    <a:pt x="12" y="6"/>
                  </a:cubicBezTo>
                  <a:cubicBezTo>
                    <a:pt x="11" y="4"/>
                    <a:pt x="9" y="1"/>
                    <a:pt x="7" y="0"/>
                  </a:cubicBezTo>
                  <a:cubicBezTo>
                    <a:pt x="13" y="1"/>
                    <a:pt x="17" y="7"/>
                    <a:pt x="19"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8" name="Freeform 729"/>
            <p:cNvSpPr>
              <a:spLocks/>
            </p:cNvSpPr>
            <p:nvPr/>
          </p:nvSpPr>
          <p:spPr bwMode="auto">
            <a:xfrm>
              <a:off x="4970084" y="3200831"/>
              <a:ext cx="22549" cy="32212"/>
            </a:xfrm>
            <a:custGeom>
              <a:avLst/>
              <a:gdLst>
                <a:gd name="T0" fmla="*/ 12 w 20"/>
                <a:gd name="T1" fmla="*/ 0 h 30"/>
                <a:gd name="T2" fmla="*/ 5 w 20"/>
                <a:gd name="T3" fmla="*/ 17 h 30"/>
                <a:gd name="T4" fmla="*/ 3 w 20"/>
                <a:gd name="T5" fmla="*/ 23 h 30"/>
                <a:gd name="T6" fmla="*/ 3 w 20"/>
                <a:gd name="T7" fmla="*/ 23 h 30"/>
                <a:gd name="T8" fmla="*/ 8 w 20"/>
                <a:gd name="T9" fmla="*/ 16 h 30"/>
                <a:gd name="T10" fmla="*/ 20 w 20"/>
                <a:gd name="T11" fmla="*/ 5 h 30"/>
                <a:gd name="T12" fmla="*/ 7 w 20"/>
                <a:gd name="T13" fmla="*/ 23 h 30"/>
                <a:gd name="T14" fmla="*/ 1 w 20"/>
                <a:gd name="T15" fmla="*/ 30 h 30"/>
                <a:gd name="T16" fmla="*/ 1 w 20"/>
                <a:gd name="T17" fmla="*/ 24 h 30"/>
                <a:gd name="T18" fmla="*/ 5 w 20"/>
                <a:gd name="T19" fmla="*/ 5 h 30"/>
                <a:gd name="T20" fmla="*/ 12 w 2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2" y="0"/>
                  </a:moveTo>
                  <a:cubicBezTo>
                    <a:pt x="6" y="4"/>
                    <a:pt x="7" y="11"/>
                    <a:pt x="5" y="17"/>
                  </a:cubicBezTo>
                  <a:cubicBezTo>
                    <a:pt x="4" y="19"/>
                    <a:pt x="3" y="21"/>
                    <a:pt x="3" y="23"/>
                  </a:cubicBezTo>
                  <a:cubicBezTo>
                    <a:pt x="3" y="23"/>
                    <a:pt x="3" y="23"/>
                    <a:pt x="3" y="23"/>
                  </a:cubicBezTo>
                  <a:cubicBezTo>
                    <a:pt x="4" y="21"/>
                    <a:pt x="6" y="18"/>
                    <a:pt x="8" y="16"/>
                  </a:cubicBezTo>
                  <a:cubicBezTo>
                    <a:pt x="12" y="13"/>
                    <a:pt x="18" y="10"/>
                    <a:pt x="20" y="5"/>
                  </a:cubicBezTo>
                  <a:cubicBezTo>
                    <a:pt x="20" y="12"/>
                    <a:pt x="13" y="18"/>
                    <a:pt x="7" y="23"/>
                  </a:cubicBezTo>
                  <a:cubicBezTo>
                    <a:pt x="5" y="25"/>
                    <a:pt x="2" y="27"/>
                    <a:pt x="1" y="30"/>
                  </a:cubicBezTo>
                  <a:cubicBezTo>
                    <a:pt x="1" y="28"/>
                    <a:pt x="1" y="26"/>
                    <a:pt x="1" y="24"/>
                  </a:cubicBezTo>
                  <a:cubicBezTo>
                    <a:pt x="0" y="18"/>
                    <a:pt x="0" y="10"/>
                    <a:pt x="5" y="5"/>
                  </a:cubicBezTo>
                  <a:cubicBezTo>
                    <a:pt x="7" y="3"/>
                    <a:pt x="9" y="1"/>
                    <a:pt x="12"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Freeform 730"/>
            <p:cNvSpPr>
              <a:spLocks/>
            </p:cNvSpPr>
            <p:nvPr/>
          </p:nvSpPr>
          <p:spPr bwMode="auto">
            <a:xfrm>
              <a:off x="5108597" y="3210494"/>
              <a:ext cx="22549" cy="43487"/>
            </a:xfrm>
            <a:custGeom>
              <a:avLst/>
              <a:gdLst>
                <a:gd name="T0" fmla="*/ 15 w 21"/>
                <a:gd name="T1" fmla="*/ 4 h 40"/>
                <a:gd name="T2" fmla="*/ 18 w 21"/>
                <a:gd name="T3" fmla="*/ 29 h 40"/>
                <a:gd name="T4" fmla="*/ 15 w 21"/>
                <a:gd name="T5" fmla="*/ 40 h 40"/>
                <a:gd name="T6" fmla="*/ 14 w 21"/>
                <a:gd name="T7" fmla="*/ 38 h 40"/>
                <a:gd name="T8" fmla="*/ 2 w 21"/>
                <a:gd name="T9" fmla="*/ 17 h 40"/>
                <a:gd name="T10" fmla="*/ 0 w 21"/>
                <a:gd name="T11" fmla="*/ 10 h 40"/>
                <a:gd name="T12" fmla="*/ 13 w 21"/>
                <a:gd name="T13" fmla="*/ 25 h 40"/>
                <a:gd name="T14" fmla="*/ 14 w 21"/>
                <a:gd name="T15" fmla="*/ 31 h 40"/>
                <a:gd name="T16" fmla="*/ 15 w 21"/>
                <a:gd name="T17" fmla="*/ 31 h 40"/>
                <a:gd name="T18" fmla="*/ 15 w 21"/>
                <a:gd name="T19" fmla="*/ 10 h 40"/>
                <a:gd name="T20" fmla="*/ 12 w 21"/>
                <a:gd name="T21" fmla="*/ 0 h 40"/>
                <a:gd name="T22" fmla="*/ 15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5" y="4"/>
                  </a:moveTo>
                  <a:cubicBezTo>
                    <a:pt x="20" y="10"/>
                    <a:pt x="21" y="21"/>
                    <a:pt x="18" y="29"/>
                  </a:cubicBezTo>
                  <a:cubicBezTo>
                    <a:pt x="16" y="33"/>
                    <a:pt x="15" y="36"/>
                    <a:pt x="15" y="40"/>
                  </a:cubicBezTo>
                  <a:cubicBezTo>
                    <a:pt x="15" y="39"/>
                    <a:pt x="14" y="38"/>
                    <a:pt x="14" y="38"/>
                  </a:cubicBezTo>
                  <a:cubicBezTo>
                    <a:pt x="12" y="30"/>
                    <a:pt x="5" y="24"/>
                    <a:pt x="2" y="17"/>
                  </a:cubicBezTo>
                  <a:cubicBezTo>
                    <a:pt x="1" y="15"/>
                    <a:pt x="0" y="12"/>
                    <a:pt x="0" y="10"/>
                  </a:cubicBezTo>
                  <a:cubicBezTo>
                    <a:pt x="3" y="16"/>
                    <a:pt x="11" y="19"/>
                    <a:pt x="13" y="25"/>
                  </a:cubicBezTo>
                  <a:cubicBezTo>
                    <a:pt x="14" y="27"/>
                    <a:pt x="14" y="29"/>
                    <a:pt x="14" y="31"/>
                  </a:cubicBezTo>
                  <a:cubicBezTo>
                    <a:pt x="14" y="31"/>
                    <a:pt x="15" y="31"/>
                    <a:pt x="15" y="31"/>
                  </a:cubicBezTo>
                  <a:cubicBezTo>
                    <a:pt x="14" y="24"/>
                    <a:pt x="14" y="17"/>
                    <a:pt x="15" y="10"/>
                  </a:cubicBezTo>
                  <a:cubicBezTo>
                    <a:pt x="15" y="7"/>
                    <a:pt x="14" y="3"/>
                    <a:pt x="12" y="0"/>
                  </a:cubicBezTo>
                  <a:cubicBezTo>
                    <a:pt x="14" y="1"/>
                    <a:pt x="14" y="2"/>
                    <a:pt x="15" y="4"/>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0" name="Freeform 731"/>
            <p:cNvSpPr>
              <a:spLocks/>
            </p:cNvSpPr>
            <p:nvPr/>
          </p:nvSpPr>
          <p:spPr bwMode="auto">
            <a:xfrm>
              <a:off x="4963642" y="3212105"/>
              <a:ext cx="20938" cy="43487"/>
            </a:xfrm>
            <a:custGeom>
              <a:avLst/>
              <a:gdLst>
                <a:gd name="T0" fmla="*/ 7 w 20"/>
                <a:gd name="T1" fmla="*/ 0 h 40"/>
                <a:gd name="T2" fmla="*/ 6 w 20"/>
                <a:gd name="T3" fmla="*/ 23 h 40"/>
                <a:gd name="T4" fmla="*/ 5 w 20"/>
                <a:gd name="T5" fmla="*/ 31 h 40"/>
                <a:gd name="T6" fmla="*/ 6 w 20"/>
                <a:gd name="T7" fmla="*/ 31 h 40"/>
                <a:gd name="T8" fmla="*/ 6 w 20"/>
                <a:gd name="T9" fmla="*/ 28 h 40"/>
                <a:gd name="T10" fmla="*/ 17 w 20"/>
                <a:gd name="T11" fmla="*/ 13 h 40"/>
                <a:gd name="T12" fmla="*/ 20 w 20"/>
                <a:gd name="T13" fmla="*/ 10 h 40"/>
                <a:gd name="T14" fmla="*/ 17 w 20"/>
                <a:gd name="T15" fmla="*/ 19 h 40"/>
                <a:gd name="T16" fmla="*/ 5 w 20"/>
                <a:gd name="T17" fmla="*/ 40 h 40"/>
                <a:gd name="T18" fmla="*/ 0 w 20"/>
                <a:gd name="T19" fmla="*/ 18 h 40"/>
                <a:gd name="T20" fmla="*/ 7 w 20"/>
                <a:gd name="T21" fmla="*/ 1 h 40"/>
                <a:gd name="T22" fmla="*/ 7 w 20"/>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7" y="0"/>
                  </a:moveTo>
                  <a:cubicBezTo>
                    <a:pt x="3" y="7"/>
                    <a:pt x="6" y="15"/>
                    <a:pt x="6" y="23"/>
                  </a:cubicBezTo>
                  <a:cubicBezTo>
                    <a:pt x="5" y="31"/>
                    <a:pt x="5" y="31"/>
                    <a:pt x="5" y="31"/>
                  </a:cubicBezTo>
                  <a:cubicBezTo>
                    <a:pt x="6" y="31"/>
                    <a:pt x="6" y="31"/>
                    <a:pt x="6" y="31"/>
                  </a:cubicBezTo>
                  <a:cubicBezTo>
                    <a:pt x="6" y="30"/>
                    <a:pt x="6" y="29"/>
                    <a:pt x="6" y="28"/>
                  </a:cubicBezTo>
                  <a:cubicBezTo>
                    <a:pt x="7" y="22"/>
                    <a:pt x="13" y="17"/>
                    <a:pt x="17" y="13"/>
                  </a:cubicBezTo>
                  <a:cubicBezTo>
                    <a:pt x="18" y="12"/>
                    <a:pt x="19" y="11"/>
                    <a:pt x="20" y="10"/>
                  </a:cubicBezTo>
                  <a:cubicBezTo>
                    <a:pt x="19" y="13"/>
                    <a:pt x="18" y="16"/>
                    <a:pt x="17" y="19"/>
                  </a:cubicBezTo>
                  <a:cubicBezTo>
                    <a:pt x="14" y="26"/>
                    <a:pt x="7" y="32"/>
                    <a:pt x="5" y="40"/>
                  </a:cubicBezTo>
                  <a:cubicBezTo>
                    <a:pt x="5" y="32"/>
                    <a:pt x="0" y="26"/>
                    <a:pt x="0" y="18"/>
                  </a:cubicBezTo>
                  <a:cubicBezTo>
                    <a:pt x="0" y="11"/>
                    <a:pt x="3" y="6"/>
                    <a:pt x="7" y="1"/>
                  </a:cubicBezTo>
                  <a:cubicBezTo>
                    <a:pt x="7" y="0"/>
                    <a:pt x="7" y="0"/>
                    <a:pt x="7"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Freeform 732"/>
            <p:cNvSpPr>
              <a:spLocks/>
            </p:cNvSpPr>
            <p:nvPr/>
          </p:nvSpPr>
          <p:spPr bwMode="auto">
            <a:xfrm>
              <a:off x="5115040" y="3233043"/>
              <a:ext cx="20938" cy="45097"/>
            </a:xfrm>
            <a:custGeom>
              <a:avLst/>
              <a:gdLst>
                <a:gd name="T0" fmla="*/ 15 w 20"/>
                <a:gd name="T1" fmla="*/ 27 h 40"/>
                <a:gd name="T2" fmla="*/ 6 w 20"/>
                <a:gd name="T3" fmla="*/ 40 h 40"/>
                <a:gd name="T4" fmla="*/ 5 w 20"/>
                <a:gd name="T5" fmla="*/ 29 h 40"/>
                <a:gd name="T6" fmla="*/ 0 w 20"/>
                <a:gd name="T7" fmla="*/ 7 h 40"/>
                <a:gd name="T8" fmla="*/ 0 w 20"/>
                <a:gd name="T9" fmla="*/ 4 h 40"/>
                <a:gd name="T10" fmla="*/ 9 w 20"/>
                <a:gd name="T11" fmla="*/ 26 h 40"/>
                <a:gd name="T12" fmla="*/ 8 w 20"/>
                <a:gd name="T13" fmla="*/ 32 h 40"/>
                <a:gd name="T14" fmla="*/ 8 w 20"/>
                <a:gd name="T15" fmla="*/ 32 h 40"/>
                <a:gd name="T16" fmla="*/ 9 w 20"/>
                <a:gd name="T17" fmla="*/ 32 h 40"/>
                <a:gd name="T18" fmla="*/ 12 w 20"/>
                <a:gd name="T19" fmla="*/ 19 h 40"/>
                <a:gd name="T20" fmla="*/ 16 w 20"/>
                <a:gd name="T21" fmla="*/ 0 h 40"/>
                <a:gd name="T22" fmla="*/ 15 w 20"/>
                <a:gd name="T2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5" y="27"/>
                  </a:moveTo>
                  <a:cubicBezTo>
                    <a:pt x="12" y="31"/>
                    <a:pt x="8" y="35"/>
                    <a:pt x="6" y="40"/>
                  </a:cubicBezTo>
                  <a:cubicBezTo>
                    <a:pt x="6" y="36"/>
                    <a:pt x="6" y="32"/>
                    <a:pt x="5" y="29"/>
                  </a:cubicBezTo>
                  <a:cubicBezTo>
                    <a:pt x="3" y="22"/>
                    <a:pt x="1" y="15"/>
                    <a:pt x="0" y="7"/>
                  </a:cubicBezTo>
                  <a:cubicBezTo>
                    <a:pt x="0" y="4"/>
                    <a:pt x="0" y="4"/>
                    <a:pt x="0" y="4"/>
                  </a:cubicBezTo>
                  <a:cubicBezTo>
                    <a:pt x="2" y="12"/>
                    <a:pt x="9" y="17"/>
                    <a:pt x="9" y="26"/>
                  </a:cubicBezTo>
                  <a:cubicBezTo>
                    <a:pt x="9" y="28"/>
                    <a:pt x="8" y="30"/>
                    <a:pt x="8" y="32"/>
                  </a:cubicBezTo>
                  <a:cubicBezTo>
                    <a:pt x="8" y="32"/>
                    <a:pt x="8" y="32"/>
                    <a:pt x="8" y="32"/>
                  </a:cubicBezTo>
                  <a:cubicBezTo>
                    <a:pt x="9" y="32"/>
                    <a:pt x="9" y="32"/>
                    <a:pt x="9" y="32"/>
                  </a:cubicBezTo>
                  <a:cubicBezTo>
                    <a:pt x="10" y="27"/>
                    <a:pt x="10" y="23"/>
                    <a:pt x="12" y="19"/>
                  </a:cubicBezTo>
                  <a:cubicBezTo>
                    <a:pt x="15" y="13"/>
                    <a:pt x="18" y="7"/>
                    <a:pt x="16" y="0"/>
                  </a:cubicBezTo>
                  <a:cubicBezTo>
                    <a:pt x="20" y="8"/>
                    <a:pt x="19" y="19"/>
                    <a:pt x="15" y="2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2" name="Freeform 733"/>
            <p:cNvSpPr>
              <a:spLocks/>
            </p:cNvSpPr>
            <p:nvPr/>
          </p:nvSpPr>
          <p:spPr bwMode="auto">
            <a:xfrm>
              <a:off x="4958810" y="3234654"/>
              <a:ext cx="20938" cy="43487"/>
            </a:xfrm>
            <a:custGeom>
              <a:avLst/>
              <a:gdLst>
                <a:gd name="T0" fmla="*/ 9 w 19"/>
                <a:gd name="T1" fmla="*/ 23 h 40"/>
                <a:gd name="T2" fmla="*/ 11 w 19"/>
                <a:gd name="T3" fmla="*/ 32 h 40"/>
                <a:gd name="T4" fmla="*/ 11 w 19"/>
                <a:gd name="T5" fmla="*/ 32 h 40"/>
                <a:gd name="T6" fmla="*/ 17 w 19"/>
                <a:gd name="T7" fmla="*/ 10 h 40"/>
                <a:gd name="T8" fmla="*/ 19 w 19"/>
                <a:gd name="T9" fmla="*/ 4 h 40"/>
                <a:gd name="T10" fmla="*/ 18 w 19"/>
                <a:gd name="T11" fmla="*/ 16 h 40"/>
                <a:gd name="T12" fmla="*/ 14 w 19"/>
                <a:gd name="T13" fmla="*/ 30 h 40"/>
                <a:gd name="T14" fmla="*/ 14 w 19"/>
                <a:gd name="T15" fmla="*/ 40 h 40"/>
                <a:gd name="T16" fmla="*/ 13 w 19"/>
                <a:gd name="T17" fmla="*/ 39 h 40"/>
                <a:gd name="T18" fmla="*/ 2 w 19"/>
                <a:gd name="T19" fmla="*/ 23 h 40"/>
                <a:gd name="T20" fmla="*/ 1 w 19"/>
                <a:gd name="T21" fmla="*/ 6 h 40"/>
                <a:gd name="T22" fmla="*/ 3 w 19"/>
                <a:gd name="T23" fmla="*/ 0 h 40"/>
                <a:gd name="T24" fmla="*/ 9 w 19"/>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9" y="23"/>
                  </a:moveTo>
                  <a:cubicBezTo>
                    <a:pt x="10" y="26"/>
                    <a:pt x="10" y="29"/>
                    <a:pt x="11" y="32"/>
                  </a:cubicBezTo>
                  <a:cubicBezTo>
                    <a:pt x="11" y="32"/>
                    <a:pt x="11" y="32"/>
                    <a:pt x="11" y="32"/>
                  </a:cubicBezTo>
                  <a:cubicBezTo>
                    <a:pt x="8" y="24"/>
                    <a:pt x="13" y="16"/>
                    <a:pt x="17" y="10"/>
                  </a:cubicBezTo>
                  <a:cubicBezTo>
                    <a:pt x="18" y="8"/>
                    <a:pt x="18" y="6"/>
                    <a:pt x="19" y="4"/>
                  </a:cubicBezTo>
                  <a:cubicBezTo>
                    <a:pt x="19" y="8"/>
                    <a:pt x="19" y="12"/>
                    <a:pt x="18" y="16"/>
                  </a:cubicBezTo>
                  <a:cubicBezTo>
                    <a:pt x="17" y="21"/>
                    <a:pt x="15" y="25"/>
                    <a:pt x="14" y="30"/>
                  </a:cubicBezTo>
                  <a:cubicBezTo>
                    <a:pt x="13" y="33"/>
                    <a:pt x="13" y="37"/>
                    <a:pt x="14" y="40"/>
                  </a:cubicBezTo>
                  <a:cubicBezTo>
                    <a:pt x="13" y="39"/>
                    <a:pt x="13" y="39"/>
                    <a:pt x="13" y="39"/>
                  </a:cubicBezTo>
                  <a:cubicBezTo>
                    <a:pt x="10" y="34"/>
                    <a:pt x="4" y="29"/>
                    <a:pt x="2" y="23"/>
                  </a:cubicBezTo>
                  <a:cubicBezTo>
                    <a:pt x="1" y="18"/>
                    <a:pt x="0" y="12"/>
                    <a:pt x="1" y="6"/>
                  </a:cubicBezTo>
                  <a:cubicBezTo>
                    <a:pt x="1" y="4"/>
                    <a:pt x="2" y="2"/>
                    <a:pt x="3" y="0"/>
                  </a:cubicBezTo>
                  <a:cubicBezTo>
                    <a:pt x="1" y="9"/>
                    <a:pt x="7" y="16"/>
                    <a:pt x="9" y="2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Freeform 734"/>
            <p:cNvSpPr>
              <a:spLocks/>
            </p:cNvSpPr>
            <p:nvPr/>
          </p:nvSpPr>
          <p:spPr bwMode="auto">
            <a:xfrm>
              <a:off x="5108597" y="3257202"/>
              <a:ext cx="27380" cy="40265"/>
            </a:xfrm>
            <a:custGeom>
              <a:avLst/>
              <a:gdLst>
                <a:gd name="T0" fmla="*/ 9 w 26"/>
                <a:gd name="T1" fmla="*/ 19 h 37"/>
                <a:gd name="T2" fmla="*/ 6 w 26"/>
                <a:gd name="T3" fmla="*/ 29 h 37"/>
                <a:gd name="T4" fmla="*/ 6 w 26"/>
                <a:gd name="T5" fmla="*/ 29 h 37"/>
                <a:gd name="T6" fmla="*/ 14 w 26"/>
                <a:gd name="T7" fmla="*/ 18 h 37"/>
                <a:gd name="T8" fmla="*/ 25 w 26"/>
                <a:gd name="T9" fmla="*/ 2 h 37"/>
                <a:gd name="T10" fmla="*/ 11 w 26"/>
                <a:gd name="T11" fmla="*/ 29 h 37"/>
                <a:gd name="T12" fmla="*/ 0 w 26"/>
                <a:gd name="T13" fmla="*/ 37 h 37"/>
                <a:gd name="T14" fmla="*/ 0 w 26"/>
                <a:gd name="T15" fmla="*/ 36 h 37"/>
                <a:gd name="T16" fmla="*/ 6 w 26"/>
                <a:gd name="T17" fmla="*/ 4 h 37"/>
                <a:gd name="T18" fmla="*/ 7 w 26"/>
                <a:gd name="T19" fmla="*/ 0 h 37"/>
                <a:gd name="T20" fmla="*/ 9 w 26"/>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9" y="19"/>
                  </a:moveTo>
                  <a:cubicBezTo>
                    <a:pt x="9" y="23"/>
                    <a:pt x="8" y="26"/>
                    <a:pt x="6" y="29"/>
                  </a:cubicBezTo>
                  <a:cubicBezTo>
                    <a:pt x="6" y="29"/>
                    <a:pt x="6" y="29"/>
                    <a:pt x="6" y="29"/>
                  </a:cubicBezTo>
                  <a:cubicBezTo>
                    <a:pt x="9" y="25"/>
                    <a:pt x="11" y="22"/>
                    <a:pt x="14" y="18"/>
                  </a:cubicBezTo>
                  <a:cubicBezTo>
                    <a:pt x="19" y="13"/>
                    <a:pt x="24" y="8"/>
                    <a:pt x="25" y="2"/>
                  </a:cubicBezTo>
                  <a:cubicBezTo>
                    <a:pt x="26" y="13"/>
                    <a:pt x="20" y="23"/>
                    <a:pt x="11" y="29"/>
                  </a:cubicBezTo>
                  <a:cubicBezTo>
                    <a:pt x="7" y="31"/>
                    <a:pt x="3" y="34"/>
                    <a:pt x="0" y="37"/>
                  </a:cubicBezTo>
                  <a:cubicBezTo>
                    <a:pt x="0" y="36"/>
                    <a:pt x="0" y="36"/>
                    <a:pt x="0" y="36"/>
                  </a:cubicBezTo>
                  <a:cubicBezTo>
                    <a:pt x="5" y="27"/>
                    <a:pt x="3" y="14"/>
                    <a:pt x="6" y="4"/>
                  </a:cubicBezTo>
                  <a:cubicBezTo>
                    <a:pt x="7" y="0"/>
                    <a:pt x="7" y="0"/>
                    <a:pt x="7" y="0"/>
                  </a:cubicBezTo>
                  <a:cubicBezTo>
                    <a:pt x="7" y="7"/>
                    <a:pt x="9" y="12"/>
                    <a:pt x="9" y="19"/>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Freeform 735"/>
            <p:cNvSpPr>
              <a:spLocks/>
            </p:cNvSpPr>
            <p:nvPr/>
          </p:nvSpPr>
          <p:spPr bwMode="auto">
            <a:xfrm>
              <a:off x="4958810" y="3258813"/>
              <a:ext cx="28991" cy="38655"/>
            </a:xfrm>
            <a:custGeom>
              <a:avLst/>
              <a:gdLst>
                <a:gd name="T0" fmla="*/ 23 w 26"/>
                <a:gd name="T1" fmla="*/ 30 h 36"/>
                <a:gd name="T2" fmla="*/ 26 w 26"/>
                <a:gd name="T3" fmla="*/ 36 h 36"/>
                <a:gd name="T4" fmla="*/ 2 w 26"/>
                <a:gd name="T5" fmla="*/ 14 h 36"/>
                <a:gd name="T6" fmla="*/ 1 w 26"/>
                <a:gd name="T7" fmla="*/ 2 h 36"/>
                <a:gd name="T8" fmla="*/ 16 w 26"/>
                <a:gd name="T9" fmla="*/ 24 h 36"/>
                <a:gd name="T10" fmla="*/ 20 w 26"/>
                <a:gd name="T11" fmla="*/ 29 h 36"/>
                <a:gd name="T12" fmla="*/ 18 w 26"/>
                <a:gd name="T13" fmla="*/ 26 h 36"/>
                <a:gd name="T14" fmla="*/ 16 w 26"/>
                <a:gd name="T15" fmla="*/ 15 h 36"/>
                <a:gd name="T16" fmla="*/ 18 w 26"/>
                <a:gd name="T17" fmla="*/ 0 h 36"/>
                <a:gd name="T18" fmla="*/ 23 w 2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6">
                  <a:moveTo>
                    <a:pt x="23" y="30"/>
                  </a:moveTo>
                  <a:cubicBezTo>
                    <a:pt x="24" y="32"/>
                    <a:pt x="25" y="34"/>
                    <a:pt x="26" y="36"/>
                  </a:cubicBezTo>
                  <a:cubicBezTo>
                    <a:pt x="17" y="31"/>
                    <a:pt x="6" y="25"/>
                    <a:pt x="2" y="14"/>
                  </a:cubicBezTo>
                  <a:cubicBezTo>
                    <a:pt x="0" y="11"/>
                    <a:pt x="0" y="6"/>
                    <a:pt x="1" y="2"/>
                  </a:cubicBezTo>
                  <a:cubicBezTo>
                    <a:pt x="1" y="11"/>
                    <a:pt x="11" y="16"/>
                    <a:pt x="16" y="24"/>
                  </a:cubicBezTo>
                  <a:cubicBezTo>
                    <a:pt x="17" y="26"/>
                    <a:pt x="18" y="28"/>
                    <a:pt x="20" y="29"/>
                  </a:cubicBezTo>
                  <a:cubicBezTo>
                    <a:pt x="19" y="28"/>
                    <a:pt x="19" y="27"/>
                    <a:pt x="18" y="26"/>
                  </a:cubicBezTo>
                  <a:cubicBezTo>
                    <a:pt x="17" y="23"/>
                    <a:pt x="16" y="19"/>
                    <a:pt x="16" y="15"/>
                  </a:cubicBezTo>
                  <a:cubicBezTo>
                    <a:pt x="17" y="10"/>
                    <a:pt x="19" y="6"/>
                    <a:pt x="18" y="0"/>
                  </a:cubicBezTo>
                  <a:cubicBezTo>
                    <a:pt x="22" y="9"/>
                    <a:pt x="21" y="21"/>
                    <a:pt x="23" y="3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Freeform 736"/>
            <p:cNvSpPr>
              <a:spLocks/>
            </p:cNvSpPr>
            <p:nvPr/>
          </p:nvSpPr>
          <p:spPr bwMode="auto">
            <a:xfrm>
              <a:off x="5090881" y="3276530"/>
              <a:ext cx="38655" cy="35434"/>
            </a:xfrm>
            <a:custGeom>
              <a:avLst/>
              <a:gdLst>
                <a:gd name="T0" fmla="*/ 12 w 36"/>
                <a:gd name="T1" fmla="*/ 21 h 33"/>
                <a:gd name="T2" fmla="*/ 7 w 36"/>
                <a:gd name="T3" fmla="*/ 28 h 33"/>
                <a:gd name="T4" fmla="*/ 9 w 36"/>
                <a:gd name="T5" fmla="*/ 27 h 33"/>
                <a:gd name="T6" fmla="*/ 29 w 36"/>
                <a:gd name="T7" fmla="*/ 14 h 33"/>
                <a:gd name="T8" fmla="*/ 36 w 36"/>
                <a:gd name="T9" fmla="*/ 7 h 33"/>
                <a:gd name="T10" fmla="*/ 15 w 36"/>
                <a:gd name="T11" fmla="*/ 29 h 33"/>
                <a:gd name="T12" fmla="*/ 0 w 36"/>
                <a:gd name="T13" fmla="*/ 33 h 33"/>
                <a:gd name="T14" fmla="*/ 13 w 36"/>
                <a:gd name="T15" fmla="*/ 7 h 33"/>
                <a:gd name="T16" fmla="*/ 18 w 36"/>
                <a:gd name="T17" fmla="*/ 0 h 33"/>
                <a:gd name="T18" fmla="*/ 12 w 36"/>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12" y="21"/>
                  </a:moveTo>
                  <a:cubicBezTo>
                    <a:pt x="11" y="24"/>
                    <a:pt x="9" y="26"/>
                    <a:pt x="7" y="28"/>
                  </a:cubicBezTo>
                  <a:cubicBezTo>
                    <a:pt x="7" y="28"/>
                    <a:pt x="8" y="28"/>
                    <a:pt x="9" y="27"/>
                  </a:cubicBezTo>
                  <a:cubicBezTo>
                    <a:pt x="15" y="21"/>
                    <a:pt x="23" y="19"/>
                    <a:pt x="29" y="14"/>
                  </a:cubicBezTo>
                  <a:cubicBezTo>
                    <a:pt x="32" y="12"/>
                    <a:pt x="35" y="10"/>
                    <a:pt x="36" y="7"/>
                  </a:cubicBezTo>
                  <a:cubicBezTo>
                    <a:pt x="34" y="17"/>
                    <a:pt x="24" y="26"/>
                    <a:pt x="15" y="29"/>
                  </a:cubicBezTo>
                  <a:cubicBezTo>
                    <a:pt x="10" y="31"/>
                    <a:pt x="5" y="31"/>
                    <a:pt x="0" y="33"/>
                  </a:cubicBezTo>
                  <a:cubicBezTo>
                    <a:pt x="8" y="26"/>
                    <a:pt x="7" y="15"/>
                    <a:pt x="13" y="7"/>
                  </a:cubicBezTo>
                  <a:cubicBezTo>
                    <a:pt x="15" y="4"/>
                    <a:pt x="16" y="2"/>
                    <a:pt x="18" y="0"/>
                  </a:cubicBezTo>
                  <a:cubicBezTo>
                    <a:pt x="15" y="6"/>
                    <a:pt x="16" y="15"/>
                    <a:pt x="12" y="21"/>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Freeform 737"/>
            <p:cNvSpPr>
              <a:spLocks/>
            </p:cNvSpPr>
            <p:nvPr/>
          </p:nvSpPr>
          <p:spPr bwMode="auto">
            <a:xfrm>
              <a:off x="4965252" y="3278140"/>
              <a:ext cx="38655" cy="33823"/>
            </a:xfrm>
            <a:custGeom>
              <a:avLst/>
              <a:gdLst>
                <a:gd name="T0" fmla="*/ 25 w 36"/>
                <a:gd name="T1" fmla="*/ 12 h 32"/>
                <a:gd name="T2" fmla="*/ 36 w 36"/>
                <a:gd name="T3" fmla="*/ 32 h 32"/>
                <a:gd name="T4" fmla="*/ 14 w 36"/>
                <a:gd name="T5" fmla="*/ 26 h 32"/>
                <a:gd name="T6" fmla="*/ 0 w 36"/>
                <a:gd name="T7" fmla="*/ 7 h 32"/>
                <a:gd name="T8" fmla="*/ 24 w 36"/>
                <a:gd name="T9" fmla="*/ 25 h 32"/>
                <a:gd name="T10" fmla="*/ 29 w 36"/>
                <a:gd name="T11" fmla="*/ 28 h 32"/>
                <a:gd name="T12" fmla="*/ 29 w 36"/>
                <a:gd name="T13" fmla="*/ 28 h 32"/>
                <a:gd name="T14" fmla="*/ 24 w 36"/>
                <a:gd name="T15" fmla="*/ 22 h 32"/>
                <a:gd name="T16" fmla="*/ 17 w 36"/>
                <a:gd name="T17" fmla="*/ 0 h 32"/>
                <a:gd name="T18" fmla="*/ 25 w 36"/>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25" y="12"/>
                  </a:moveTo>
                  <a:cubicBezTo>
                    <a:pt x="28" y="19"/>
                    <a:pt x="29" y="27"/>
                    <a:pt x="36" y="32"/>
                  </a:cubicBezTo>
                  <a:cubicBezTo>
                    <a:pt x="29" y="30"/>
                    <a:pt x="20" y="30"/>
                    <a:pt x="14" y="26"/>
                  </a:cubicBezTo>
                  <a:cubicBezTo>
                    <a:pt x="7" y="22"/>
                    <a:pt x="1" y="15"/>
                    <a:pt x="0" y="7"/>
                  </a:cubicBezTo>
                  <a:cubicBezTo>
                    <a:pt x="4" y="17"/>
                    <a:pt x="16" y="18"/>
                    <a:pt x="24" y="25"/>
                  </a:cubicBezTo>
                  <a:cubicBezTo>
                    <a:pt x="26" y="26"/>
                    <a:pt x="27" y="27"/>
                    <a:pt x="29" y="28"/>
                  </a:cubicBezTo>
                  <a:cubicBezTo>
                    <a:pt x="29" y="28"/>
                    <a:pt x="29" y="28"/>
                    <a:pt x="29" y="28"/>
                  </a:cubicBezTo>
                  <a:cubicBezTo>
                    <a:pt x="27" y="26"/>
                    <a:pt x="25" y="24"/>
                    <a:pt x="24" y="22"/>
                  </a:cubicBezTo>
                  <a:cubicBezTo>
                    <a:pt x="19" y="16"/>
                    <a:pt x="21" y="7"/>
                    <a:pt x="17" y="0"/>
                  </a:cubicBezTo>
                  <a:cubicBezTo>
                    <a:pt x="20" y="4"/>
                    <a:pt x="23" y="7"/>
                    <a:pt x="25"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Freeform 738"/>
            <p:cNvSpPr>
              <a:spLocks/>
            </p:cNvSpPr>
            <p:nvPr/>
          </p:nvSpPr>
          <p:spPr bwMode="auto">
            <a:xfrm>
              <a:off x="5068332" y="3294247"/>
              <a:ext cx="48318" cy="28991"/>
            </a:xfrm>
            <a:custGeom>
              <a:avLst/>
              <a:gdLst>
                <a:gd name="T0" fmla="*/ 16 w 45"/>
                <a:gd name="T1" fmla="*/ 17 h 26"/>
                <a:gd name="T2" fmla="*/ 10 w 45"/>
                <a:gd name="T3" fmla="*/ 19 h 26"/>
                <a:gd name="T4" fmla="*/ 18 w 45"/>
                <a:gd name="T5" fmla="*/ 18 h 26"/>
                <a:gd name="T6" fmla="*/ 45 w 45"/>
                <a:gd name="T7" fmla="*/ 10 h 26"/>
                <a:gd name="T8" fmla="*/ 30 w 45"/>
                <a:gd name="T9" fmla="*/ 22 h 26"/>
                <a:gd name="T10" fmla="*/ 2 w 45"/>
                <a:gd name="T11" fmla="*/ 20 h 26"/>
                <a:gd name="T12" fmla="*/ 0 w 45"/>
                <a:gd name="T13" fmla="*/ 20 h 26"/>
                <a:gd name="T14" fmla="*/ 0 w 45"/>
                <a:gd name="T15" fmla="*/ 19 h 26"/>
                <a:gd name="T16" fmla="*/ 12 w 45"/>
                <a:gd name="T17" fmla="*/ 14 h 26"/>
                <a:gd name="T18" fmla="*/ 28 w 45"/>
                <a:gd name="T19" fmla="*/ 0 h 26"/>
                <a:gd name="T20" fmla="*/ 16 w 45"/>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16" y="17"/>
                  </a:moveTo>
                  <a:cubicBezTo>
                    <a:pt x="14" y="18"/>
                    <a:pt x="12" y="18"/>
                    <a:pt x="10" y="19"/>
                  </a:cubicBezTo>
                  <a:cubicBezTo>
                    <a:pt x="13" y="19"/>
                    <a:pt x="15" y="18"/>
                    <a:pt x="18" y="18"/>
                  </a:cubicBezTo>
                  <a:cubicBezTo>
                    <a:pt x="27" y="16"/>
                    <a:pt x="38" y="18"/>
                    <a:pt x="45" y="10"/>
                  </a:cubicBezTo>
                  <a:cubicBezTo>
                    <a:pt x="42" y="15"/>
                    <a:pt x="36" y="20"/>
                    <a:pt x="30" y="22"/>
                  </a:cubicBezTo>
                  <a:cubicBezTo>
                    <a:pt x="21" y="26"/>
                    <a:pt x="11" y="21"/>
                    <a:pt x="2" y="20"/>
                  </a:cubicBezTo>
                  <a:cubicBezTo>
                    <a:pt x="0" y="20"/>
                    <a:pt x="0" y="20"/>
                    <a:pt x="0" y="20"/>
                  </a:cubicBezTo>
                  <a:cubicBezTo>
                    <a:pt x="0" y="19"/>
                    <a:pt x="0" y="19"/>
                    <a:pt x="0" y="19"/>
                  </a:cubicBezTo>
                  <a:cubicBezTo>
                    <a:pt x="5" y="18"/>
                    <a:pt x="9" y="17"/>
                    <a:pt x="12" y="14"/>
                  </a:cubicBezTo>
                  <a:cubicBezTo>
                    <a:pt x="17" y="9"/>
                    <a:pt x="22" y="4"/>
                    <a:pt x="28" y="0"/>
                  </a:cubicBezTo>
                  <a:cubicBezTo>
                    <a:pt x="24" y="5"/>
                    <a:pt x="23" y="13"/>
                    <a:pt x="16" y="1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Freeform 739"/>
            <p:cNvSpPr>
              <a:spLocks/>
            </p:cNvSpPr>
            <p:nvPr/>
          </p:nvSpPr>
          <p:spPr bwMode="auto">
            <a:xfrm>
              <a:off x="4978137" y="3295857"/>
              <a:ext cx="49929" cy="27380"/>
            </a:xfrm>
            <a:custGeom>
              <a:avLst/>
              <a:gdLst>
                <a:gd name="T0" fmla="*/ 32 w 45"/>
                <a:gd name="T1" fmla="*/ 13 h 25"/>
                <a:gd name="T2" fmla="*/ 45 w 45"/>
                <a:gd name="T3" fmla="*/ 19 h 25"/>
                <a:gd name="T4" fmla="*/ 41 w 45"/>
                <a:gd name="T5" fmla="*/ 19 h 25"/>
                <a:gd name="T6" fmla="*/ 14 w 45"/>
                <a:gd name="T7" fmla="*/ 22 h 25"/>
                <a:gd name="T8" fmla="*/ 0 w 45"/>
                <a:gd name="T9" fmla="*/ 10 h 25"/>
                <a:gd name="T10" fmla="*/ 30 w 45"/>
                <a:gd name="T11" fmla="*/ 18 h 25"/>
                <a:gd name="T12" fmla="*/ 34 w 45"/>
                <a:gd name="T13" fmla="*/ 18 h 25"/>
                <a:gd name="T14" fmla="*/ 30 w 45"/>
                <a:gd name="T15" fmla="*/ 17 h 25"/>
                <a:gd name="T16" fmla="*/ 17 w 45"/>
                <a:gd name="T17" fmla="*/ 0 h 25"/>
                <a:gd name="T18" fmla="*/ 32 w 4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5">
                  <a:moveTo>
                    <a:pt x="32" y="13"/>
                  </a:moveTo>
                  <a:cubicBezTo>
                    <a:pt x="36" y="16"/>
                    <a:pt x="40" y="18"/>
                    <a:pt x="45" y="19"/>
                  </a:cubicBezTo>
                  <a:cubicBezTo>
                    <a:pt x="43" y="19"/>
                    <a:pt x="42" y="19"/>
                    <a:pt x="41" y="19"/>
                  </a:cubicBezTo>
                  <a:cubicBezTo>
                    <a:pt x="33" y="21"/>
                    <a:pt x="23" y="25"/>
                    <a:pt x="14" y="22"/>
                  </a:cubicBezTo>
                  <a:cubicBezTo>
                    <a:pt x="9" y="20"/>
                    <a:pt x="3" y="15"/>
                    <a:pt x="0" y="10"/>
                  </a:cubicBezTo>
                  <a:cubicBezTo>
                    <a:pt x="7" y="18"/>
                    <a:pt x="20" y="16"/>
                    <a:pt x="30" y="18"/>
                  </a:cubicBezTo>
                  <a:cubicBezTo>
                    <a:pt x="31" y="18"/>
                    <a:pt x="33" y="19"/>
                    <a:pt x="34" y="18"/>
                  </a:cubicBezTo>
                  <a:cubicBezTo>
                    <a:pt x="33" y="18"/>
                    <a:pt x="31" y="18"/>
                    <a:pt x="30" y="17"/>
                  </a:cubicBezTo>
                  <a:cubicBezTo>
                    <a:pt x="22" y="14"/>
                    <a:pt x="21" y="6"/>
                    <a:pt x="17" y="0"/>
                  </a:cubicBezTo>
                  <a:cubicBezTo>
                    <a:pt x="22" y="3"/>
                    <a:pt x="27" y="8"/>
                    <a:pt x="32"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Freeform 740"/>
            <p:cNvSpPr>
              <a:spLocks/>
            </p:cNvSpPr>
            <p:nvPr/>
          </p:nvSpPr>
          <p:spPr bwMode="auto">
            <a:xfrm>
              <a:off x="4992633" y="3315185"/>
              <a:ext cx="109522" cy="20938"/>
            </a:xfrm>
            <a:custGeom>
              <a:avLst/>
              <a:gdLst>
                <a:gd name="T0" fmla="*/ 81 w 101"/>
                <a:gd name="T1" fmla="*/ 8 h 20"/>
                <a:gd name="T2" fmla="*/ 101 w 101"/>
                <a:gd name="T3" fmla="*/ 6 h 20"/>
                <a:gd name="T4" fmla="*/ 90 w 101"/>
                <a:gd name="T5" fmla="*/ 13 h 20"/>
                <a:gd name="T6" fmla="*/ 66 w 101"/>
                <a:gd name="T7" fmla="*/ 8 h 20"/>
                <a:gd name="T8" fmla="*/ 57 w 101"/>
                <a:gd name="T9" fmla="*/ 4 h 20"/>
                <a:gd name="T10" fmla="*/ 54 w 101"/>
                <a:gd name="T11" fmla="*/ 4 h 20"/>
                <a:gd name="T12" fmla="*/ 72 w 101"/>
                <a:gd name="T13" fmla="*/ 17 h 20"/>
                <a:gd name="T14" fmla="*/ 69 w 101"/>
                <a:gd name="T15" fmla="*/ 20 h 20"/>
                <a:gd name="T16" fmla="*/ 51 w 101"/>
                <a:gd name="T17" fmla="*/ 5 h 20"/>
                <a:gd name="T18" fmla="*/ 47 w 101"/>
                <a:gd name="T19" fmla="*/ 7 h 20"/>
                <a:gd name="T20" fmla="*/ 32 w 101"/>
                <a:gd name="T21" fmla="*/ 20 h 20"/>
                <a:gd name="T22" fmla="*/ 29 w 101"/>
                <a:gd name="T23" fmla="*/ 17 h 20"/>
                <a:gd name="T24" fmla="*/ 47 w 101"/>
                <a:gd name="T25" fmla="*/ 4 h 20"/>
                <a:gd name="T26" fmla="*/ 31 w 101"/>
                <a:gd name="T27" fmla="*/ 10 h 20"/>
                <a:gd name="T28" fmla="*/ 10 w 101"/>
                <a:gd name="T29" fmla="*/ 13 h 20"/>
                <a:gd name="T30" fmla="*/ 0 w 101"/>
                <a:gd name="T31" fmla="*/ 6 h 20"/>
                <a:gd name="T32" fmla="*/ 20 w 101"/>
                <a:gd name="T33" fmla="*/ 8 h 20"/>
                <a:gd name="T34" fmla="*/ 47 w 101"/>
                <a:gd name="T35" fmla="*/ 2 h 20"/>
                <a:gd name="T36" fmla="*/ 52 w 101"/>
                <a:gd name="T37" fmla="*/ 2 h 20"/>
                <a:gd name="T38" fmla="*/ 74 w 101"/>
                <a:gd name="T39" fmla="*/ 5 h 20"/>
                <a:gd name="T40" fmla="*/ 81 w 101"/>
                <a:gd name="T4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20">
                  <a:moveTo>
                    <a:pt x="81" y="8"/>
                  </a:moveTo>
                  <a:cubicBezTo>
                    <a:pt x="87" y="10"/>
                    <a:pt x="95" y="10"/>
                    <a:pt x="101" y="6"/>
                  </a:cubicBezTo>
                  <a:cubicBezTo>
                    <a:pt x="98" y="9"/>
                    <a:pt x="94" y="12"/>
                    <a:pt x="90" y="13"/>
                  </a:cubicBezTo>
                  <a:cubicBezTo>
                    <a:pt x="82" y="16"/>
                    <a:pt x="73" y="13"/>
                    <a:pt x="66" y="8"/>
                  </a:cubicBezTo>
                  <a:cubicBezTo>
                    <a:pt x="63" y="6"/>
                    <a:pt x="61" y="4"/>
                    <a:pt x="57" y="4"/>
                  </a:cubicBezTo>
                  <a:cubicBezTo>
                    <a:pt x="56" y="4"/>
                    <a:pt x="55" y="4"/>
                    <a:pt x="54" y="4"/>
                  </a:cubicBezTo>
                  <a:cubicBezTo>
                    <a:pt x="60" y="7"/>
                    <a:pt x="66" y="11"/>
                    <a:pt x="72" y="17"/>
                  </a:cubicBezTo>
                  <a:cubicBezTo>
                    <a:pt x="71" y="18"/>
                    <a:pt x="70" y="19"/>
                    <a:pt x="69" y="20"/>
                  </a:cubicBezTo>
                  <a:cubicBezTo>
                    <a:pt x="63" y="14"/>
                    <a:pt x="57" y="8"/>
                    <a:pt x="51" y="5"/>
                  </a:cubicBezTo>
                  <a:cubicBezTo>
                    <a:pt x="49" y="5"/>
                    <a:pt x="48" y="6"/>
                    <a:pt x="47" y="7"/>
                  </a:cubicBezTo>
                  <a:cubicBezTo>
                    <a:pt x="42" y="10"/>
                    <a:pt x="36" y="14"/>
                    <a:pt x="32" y="20"/>
                  </a:cubicBezTo>
                  <a:cubicBezTo>
                    <a:pt x="29" y="17"/>
                    <a:pt x="29" y="17"/>
                    <a:pt x="29" y="17"/>
                  </a:cubicBezTo>
                  <a:cubicBezTo>
                    <a:pt x="34" y="11"/>
                    <a:pt x="40" y="7"/>
                    <a:pt x="47" y="4"/>
                  </a:cubicBezTo>
                  <a:cubicBezTo>
                    <a:pt x="41" y="2"/>
                    <a:pt x="36" y="7"/>
                    <a:pt x="31" y="10"/>
                  </a:cubicBezTo>
                  <a:cubicBezTo>
                    <a:pt x="26" y="14"/>
                    <a:pt x="17" y="16"/>
                    <a:pt x="10" y="13"/>
                  </a:cubicBezTo>
                  <a:cubicBezTo>
                    <a:pt x="7" y="12"/>
                    <a:pt x="3" y="10"/>
                    <a:pt x="0" y="6"/>
                  </a:cubicBezTo>
                  <a:cubicBezTo>
                    <a:pt x="6" y="10"/>
                    <a:pt x="14" y="11"/>
                    <a:pt x="20" y="8"/>
                  </a:cubicBezTo>
                  <a:cubicBezTo>
                    <a:pt x="29" y="5"/>
                    <a:pt x="37" y="0"/>
                    <a:pt x="47" y="2"/>
                  </a:cubicBezTo>
                  <a:cubicBezTo>
                    <a:pt x="49" y="2"/>
                    <a:pt x="50" y="4"/>
                    <a:pt x="52" y="2"/>
                  </a:cubicBezTo>
                  <a:cubicBezTo>
                    <a:pt x="59" y="0"/>
                    <a:pt x="68" y="2"/>
                    <a:pt x="74" y="5"/>
                  </a:cubicBezTo>
                  <a:lnTo>
                    <a:pt x="81" y="8"/>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Freeform 741"/>
            <p:cNvSpPr>
              <a:spLocks/>
            </p:cNvSpPr>
            <p:nvPr/>
          </p:nvSpPr>
          <p:spPr bwMode="auto">
            <a:xfrm>
              <a:off x="4720439" y="3558388"/>
              <a:ext cx="149787" cy="159451"/>
            </a:xfrm>
            <a:custGeom>
              <a:avLst/>
              <a:gdLst>
                <a:gd name="T0" fmla="*/ 73 w 138"/>
                <a:gd name="T1" fmla="*/ 67 h 146"/>
                <a:gd name="T2" fmla="*/ 138 w 138"/>
                <a:gd name="T3" fmla="*/ 67 h 146"/>
                <a:gd name="T4" fmla="*/ 69 w 138"/>
                <a:gd name="T5" fmla="*/ 146 h 146"/>
                <a:gd name="T6" fmla="*/ 0 w 138"/>
                <a:gd name="T7" fmla="*/ 73 h 146"/>
                <a:gd name="T8" fmla="*/ 69 w 138"/>
                <a:gd name="T9" fmla="*/ 0 h 146"/>
                <a:gd name="T10" fmla="*/ 133 w 138"/>
                <a:gd name="T11" fmla="*/ 44 h 146"/>
                <a:gd name="T12" fmla="*/ 104 w 138"/>
                <a:gd name="T13" fmla="*/ 45 h 146"/>
                <a:gd name="T14" fmla="*/ 69 w 138"/>
                <a:gd name="T15" fmla="*/ 25 h 146"/>
                <a:gd name="T16" fmla="*/ 30 w 138"/>
                <a:gd name="T17" fmla="*/ 73 h 146"/>
                <a:gd name="T18" fmla="*/ 71 w 138"/>
                <a:gd name="T19" fmla="*/ 121 h 146"/>
                <a:gd name="T20" fmla="*/ 106 w 138"/>
                <a:gd name="T21" fmla="*/ 91 h 146"/>
                <a:gd name="T22" fmla="*/ 73 w 138"/>
                <a:gd name="T23" fmla="*/ 91 h 146"/>
                <a:gd name="T24" fmla="*/ 73 w 138"/>
                <a:gd name="T2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7"/>
                  </a:moveTo>
                  <a:cubicBezTo>
                    <a:pt x="138" y="67"/>
                    <a:pt x="138" y="67"/>
                    <a:pt x="138" y="67"/>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5"/>
                    <a:pt x="104" y="45"/>
                    <a:pt x="104" y="45"/>
                  </a:cubicBezTo>
                  <a:cubicBezTo>
                    <a:pt x="99" y="33"/>
                    <a:pt x="89" y="25"/>
                    <a:pt x="69" y="25"/>
                  </a:cubicBezTo>
                  <a:cubicBezTo>
                    <a:pt x="47" y="25"/>
                    <a:pt x="30" y="43"/>
                    <a:pt x="30" y="73"/>
                  </a:cubicBezTo>
                  <a:cubicBezTo>
                    <a:pt x="30" y="98"/>
                    <a:pt x="46" y="121"/>
                    <a:pt x="71" y="121"/>
                  </a:cubicBezTo>
                  <a:cubicBezTo>
                    <a:pt x="94" y="121"/>
                    <a:pt x="104" y="105"/>
                    <a:pt x="106" y="91"/>
                  </a:cubicBezTo>
                  <a:cubicBezTo>
                    <a:pt x="73" y="91"/>
                    <a:pt x="73" y="91"/>
                    <a:pt x="73" y="91"/>
                  </a:cubicBezTo>
                  <a:lnTo>
                    <a:pt x="73" y="67"/>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Freeform 742"/>
            <p:cNvSpPr>
              <a:spLocks/>
            </p:cNvSpPr>
            <p:nvPr/>
          </p:nvSpPr>
          <p:spPr bwMode="auto">
            <a:xfrm>
              <a:off x="5171411" y="3561609"/>
              <a:ext cx="90195" cy="153009"/>
            </a:xfrm>
            <a:custGeom>
              <a:avLst/>
              <a:gdLst>
                <a:gd name="T0" fmla="*/ 0 w 56"/>
                <a:gd name="T1" fmla="*/ 0 h 95"/>
                <a:gd name="T2" fmla="*/ 19 w 56"/>
                <a:gd name="T3" fmla="*/ 0 h 95"/>
                <a:gd name="T4" fmla="*/ 19 w 56"/>
                <a:gd name="T5" fmla="*/ 77 h 95"/>
                <a:gd name="T6" fmla="*/ 56 w 56"/>
                <a:gd name="T7" fmla="*/ 77 h 95"/>
                <a:gd name="T8" fmla="*/ 56 w 56"/>
                <a:gd name="T9" fmla="*/ 95 h 95"/>
                <a:gd name="T10" fmla="*/ 0 w 56"/>
                <a:gd name="T11" fmla="*/ 95 h 95"/>
                <a:gd name="T12" fmla="*/ 0 w 5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6" h="95">
                  <a:moveTo>
                    <a:pt x="0" y="0"/>
                  </a:moveTo>
                  <a:lnTo>
                    <a:pt x="19" y="0"/>
                  </a:lnTo>
                  <a:lnTo>
                    <a:pt x="19" y="77"/>
                  </a:lnTo>
                  <a:lnTo>
                    <a:pt x="56" y="77"/>
                  </a:lnTo>
                  <a:lnTo>
                    <a:pt x="56" y="95"/>
                  </a:lnTo>
                  <a:lnTo>
                    <a:pt x="0" y="95"/>
                  </a:lnTo>
                  <a:lnTo>
                    <a:pt x="0" y="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Freeform 743"/>
            <p:cNvSpPr>
              <a:spLocks/>
            </p:cNvSpPr>
            <p:nvPr/>
          </p:nvSpPr>
          <p:spPr bwMode="auto">
            <a:xfrm>
              <a:off x="5266438" y="3558388"/>
              <a:ext cx="114354" cy="159451"/>
            </a:xfrm>
            <a:custGeom>
              <a:avLst/>
              <a:gdLst>
                <a:gd name="T0" fmla="*/ 74 w 105"/>
                <a:gd name="T1" fmla="*/ 40 h 146"/>
                <a:gd name="T2" fmla="*/ 53 w 105"/>
                <a:gd name="T3" fmla="*/ 24 h 146"/>
                <a:gd name="T4" fmla="*/ 31 w 105"/>
                <a:gd name="T5" fmla="*/ 40 h 146"/>
                <a:gd name="T6" fmla="*/ 47 w 105"/>
                <a:gd name="T7" fmla="*/ 56 h 146"/>
                <a:gd name="T8" fmla="*/ 73 w 105"/>
                <a:gd name="T9" fmla="*/ 64 h 146"/>
                <a:gd name="T10" fmla="*/ 105 w 105"/>
                <a:gd name="T11" fmla="*/ 103 h 146"/>
                <a:gd name="T12" fmla="*/ 54 w 105"/>
                <a:gd name="T13" fmla="*/ 146 h 146"/>
                <a:gd name="T14" fmla="*/ 0 w 105"/>
                <a:gd name="T15" fmla="*/ 102 h 146"/>
                <a:gd name="T16" fmla="*/ 28 w 105"/>
                <a:gd name="T17" fmla="*/ 101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39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0"/>
                    <a:pt x="31" y="40"/>
                  </a:cubicBezTo>
                  <a:cubicBezTo>
                    <a:pt x="31" y="49"/>
                    <a:pt x="40" y="54"/>
                    <a:pt x="47" y="56"/>
                  </a:cubicBezTo>
                  <a:cubicBezTo>
                    <a:pt x="73" y="64"/>
                    <a:pt x="73" y="64"/>
                    <a:pt x="73" y="64"/>
                  </a:cubicBezTo>
                  <a:cubicBezTo>
                    <a:pt x="92" y="70"/>
                    <a:pt x="105" y="81"/>
                    <a:pt x="105" y="103"/>
                  </a:cubicBezTo>
                  <a:cubicBezTo>
                    <a:pt x="105" y="120"/>
                    <a:pt x="93" y="146"/>
                    <a:pt x="54" y="146"/>
                  </a:cubicBezTo>
                  <a:cubicBezTo>
                    <a:pt x="5" y="146"/>
                    <a:pt x="0" y="114"/>
                    <a:pt x="0" y="102"/>
                  </a:cubicBezTo>
                  <a:cubicBezTo>
                    <a:pt x="28" y="101"/>
                    <a:pt x="28" y="101"/>
                    <a:pt x="28" y="101"/>
                  </a:cubicBezTo>
                  <a:cubicBezTo>
                    <a:pt x="28" y="116"/>
                    <a:pt x="40" y="122"/>
                    <a:pt x="54" y="122"/>
                  </a:cubicBezTo>
                  <a:cubicBezTo>
                    <a:pt x="63" y="122"/>
                    <a:pt x="77" y="117"/>
                    <a:pt x="77" y="107"/>
                  </a:cubicBezTo>
                  <a:cubicBezTo>
                    <a:pt x="77" y="99"/>
                    <a:pt x="74" y="95"/>
                    <a:pt x="60" y="90"/>
                  </a:cubicBezTo>
                  <a:cubicBezTo>
                    <a:pt x="29" y="79"/>
                    <a:pt x="29" y="79"/>
                    <a:pt x="29" y="79"/>
                  </a:cubicBezTo>
                  <a:cubicBezTo>
                    <a:pt x="14" y="73"/>
                    <a:pt x="3" y="60"/>
                    <a:pt x="3" y="44"/>
                  </a:cubicBezTo>
                  <a:cubicBezTo>
                    <a:pt x="3" y="26"/>
                    <a:pt x="15" y="0"/>
                    <a:pt x="52" y="0"/>
                  </a:cubicBezTo>
                  <a:cubicBezTo>
                    <a:pt x="95" y="0"/>
                    <a:pt x="102" y="29"/>
                    <a:pt x="102" y="39"/>
                  </a:cubicBezTo>
                  <a:lnTo>
                    <a:pt x="74" y="4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Freeform 744"/>
            <p:cNvSpPr>
              <a:spLocks/>
            </p:cNvSpPr>
            <p:nvPr/>
          </p:nvSpPr>
          <p:spPr bwMode="auto">
            <a:xfrm>
              <a:off x="4889554" y="3585768"/>
              <a:ext cx="35434" cy="33823"/>
            </a:xfrm>
            <a:custGeom>
              <a:avLst/>
              <a:gdLst>
                <a:gd name="T0" fmla="*/ 27 w 33"/>
                <a:gd name="T1" fmla="*/ 31 h 31"/>
                <a:gd name="T2" fmla="*/ 33 w 33"/>
                <a:gd name="T3" fmla="*/ 23 h 31"/>
                <a:gd name="T4" fmla="*/ 13 w 33"/>
                <a:gd name="T5" fmla="*/ 0 h 31"/>
                <a:gd name="T6" fmla="*/ 0 w 33"/>
                <a:gd name="T7" fmla="*/ 17 h 31"/>
                <a:gd name="T8" fmla="*/ 27 w 33"/>
                <a:gd name="T9" fmla="*/ 31 h 31"/>
              </a:gdLst>
              <a:ahLst/>
              <a:cxnLst>
                <a:cxn ang="0">
                  <a:pos x="T0" y="T1"/>
                </a:cxn>
                <a:cxn ang="0">
                  <a:pos x="T2" y="T3"/>
                </a:cxn>
                <a:cxn ang="0">
                  <a:pos x="T4" y="T5"/>
                </a:cxn>
                <a:cxn ang="0">
                  <a:pos x="T6" y="T7"/>
                </a:cxn>
                <a:cxn ang="0">
                  <a:pos x="T8" y="T9"/>
                </a:cxn>
              </a:cxnLst>
              <a:rect l="0" t="0" r="r" b="b"/>
              <a:pathLst>
                <a:path w="33" h="31">
                  <a:moveTo>
                    <a:pt x="27" y="31"/>
                  </a:moveTo>
                  <a:cubicBezTo>
                    <a:pt x="28" y="28"/>
                    <a:pt x="31" y="25"/>
                    <a:pt x="33" y="23"/>
                  </a:cubicBezTo>
                  <a:cubicBezTo>
                    <a:pt x="13" y="0"/>
                    <a:pt x="13" y="0"/>
                    <a:pt x="13" y="0"/>
                  </a:cubicBezTo>
                  <a:cubicBezTo>
                    <a:pt x="7" y="5"/>
                    <a:pt x="3" y="11"/>
                    <a:pt x="0" y="17"/>
                  </a:cubicBezTo>
                  <a:lnTo>
                    <a:pt x="27" y="31"/>
                  </a:lnTo>
                  <a:close/>
                </a:path>
              </a:pathLst>
            </a:custGeom>
            <a:solidFill>
              <a:srgbClr val="5F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Freeform 745"/>
            <p:cNvSpPr>
              <a:spLocks/>
            </p:cNvSpPr>
            <p:nvPr/>
          </p:nvSpPr>
          <p:spPr bwMode="auto">
            <a:xfrm>
              <a:off x="4973306" y="3571273"/>
              <a:ext cx="30602" cy="37044"/>
            </a:xfrm>
            <a:custGeom>
              <a:avLst/>
              <a:gdLst>
                <a:gd name="T0" fmla="*/ 0 w 29"/>
                <a:gd name="T1" fmla="*/ 29 h 34"/>
                <a:gd name="T2" fmla="*/ 8 w 29"/>
                <a:gd name="T3" fmla="*/ 34 h 34"/>
                <a:gd name="T4" fmla="*/ 29 w 29"/>
                <a:gd name="T5" fmla="*/ 12 h 34"/>
                <a:gd name="T6" fmla="*/ 11 w 29"/>
                <a:gd name="T7" fmla="*/ 0 h 34"/>
                <a:gd name="T8" fmla="*/ 0 w 29"/>
                <a:gd name="T9" fmla="*/ 29 h 34"/>
              </a:gdLst>
              <a:ahLst/>
              <a:cxnLst>
                <a:cxn ang="0">
                  <a:pos x="T0" y="T1"/>
                </a:cxn>
                <a:cxn ang="0">
                  <a:pos x="T2" y="T3"/>
                </a:cxn>
                <a:cxn ang="0">
                  <a:pos x="T4" y="T5"/>
                </a:cxn>
                <a:cxn ang="0">
                  <a:pos x="T6" y="T7"/>
                </a:cxn>
                <a:cxn ang="0">
                  <a:pos x="T8" y="T9"/>
                </a:cxn>
              </a:cxnLst>
              <a:rect l="0" t="0" r="r" b="b"/>
              <a:pathLst>
                <a:path w="29" h="34">
                  <a:moveTo>
                    <a:pt x="0" y="29"/>
                  </a:moveTo>
                  <a:cubicBezTo>
                    <a:pt x="3" y="30"/>
                    <a:pt x="6" y="32"/>
                    <a:pt x="8" y="34"/>
                  </a:cubicBezTo>
                  <a:cubicBezTo>
                    <a:pt x="29" y="12"/>
                    <a:pt x="29" y="12"/>
                    <a:pt x="29" y="12"/>
                  </a:cubicBezTo>
                  <a:cubicBezTo>
                    <a:pt x="23" y="7"/>
                    <a:pt x="17" y="3"/>
                    <a:pt x="11" y="0"/>
                  </a:cubicBezTo>
                  <a:lnTo>
                    <a:pt x="0" y="29"/>
                  </a:lnTo>
                  <a:close/>
                </a:path>
              </a:pathLst>
            </a:custGeom>
            <a:solidFill>
              <a:srgbClr val="D1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Freeform 746"/>
            <p:cNvSpPr>
              <a:spLocks/>
            </p:cNvSpPr>
            <p:nvPr/>
          </p:nvSpPr>
          <p:spPr bwMode="auto">
            <a:xfrm>
              <a:off x="4994244" y="3608317"/>
              <a:ext cx="35434" cy="27380"/>
            </a:xfrm>
            <a:custGeom>
              <a:avLst/>
              <a:gdLst>
                <a:gd name="T0" fmla="*/ 28 w 33"/>
                <a:gd name="T1" fmla="*/ 0 h 24"/>
                <a:gd name="T2" fmla="*/ 0 w 33"/>
                <a:gd name="T3" fmla="*/ 14 h 24"/>
                <a:gd name="T4" fmla="*/ 3 w 33"/>
                <a:gd name="T5" fmla="*/ 24 h 24"/>
                <a:gd name="T6" fmla="*/ 33 w 33"/>
                <a:gd name="T7" fmla="*/ 21 h 24"/>
                <a:gd name="T8" fmla="*/ 28 w 33"/>
                <a:gd name="T9" fmla="*/ 0 h 24"/>
              </a:gdLst>
              <a:ahLst/>
              <a:cxnLst>
                <a:cxn ang="0">
                  <a:pos x="T0" y="T1"/>
                </a:cxn>
                <a:cxn ang="0">
                  <a:pos x="T2" y="T3"/>
                </a:cxn>
                <a:cxn ang="0">
                  <a:pos x="T4" y="T5"/>
                </a:cxn>
                <a:cxn ang="0">
                  <a:pos x="T6" y="T7"/>
                </a:cxn>
                <a:cxn ang="0">
                  <a:pos x="T8" y="T9"/>
                </a:cxn>
              </a:cxnLst>
              <a:rect l="0" t="0" r="r" b="b"/>
              <a:pathLst>
                <a:path w="33" h="24">
                  <a:moveTo>
                    <a:pt x="28" y="0"/>
                  </a:moveTo>
                  <a:cubicBezTo>
                    <a:pt x="0" y="14"/>
                    <a:pt x="0" y="14"/>
                    <a:pt x="0" y="14"/>
                  </a:cubicBezTo>
                  <a:cubicBezTo>
                    <a:pt x="2" y="17"/>
                    <a:pt x="3" y="20"/>
                    <a:pt x="3" y="24"/>
                  </a:cubicBezTo>
                  <a:cubicBezTo>
                    <a:pt x="33" y="21"/>
                    <a:pt x="33" y="21"/>
                    <a:pt x="33" y="21"/>
                  </a:cubicBezTo>
                  <a:cubicBezTo>
                    <a:pt x="32" y="14"/>
                    <a:pt x="31" y="7"/>
                    <a:pt x="28" y="0"/>
                  </a:cubicBezTo>
                </a:path>
              </a:pathLst>
            </a:custGeom>
            <a:solidFill>
              <a:srgbClr val="C2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Freeform 747"/>
            <p:cNvSpPr>
              <a:spLocks/>
            </p:cNvSpPr>
            <p:nvPr/>
          </p:nvSpPr>
          <p:spPr bwMode="auto">
            <a:xfrm>
              <a:off x="4986190" y="3587379"/>
              <a:ext cx="35434" cy="32212"/>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0"/>
                    <a:pt x="25" y="5"/>
                    <a:pt x="20" y="0"/>
                  </a:cubicBezTo>
                  <a:cubicBezTo>
                    <a:pt x="0" y="22"/>
                    <a:pt x="0" y="22"/>
                    <a:pt x="0" y="22"/>
                  </a:cubicBezTo>
                  <a:cubicBezTo>
                    <a:pt x="2" y="24"/>
                    <a:pt x="4" y="27"/>
                    <a:pt x="6" y="30"/>
                  </a:cubicBezTo>
                </a:path>
              </a:pathLst>
            </a:custGeom>
            <a:solidFill>
              <a:srgbClr val="2D9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Freeform 748"/>
            <p:cNvSpPr>
              <a:spLocks/>
            </p:cNvSpPr>
            <p:nvPr/>
          </p:nvSpPr>
          <p:spPr bwMode="auto">
            <a:xfrm>
              <a:off x="4879890" y="3635697"/>
              <a:ext cx="33823" cy="22549"/>
            </a:xfrm>
            <a:custGeom>
              <a:avLst/>
              <a:gdLst>
                <a:gd name="T0" fmla="*/ 30 w 31"/>
                <a:gd name="T1" fmla="*/ 4 h 21"/>
                <a:gd name="T2" fmla="*/ 30 w 31"/>
                <a:gd name="T3" fmla="*/ 3 h 21"/>
                <a:gd name="T4" fmla="*/ 0 w 31"/>
                <a:gd name="T5" fmla="*/ 0 h 21"/>
                <a:gd name="T6" fmla="*/ 0 w 31"/>
                <a:gd name="T7" fmla="*/ 4 h 21"/>
                <a:gd name="T8" fmla="*/ 2 w 31"/>
                <a:gd name="T9" fmla="*/ 21 h 21"/>
                <a:gd name="T10" fmla="*/ 31 w 31"/>
                <a:gd name="T11" fmla="*/ 13 h 21"/>
                <a:gd name="T12" fmla="*/ 30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0" y="4"/>
                  </a:moveTo>
                  <a:cubicBezTo>
                    <a:pt x="30" y="4"/>
                    <a:pt x="30" y="3"/>
                    <a:pt x="30" y="3"/>
                  </a:cubicBezTo>
                  <a:cubicBezTo>
                    <a:pt x="0" y="0"/>
                    <a:pt x="0" y="0"/>
                    <a:pt x="0" y="0"/>
                  </a:cubicBezTo>
                  <a:cubicBezTo>
                    <a:pt x="0" y="1"/>
                    <a:pt x="0" y="3"/>
                    <a:pt x="0" y="4"/>
                  </a:cubicBezTo>
                  <a:cubicBezTo>
                    <a:pt x="0" y="10"/>
                    <a:pt x="1" y="16"/>
                    <a:pt x="2" y="21"/>
                  </a:cubicBezTo>
                  <a:cubicBezTo>
                    <a:pt x="31" y="13"/>
                    <a:pt x="31" y="13"/>
                    <a:pt x="31" y="13"/>
                  </a:cubicBezTo>
                  <a:cubicBezTo>
                    <a:pt x="31" y="10"/>
                    <a:pt x="30" y="7"/>
                    <a:pt x="30" y="4"/>
                  </a:cubicBezTo>
                </a:path>
              </a:pathLst>
            </a:custGeom>
            <a:solidFill>
              <a:srgbClr val="487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Freeform 749"/>
            <p:cNvSpPr>
              <a:spLocks/>
            </p:cNvSpPr>
            <p:nvPr/>
          </p:nvSpPr>
          <p:spPr bwMode="auto">
            <a:xfrm>
              <a:off x="4979748" y="3667910"/>
              <a:ext cx="33823" cy="35434"/>
            </a:xfrm>
            <a:custGeom>
              <a:avLst/>
              <a:gdLst>
                <a:gd name="T0" fmla="*/ 8 w 32"/>
                <a:gd name="T1" fmla="*/ 0 h 33"/>
                <a:gd name="T2" fmla="*/ 0 w 32"/>
                <a:gd name="T3" fmla="*/ 7 h 33"/>
                <a:gd name="T4" fmla="*/ 16 w 32"/>
                <a:gd name="T5" fmla="*/ 33 h 33"/>
                <a:gd name="T6" fmla="*/ 32 w 32"/>
                <a:gd name="T7" fmla="*/ 18 h 33"/>
                <a:gd name="T8" fmla="*/ 8 w 32"/>
                <a:gd name="T9" fmla="*/ 0 h 33"/>
              </a:gdLst>
              <a:ahLst/>
              <a:cxnLst>
                <a:cxn ang="0">
                  <a:pos x="T0" y="T1"/>
                </a:cxn>
                <a:cxn ang="0">
                  <a:pos x="T2" y="T3"/>
                </a:cxn>
                <a:cxn ang="0">
                  <a:pos x="T4" y="T5"/>
                </a:cxn>
                <a:cxn ang="0">
                  <a:pos x="T6" y="T7"/>
                </a:cxn>
                <a:cxn ang="0">
                  <a:pos x="T8" y="T9"/>
                </a:cxn>
              </a:cxnLst>
              <a:rect l="0" t="0" r="r" b="b"/>
              <a:pathLst>
                <a:path w="32" h="33">
                  <a:moveTo>
                    <a:pt x="8" y="0"/>
                  </a:moveTo>
                  <a:cubicBezTo>
                    <a:pt x="6" y="3"/>
                    <a:pt x="3" y="5"/>
                    <a:pt x="0" y="7"/>
                  </a:cubicBezTo>
                  <a:cubicBezTo>
                    <a:pt x="16" y="33"/>
                    <a:pt x="16" y="33"/>
                    <a:pt x="16" y="33"/>
                  </a:cubicBezTo>
                  <a:cubicBezTo>
                    <a:pt x="22" y="29"/>
                    <a:pt x="27" y="24"/>
                    <a:pt x="32" y="18"/>
                  </a:cubicBezTo>
                  <a:lnTo>
                    <a:pt x="8"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Freeform 750"/>
            <p:cNvSpPr>
              <a:spLocks/>
            </p:cNvSpPr>
            <p:nvPr/>
          </p:nvSpPr>
          <p:spPr bwMode="auto">
            <a:xfrm>
              <a:off x="4997465" y="3635697"/>
              <a:ext cx="33823" cy="22549"/>
            </a:xfrm>
            <a:custGeom>
              <a:avLst/>
              <a:gdLst>
                <a:gd name="T0" fmla="*/ 1 w 31"/>
                <a:gd name="T1" fmla="*/ 4 h 21"/>
                <a:gd name="T2" fmla="*/ 0 w 31"/>
                <a:gd name="T3" fmla="*/ 13 h 21"/>
                <a:gd name="T4" fmla="*/ 29 w 31"/>
                <a:gd name="T5" fmla="*/ 21 h 21"/>
                <a:gd name="T6" fmla="*/ 31 w 31"/>
                <a:gd name="T7" fmla="*/ 4 h 21"/>
                <a:gd name="T8" fmla="*/ 31 w 31"/>
                <a:gd name="T9" fmla="*/ 0 h 21"/>
                <a:gd name="T10" fmla="*/ 1 w 31"/>
                <a:gd name="T11" fmla="*/ 3 h 21"/>
                <a:gd name="T12" fmla="*/ 1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4"/>
                  </a:moveTo>
                  <a:cubicBezTo>
                    <a:pt x="1" y="7"/>
                    <a:pt x="0" y="10"/>
                    <a:pt x="0" y="13"/>
                  </a:cubicBezTo>
                  <a:cubicBezTo>
                    <a:pt x="29" y="21"/>
                    <a:pt x="29" y="21"/>
                    <a:pt x="29" y="21"/>
                  </a:cubicBezTo>
                  <a:cubicBezTo>
                    <a:pt x="30" y="16"/>
                    <a:pt x="31" y="10"/>
                    <a:pt x="31" y="4"/>
                  </a:cubicBezTo>
                  <a:cubicBezTo>
                    <a:pt x="31" y="3"/>
                    <a:pt x="31" y="1"/>
                    <a:pt x="31" y="0"/>
                  </a:cubicBezTo>
                  <a:cubicBezTo>
                    <a:pt x="1" y="3"/>
                    <a:pt x="1" y="3"/>
                    <a:pt x="1" y="3"/>
                  </a:cubicBezTo>
                  <a:cubicBezTo>
                    <a:pt x="1" y="3"/>
                    <a:pt x="1" y="4"/>
                    <a:pt x="1" y="4"/>
                  </a:cubicBezTo>
                </a:path>
              </a:pathLst>
            </a:custGeom>
            <a:solidFill>
              <a:srgbClr val="EF4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Freeform 751"/>
            <p:cNvSpPr>
              <a:spLocks/>
            </p:cNvSpPr>
            <p:nvPr/>
          </p:nvSpPr>
          <p:spPr bwMode="auto">
            <a:xfrm>
              <a:off x="4897607" y="3667910"/>
              <a:ext cx="32212" cy="35434"/>
            </a:xfrm>
            <a:custGeom>
              <a:avLst/>
              <a:gdLst>
                <a:gd name="T0" fmla="*/ 24 w 31"/>
                <a:gd name="T1" fmla="*/ 0 h 32"/>
                <a:gd name="T2" fmla="*/ 0 w 31"/>
                <a:gd name="T3" fmla="*/ 18 h 32"/>
                <a:gd name="T4" fmla="*/ 15 w 31"/>
                <a:gd name="T5" fmla="*/ 32 h 32"/>
                <a:gd name="T6" fmla="*/ 31 w 31"/>
                <a:gd name="T7" fmla="*/ 7 h 32"/>
                <a:gd name="T8" fmla="*/ 24 w 31"/>
                <a:gd name="T9" fmla="*/ 0 h 32"/>
              </a:gdLst>
              <a:ahLst/>
              <a:cxnLst>
                <a:cxn ang="0">
                  <a:pos x="T0" y="T1"/>
                </a:cxn>
                <a:cxn ang="0">
                  <a:pos x="T2" y="T3"/>
                </a:cxn>
                <a:cxn ang="0">
                  <a:pos x="T4" y="T5"/>
                </a:cxn>
                <a:cxn ang="0">
                  <a:pos x="T6" y="T7"/>
                </a:cxn>
                <a:cxn ang="0">
                  <a:pos x="T8" y="T9"/>
                </a:cxn>
              </a:cxnLst>
              <a:rect l="0" t="0" r="r" b="b"/>
              <a:pathLst>
                <a:path w="31" h="32">
                  <a:moveTo>
                    <a:pt x="24" y="0"/>
                  </a:moveTo>
                  <a:cubicBezTo>
                    <a:pt x="0" y="18"/>
                    <a:pt x="0" y="18"/>
                    <a:pt x="0" y="18"/>
                  </a:cubicBezTo>
                  <a:cubicBezTo>
                    <a:pt x="4" y="24"/>
                    <a:pt x="9" y="28"/>
                    <a:pt x="15" y="32"/>
                  </a:cubicBezTo>
                  <a:cubicBezTo>
                    <a:pt x="31" y="7"/>
                    <a:pt x="31" y="7"/>
                    <a:pt x="31" y="7"/>
                  </a:cubicBezTo>
                  <a:cubicBezTo>
                    <a:pt x="28" y="5"/>
                    <a:pt x="26" y="2"/>
                    <a:pt x="24" y="0"/>
                  </a:cubicBezTo>
                </a:path>
              </a:pathLst>
            </a:custGeom>
            <a:solidFill>
              <a:srgbClr val="F99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Freeform 752"/>
            <p:cNvSpPr>
              <a:spLocks/>
            </p:cNvSpPr>
            <p:nvPr/>
          </p:nvSpPr>
          <p:spPr bwMode="auto">
            <a:xfrm>
              <a:off x="4879890" y="3608317"/>
              <a:ext cx="37044" cy="25770"/>
            </a:xfrm>
            <a:custGeom>
              <a:avLst/>
              <a:gdLst>
                <a:gd name="T0" fmla="*/ 30 w 33"/>
                <a:gd name="T1" fmla="*/ 23 h 23"/>
                <a:gd name="T2" fmla="*/ 33 w 33"/>
                <a:gd name="T3" fmla="*/ 13 h 23"/>
                <a:gd name="T4" fmla="*/ 6 w 33"/>
                <a:gd name="T5" fmla="*/ 0 h 23"/>
                <a:gd name="T6" fmla="*/ 0 w 33"/>
                <a:gd name="T7" fmla="*/ 20 h 23"/>
                <a:gd name="T8" fmla="*/ 30 w 33"/>
                <a:gd name="T9" fmla="*/ 23 h 23"/>
              </a:gdLst>
              <a:ahLst/>
              <a:cxnLst>
                <a:cxn ang="0">
                  <a:pos x="T0" y="T1"/>
                </a:cxn>
                <a:cxn ang="0">
                  <a:pos x="T2" y="T3"/>
                </a:cxn>
                <a:cxn ang="0">
                  <a:pos x="T4" y="T5"/>
                </a:cxn>
                <a:cxn ang="0">
                  <a:pos x="T6" y="T7"/>
                </a:cxn>
                <a:cxn ang="0">
                  <a:pos x="T8" y="T9"/>
                </a:cxn>
              </a:cxnLst>
              <a:rect l="0" t="0" r="r" b="b"/>
              <a:pathLst>
                <a:path w="33" h="23">
                  <a:moveTo>
                    <a:pt x="30" y="23"/>
                  </a:moveTo>
                  <a:cubicBezTo>
                    <a:pt x="30" y="20"/>
                    <a:pt x="31" y="16"/>
                    <a:pt x="33" y="13"/>
                  </a:cubicBezTo>
                  <a:cubicBezTo>
                    <a:pt x="6" y="0"/>
                    <a:pt x="6" y="0"/>
                    <a:pt x="6" y="0"/>
                  </a:cubicBezTo>
                  <a:cubicBezTo>
                    <a:pt x="3" y="6"/>
                    <a:pt x="1" y="13"/>
                    <a:pt x="0" y="20"/>
                  </a:cubicBezTo>
                  <a:lnTo>
                    <a:pt x="30" y="23"/>
                  </a:lnTo>
                  <a:close/>
                </a:path>
              </a:pathLst>
            </a:custGeom>
            <a:solidFill>
              <a:srgbClr val="007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Freeform 753"/>
            <p:cNvSpPr>
              <a:spLocks/>
            </p:cNvSpPr>
            <p:nvPr/>
          </p:nvSpPr>
          <p:spPr bwMode="auto">
            <a:xfrm>
              <a:off x="4965252" y="3677573"/>
              <a:ext cx="28991" cy="37044"/>
            </a:xfrm>
            <a:custGeom>
              <a:avLst/>
              <a:gdLst>
                <a:gd name="T0" fmla="*/ 26 w 26"/>
                <a:gd name="T1" fmla="*/ 26 h 34"/>
                <a:gd name="T2" fmla="*/ 10 w 26"/>
                <a:gd name="T3" fmla="*/ 0 h 34"/>
                <a:gd name="T4" fmla="*/ 0 w 26"/>
                <a:gd name="T5" fmla="*/ 4 h 34"/>
                <a:gd name="T6" fmla="*/ 6 w 26"/>
                <a:gd name="T7" fmla="*/ 34 h 34"/>
                <a:gd name="T8" fmla="*/ 26 w 26"/>
                <a:gd name="T9" fmla="*/ 26 h 34"/>
              </a:gdLst>
              <a:ahLst/>
              <a:cxnLst>
                <a:cxn ang="0">
                  <a:pos x="T0" y="T1"/>
                </a:cxn>
                <a:cxn ang="0">
                  <a:pos x="T2" y="T3"/>
                </a:cxn>
                <a:cxn ang="0">
                  <a:pos x="T4" y="T5"/>
                </a:cxn>
                <a:cxn ang="0">
                  <a:pos x="T6" y="T7"/>
                </a:cxn>
                <a:cxn ang="0">
                  <a:pos x="T8" y="T9"/>
                </a:cxn>
              </a:cxnLst>
              <a:rect l="0" t="0" r="r" b="b"/>
              <a:pathLst>
                <a:path w="26" h="34">
                  <a:moveTo>
                    <a:pt x="26" y="26"/>
                  </a:moveTo>
                  <a:cubicBezTo>
                    <a:pt x="10" y="0"/>
                    <a:pt x="10" y="0"/>
                    <a:pt x="10" y="0"/>
                  </a:cubicBezTo>
                  <a:cubicBezTo>
                    <a:pt x="7" y="2"/>
                    <a:pt x="4" y="3"/>
                    <a:pt x="0" y="4"/>
                  </a:cubicBezTo>
                  <a:cubicBezTo>
                    <a:pt x="6" y="34"/>
                    <a:pt x="6" y="34"/>
                    <a:pt x="6" y="34"/>
                  </a:cubicBezTo>
                  <a:cubicBezTo>
                    <a:pt x="13" y="32"/>
                    <a:pt x="20" y="30"/>
                    <a:pt x="26" y="26"/>
                  </a:cubicBezTo>
                </a:path>
              </a:pathLst>
            </a:custGeom>
            <a:solidFill>
              <a:srgbClr val="8F1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Freeform 754"/>
            <p:cNvSpPr>
              <a:spLocks/>
            </p:cNvSpPr>
            <p:nvPr/>
          </p:nvSpPr>
          <p:spPr bwMode="auto">
            <a:xfrm>
              <a:off x="4991022" y="3655025"/>
              <a:ext cx="37044" cy="28991"/>
            </a:xfrm>
            <a:custGeom>
              <a:avLst/>
              <a:gdLst>
                <a:gd name="T0" fmla="*/ 5 w 34"/>
                <a:gd name="T1" fmla="*/ 0 h 27"/>
                <a:gd name="T2" fmla="*/ 0 w 34"/>
                <a:gd name="T3" fmla="*/ 9 h 27"/>
                <a:gd name="T4" fmla="*/ 25 w 34"/>
                <a:gd name="T5" fmla="*/ 27 h 27"/>
                <a:gd name="T6" fmla="*/ 34 w 34"/>
                <a:gd name="T7" fmla="*/ 8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1"/>
                    <a:pt x="32" y="15"/>
                    <a:pt x="34" y="8"/>
                  </a:cubicBezTo>
                  <a:lnTo>
                    <a:pt x="5"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Freeform 755"/>
            <p:cNvSpPr>
              <a:spLocks/>
            </p:cNvSpPr>
            <p:nvPr/>
          </p:nvSpPr>
          <p:spPr bwMode="auto">
            <a:xfrm>
              <a:off x="4944314" y="3682405"/>
              <a:ext cx="22549" cy="33823"/>
            </a:xfrm>
            <a:custGeom>
              <a:avLst/>
              <a:gdLst>
                <a:gd name="T0" fmla="*/ 16 w 22"/>
                <a:gd name="T1" fmla="*/ 0 h 31"/>
                <a:gd name="T2" fmla="*/ 10 w 22"/>
                <a:gd name="T3" fmla="*/ 0 h 31"/>
                <a:gd name="T4" fmla="*/ 6 w 22"/>
                <a:gd name="T5" fmla="*/ 0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0"/>
                    <a:pt x="12" y="0"/>
                    <a:pt x="10" y="0"/>
                  </a:cubicBezTo>
                  <a:cubicBezTo>
                    <a:pt x="9" y="0"/>
                    <a:pt x="7" y="0"/>
                    <a:pt x="6" y="0"/>
                  </a:cubicBezTo>
                  <a:cubicBezTo>
                    <a:pt x="0" y="30"/>
                    <a:pt x="0" y="30"/>
                    <a:pt x="0" y="30"/>
                  </a:cubicBezTo>
                  <a:cubicBezTo>
                    <a:pt x="4" y="31"/>
                    <a:pt x="7" y="31"/>
                    <a:pt x="10" y="31"/>
                  </a:cubicBezTo>
                  <a:cubicBezTo>
                    <a:pt x="14" y="31"/>
                    <a:pt x="18" y="30"/>
                    <a:pt x="22" y="30"/>
                  </a:cubicBezTo>
                  <a:lnTo>
                    <a:pt x="16" y="0"/>
                  </a:lnTo>
                  <a:close/>
                </a:path>
              </a:pathLst>
            </a:custGeom>
            <a:solidFill>
              <a:srgbClr val="F36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Freeform 756"/>
            <p:cNvSpPr>
              <a:spLocks/>
            </p:cNvSpPr>
            <p:nvPr/>
          </p:nvSpPr>
          <p:spPr bwMode="auto">
            <a:xfrm>
              <a:off x="4957199" y="3564830"/>
              <a:ext cx="24159" cy="35434"/>
            </a:xfrm>
            <a:custGeom>
              <a:avLst/>
              <a:gdLst>
                <a:gd name="T0" fmla="*/ 0 w 21"/>
                <a:gd name="T1" fmla="*/ 30 h 32"/>
                <a:gd name="T2" fmla="*/ 10 w 21"/>
                <a:gd name="T3" fmla="*/ 32 h 32"/>
                <a:gd name="T4" fmla="*/ 21 w 21"/>
                <a:gd name="T5" fmla="*/ 4 h 32"/>
                <a:gd name="T6" fmla="*/ 0 w 21"/>
                <a:gd name="T7" fmla="*/ 0 h 32"/>
                <a:gd name="T8" fmla="*/ 0 w 21"/>
                <a:gd name="T9" fmla="*/ 30 h 32"/>
              </a:gdLst>
              <a:ahLst/>
              <a:cxnLst>
                <a:cxn ang="0">
                  <a:pos x="T0" y="T1"/>
                </a:cxn>
                <a:cxn ang="0">
                  <a:pos x="T2" y="T3"/>
                </a:cxn>
                <a:cxn ang="0">
                  <a:pos x="T4" y="T5"/>
                </a:cxn>
                <a:cxn ang="0">
                  <a:pos x="T6" y="T7"/>
                </a:cxn>
                <a:cxn ang="0">
                  <a:pos x="T8" y="T9"/>
                </a:cxn>
              </a:cxnLst>
              <a:rect l="0" t="0" r="r" b="b"/>
              <a:pathLst>
                <a:path w="21" h="32">
                  <a:moveTo>
                    <a:pt x="0" y="30"/>
                  </a:moveTo>
                  <a:cubicBezTo>
                    <a:pt x="3" y="30"/>
                    <a:pt x="7" y="31"/>
                    <a:pt x="10" y="32"/>
                  </a:cubicBezTo>
                  <a:cubicBezTo>
                    <a:pt x="21" y="4"/>
                    <a:pt x="21" y="4"/>
                    <a:pt x="21" y="4"/>
                  </a:cubicBezTo>
                  <a:cubicBezTo>
                    <a:pt x="14" y="2"/>
                    <a:pt x="7" y="0"/>
                    <a:pt x="0" y="0"/>
                  </a:cubicBezTo>
                  <a:lnTo>
                    <a:pt x="0" y="30"/>
                  </a:lnTo>
                  <a:close/>
                </a:path>
              </a:pathLst>
            </a:custGeom>
            <a:solidFill>
              <a:srgbClr val="EA1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Freeform 757"/>
            <p:cNvSpPr>
              <a:spLocks/>
            </p:cNvSpPr>
            <p:nvPr/>
          </p:nvSpPr>
          <p:spPr bwMode="auto">
            <a:xfrm>
              <a:off x="4916934" y="3679184"/>
              <a:ext cx="28991" cy="35434"/>
            </a:xfrm>
            <a:custGeom>
              <a:avLst/>
              <a:gdLst>
                <a:gd name="T0" fmla="*/ 26 w 26"/>
                <a:gd name="T1" fmla="*/ 3 h 33"/>
                <a:gd name="T2" fmla="*/ 16 w 26"/>
                <a:gd name="T3" fmla="*/ 0 h 33"/>
                <a:gd name="T4" fmla="*/ 0 w 26"/>
                <a:gd name="T5" fmla="*/ 26 h 33"/>
                <a:gd name="T6" fmla="*/ 20 w 26"/>
                <a:gd name="T7" fmla="*/ 33 h 33"/>
                <a:gd name="T8" fmla="*/ 26 w 26"/>
                <a:gd name="T9" fmla="*/ 3 h 33"/>
              </a:gdLst>
              <a:ahLst/>
              <a:cxnLst>
                <a:cxn ang="0">
                  <a:pos x="T0" y="T1"/>
                </a:cxn>
                <a:cxn ang="0">
                  <a:pos x="T2" y="T3"/>
                </a:cxn>
                <a:cxn ang="0">
                  <a:pos x="T4" y="T5"/>
                </a:cxn>
                <a:cxn ang="0">
                  <a:pos x="T6" y="T7"/>
                </a:cxn>
                <a:cxn ang="0">
                  <a:pos x="T8" y="T9"/>
                </a:cxn>
              </a:cxnLst>
              <a:rect l="0" t="0" r="r" b="b"/>
              <a:pathLst>
                <a:path w="26" h="33">
                  <a:moveTo>
                    <a:pt x="26" y="3"/>
                  </a:moveTo>
                  <a:cubicBezTo>
                    <a:pt x="22" y="3"/>
                    <a:pt x="19" y="1"/>
                    <a:pt x="16" y="0"/>
                  </a:cubicBezTo>
                  <a:cubicBezTo>
                    <a:pt x="0" y="26"/>
                    <a:pt x="0" y="26"/>
                    <a:pt x="0" y="26"/>
                  </a:cubicBezTo>
                  <a:cubicBezTo>
                    <a:pt x="6" y="29"/>
                    <a:pt x="13" y="32"/>
                    <a:pt x="20" y="33"/>
                  </a:cubicBezTo>
                  <a:lnTo>
                    <a:pt x="26" y="3"/>
                  </a:lnTo>
                  <a:close/>
                </a:path>
              </a:pathLst>
            </a:custGeom>
            <a:solidFill>
              <a:srgbClr val="E01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Freeform 758"/>
            <p:cNvSpPr>
              <a:spLocks/>
            </p:cNvSpPr>
            <p:nvPr/>
          </p:nvSpPr>
          <p:spPr bwMode="auto">
            <a:xfrm>
              <a:off x="4929819" y="3564830"/>
              <a:ext cx="24159" cy="35434"/>
            </a:xfrm>
            <a:custGeom>
              <a:avLst/>
              <a:gdLst>
                <a:gd name="T0" fmla="*/ 11 w 21"/>
                <a:gd name="T1" fmla="*/ 32 h 32"/>
                <a:gd name="T2" fmla="*/ 21 w 21"/>
                <a:gd name="T3" fmla="*/ 30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0"/>
                    <a:pt x="21" y="30"/>
                  </a:cubicBezTo>
                  <a:cubicBezTo>
                    <a:pt x="21" y="0"/>
                    <a:pt x="21" y="0"/>
                    <a:pt x="21" y="0"/>
                  </a:cubicBezTo>
                  <a:cubicBezTo>
                    <a:pt x="13" y="0"/>
                    <a:pt x="6" y="1"/>
                    <a:pt x="0" y="4"/>
                  </a:cubicBezTo>
                  <a:lnTo>
                    <a:pt x="11" y="32"/>
                  </a:lnTo>
                  <a:close/>
                </a:path>
              </a:pathLst>
            </a:custGeom>
            <a:solidFill>
              <a:srgbClr val="1A3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Freeform 759"/>
            <p:cNvSpPr>
              <a:spLocks/>
            </p:cNvSpPr>
            <p:nvPr/>
          </p:nvSpPr>
          <p:spPr bwMode="auto">
            <a:xfrm>
              <a:off x="4883111" y="3655025"/>
              <a:ext cx="37044" cy="30602"/>
            </a:xfrm>
            <a:custGeom>
              <a:avLst/>
              <a:gdLst>
                <a:gd name="T0" fmla="*/ 34 w 34"/>
                <a:gd name="T1" fmla="*/ 9 h 28"/>
                <a:gd name="T2" fmla="*/ 29 w 34"/>
                <a:gd name="T3" fmla="*/ 0 h 28"/>
                <a:gd name="T4" fmla="*/ 0 w 34"/>
                <a:gd name="T5" fmla="*/ 8 h 28"/>
                <a:gd name="T6" fmla="*/ 10 w 34"/>
                <a:gd name="T7" fmla="*/ 28 h 28"/>
                <a:gd name="T8" fmla="*/ 34 w 34"/>
                <a:gd name="T9" fmla="*/ 9 h 28"/>
              </a:gdLst>
              <a:ahLst/>
              <a:cxnLst>
                <a:cxn ang="0">
                  <a:pos x="T0" y="T1"/>
                </a:cxn>
                <a:cxn ang="0">
                  <a:pos x="T2" y="T3"/>
                </a:cxn>
                <a:cxn ang="0">
                  <a:pos x="T4" y="T5"/>
                </a:cxn>
                <a:cxn ang="0">
                  <a:pos x="T6" y="T7"/>
                </a:cxn>
                <a:cxn ang="0">
                  <a:pos x="T8" y="T9"/>
                </a:cxn>
              </a:cxnLst>
              <a:rect l="0" t="0" r="r" b="b"/>
              <a:pathLst>
                <a:path w="34" h="28">
                  <a:moveTo>
                    <a:pt x="34" y="9"/>
                  </a:moveTo>
                  <a:cubicBezTo>
                    <a:pt x="32" y="6"/>
                    <a:pt x="31" y="3"/>
                    <a:pt x="29" y="0"/>
                  </a:cubicBezTo>
                  <a:cubicBezTo>
                    <a:pt x="0" y="8"/>
                    <a:pt x="0" y="8"/>
                    <a:pt x="0" y="8"/>
                  </a:cubicBezTo>
                  <a:cubicBezTo>
                    <a:pt x="2" y="15"/>
                    <a:pt x="6" y="22"/>
                    <a:pt x="10" y="28"/>
                  </a:cubicBezTo>
                  <a:lnTo>
                    <a:pt x="34" y="9"/>
                  </a:lnTo>
                  <a:close/>
                </a:path>
              </a:pathLst>
            </a:custGeom>
            <a:solidFill>
              <a:srgbClr val="CD8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Freeform 760"/>
            <p:cNvSpPr>
              <a:spLocks/>
            </p:cNvSpPr>
            <p:nvPr/>
          </p:nvSpPr>
          <p:spPr bwMode="auto">
            <a:xfrm>
              <a:off x="4907270" y="3571273"/>
              <a:ext cx="30602" cy="37044"/>
            </a:xfrm>
            <a:custGeom>
              <a:avLst/>
              <a:gdLst>
                <a:gd name="T0" fmla="*/ 20 w 29"/>
                <a:gd name="T1" fmla="*/ 34 h 34"/>
                <a:gd name="T2" fmla="*/ 29 w 29"/>
                <a:gd name="T3" fmla="*/ 29 h 34"/>
                <a:gd name="T4" fmla="*/ 18 w 29"/>
                <a:gd name="T5" fmla="*/ 0 h 34"/>
                <a:gd name="T6" fmla="*/ 0 w 29"/>
                <a:gd name="T7" fmla="*/ 11 h 34"/>
                <a:gd name="T8" fmla="*/ 20 w 29"/>
                <a:gd name="T9" fmla="*/ 34 h 34"/>
              </a:gdLst>
              <a:ahLst/>
              <a:cxnLst>
                <a:cxn ang="0">
                  <a:pos x="T0" y="T1"/>
                </a:cxn>
                <a:cxn ang="0">
                  <a:pos x="T2" y="T3"/>
                </a:cxn>
                <a:cxn ang="0">
                  <a:pos x="T4" y="T5"/>
                </a:cxn>
                <a:cxn ang="0">
                  <a:pos x="T6" y="T7"/>
                </a:cxn>
                <a:cxn ang="0">
                  <a:pos x="T8" y="T9"/>
                </a:cxn>
              </a:cxnLst>
              <a:rect l="0" t="0" r="r" b="b"/>
              <a:pathLst>
                <a:path w="29" h="34">
                  <a:moveTo>
                    <a:pt x="20" y="34"/>
                  </a:moveTo>
                  <a:cubicBezTo>
                    <a:pt x="23" y="32"/>
                    <a:pt x="26" y="30"/>
                    <a:pt x="29" y="29"/>
                  </a:cubicBezTo>
                  <a:cubicBezTo>
                    <a:pt x="18" y="0"/>
                    <a:pt x="18" y="0"/>
                    <a:pt x="18" y="0"/>
                  </a:cubicBezTo>
                  <a:cubicBezTo>
                    <a:pt x="11" y="3"/>
                    <a:pt x="5" y="7"/>
                    <a:pt x="0" y="11"/>
                  </a:cubicBezTo>
                  <a:lnTo>
                    <a:pt x="20" y="34"/>
                  </a:lnTo>
                  <a:close/>
                </a:path>
              </a:pathLst>
            </a:custGeom>
            <a:solidFill>
              <a:srgbClr val="005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Freeform 761"/>
            <p:cNvSpPr>
              <a:spLocks noEditPoints="1"/>
            </p:cNvSpPr>
            <p:nvPr/>
          </p:nvSpPr>
          <p:spPr bwMode="auto">
            <a:xfrm>
              <a:off x="5021624" y="3559998"/>
              <a:ext cx="144955" cy="154619"/>
            </a:xfrm>
            <a:custGeom>
              <a:avLst/>
              <a:gdLst>
                <a:gd name="T0" fmla="*/ 62 w 90"/>
                <a:gd name="T1" fmla="*/ 76 h 96"/>
                <a:gd name="T2" fmla="*/ 27 w 90"/>
                <a:gd name="T3" fmla="*/ 76 h 96"/>
                <a:gd name="T4" fmla="*/ 21 w 90"/>
                <a:gd name="T5" fmla="*/ 96 h 96"/>
                <a:gd name="T6" fmla="*/ 0 w 90"/>
                <a:gd name="T7" fmla="*/ 96 h 96"/>
                <a:gd name="T8" fmla="*/ 35 w 90"/>
                <a:gd name="T9" fmla="*/ 0 h 96"/>
                <a:gd name="T10" fmla="*/ 56 w 90"/>
                <a:gd name="T11" fmla="*/ 0 h 96"/>
                <a:gd name="T12" fmla="*/ 90 w 90"/>
                <a:gd name="T13" fmla="*/ 96 h 96"/>
                <a:gd name="T14" fmla="*/ 69 w 90"/>
                <a:gd name="T15" fmla="*/ 96 h 96"/>
                <a:gd name="T16" fmla="*/ 62 w 90"/>
                <a:gd name="T17" fmla="*/ 76 h 96"/>
                <a:gd name="T18" fmla="*/ 45 w 90"/>
                <a:gd name="T19" fmla="*/ 23 h 96"/>
                <a:gd name="T20" fmla="*/ 45 w 90"/>
                <a:gd name="T21" fmla="*/ 23 h 96"/>
                <a:gd name="T22" fmla="*/ 33 w 90"/>
                <a:gd name="T23" fmla="*/ 60 h 96"/>
                <a:gd name="T24" fmla="*/ 57 w 90"/>
                <a:gd name="T25" fmla="*/ 60 h 96"/>
                <a:gd name="T26" fmla="*/ 45 w 90"/>
                <a:gd name="T27" fmla="*/ 2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6">
                  <a:moveTo>
                    <a:pt x="62" y="76"/>
                  </a:moveTo>
                  <a:lnTo>
                    <a:pt x="27" y="76"/>
                  </a:lnTo>
                  <a:lnTo>
                    <a:pt x="21" y="96"/>
                  </a:lnTo>
                  <a:lnTo>
                    <a:pt x="0" y="96"/>
                  </a:lnTo>
                  <a:lnTo>
                    <a:pt x="35" y="0"/>
                  </a:lnTo>
                  <a:lnTo>
                    <a:pt x="56" y="0"/>
                  </a:lnTo>
                  <a:lnTo>
                    <a:pt x="90" y="96"/>
                  </a:lnTo>
                  <a:lnTo>
                    <a:pt x="69" y="96"/>
                  </a:lnTo>
                  <a:lnTo>
                    <a:pt x="62" y="76"/>
                  </a:lnTo>
                  <a:close/>
                  <a:moveTo>
                    <a:pt x="45" y="23"/>
                  </a:moveTo>
                  <a:lnTo>
                    <a:pt x="45" y="23"/>
                  </a:lnTo>
                  <a:lnTo>
                    <a:pt x="33" y="60"/>
                  </a:lnTo>
                  <a:lnTo>
                    <a:pt x="57" y="60"/>
                  </a:lnTo>
                  <a:lnTo>
                    <a:pt x="45" y="23"/>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Freeform 762"/>
            <p:cNvSpPr>
              <a:spLocks/>
            </p:cNvSpPr>
            <p:nvPr/>
          </p:nvSpPr>
          <p:spPr bwMode="auto">
            <a:xfrm>
              <a:off x="3382017" y="2764353"/>
              <a:ext cx="135292" cy="45097"/>
            </a:xfrm>
            <a:custGeom>
              <a:avLst/>
              <a:gdLst>
                <a:gd name="T0" fmla="*/ 124 w 125"/>
                <a:gd name="T1" fmla="*/ 0 h 40"/>
                <a:gd name="T2" fmla="*/ 1 w 125"/>
                <a:gd name="T3" fmla="*/ 0 h 40"/>
                <a:gd name="T4" fmla="*/ 0 w 125"/>
                <a:gd name="T5" fmla="*/ 2 h 40"/>
                <a:gd name="T6" fmla="*/ 0 w 125"/>
                <a:gd name="T7" fmla="*/ 38 h 40"/>
                <a:gd name="T8" fmla="*/ 1 w 125"/>
                <a:gd name="T9" fmla="*/ 40 h 40"/>
                <a:gd name="T10" fmla="*/ 124 w 125"/>
                <a:gd name="T11" fmla="*/ 40 h 40"/>
                <a:gd name="T12" fmla="*/ 125 w 125"/>
                <a:gd name="T13" fmla="*/ 38 h 40"/>
                <a:gd name="T14" fmla="*/ 125 w 125"/>
                <a:gd name="T15" fmla="*/ 2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1"/>
                    <a:pt x="0" y="2"/>
                  </a:cubicBezTo>
                  <a:cubicBezTo>
                    <a:pt x="0" y="38"/>
                    <a:pt x="0" y="38"/>
                    <a:pt x="0" y="38"/>
                  </a:cubicBezTo>
                  <a:cubicBezTo>
                    <a:pt x="0" y="39"/>
                    <a:pt x="1" y="40"/>
                    <a:pt x="1" y="40"/>
                  </a:cubicBezTo>
                  <a:cubicBezTo>
                    <a:pt x="124" y="40"/>
                    <a:pt x="124" y="40"/>
                    <a:pt x="124" y="40"/>
                  </a:cubicBezTo>
                  <a:cubicBezTo>
                    <a:pt x="125" y="40"/>
                    <a:pt x="125" y="39"/>
                    <a:pt x="125" y="38"/>
                  </a:cubicBezTo>
                  <a:cubicBezTo>
                    <a:pt x="125" y="2"/>
                    <a:pt x="125" y="2"/>
                    <a:pt x="125" y="2"/>
                  </a:cubicBezTo>
                  <a:cubicBezTo>
                    <a:pt x="125" y="1"/>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Freeform 763"/>
            <p:cNvSpPr>
              <a:spLocks/>
            </p:cNvSpPr>
            <p:nvPr/>
          </p:nvSpPr>
          <p:spPr bwMode="auto">
            <a:xfrm>
              <a:off x="3382017" y="2680601"/>
              <a:ext cx="135292" cy="43487"/>
            </a:xfrm>
            <a:custGeom>
              <a:avLst/>
              <a:gdLst>
                <a:gd name="T0" fmla="*/ 124 w 125"/>
                <a:gd name="T1" fmla="*/ 0 h 40"/>
                <a:gd name="T2" fmla="*/ 1 w 125"/>
                <a:gd name="T3" fmla="*/ 0 h 40"/>
                <a:gd name="T4" fmla="*/ 0 w 125"/>
                <a:gd name="T5" fmla="*/ 1 h 40"/>
                <a:gd name="T6" fmla="*/ 0 w 125"/>
                <a:gd name="T7" fmla="*/ 38 h 40"/>
                <a:gd name="T8" fmla="*/ 1 w 125"/>
                <a:gd name="T9" fmla="*/ 40 h 40"/>
                <a:gd name="T10" fmla="*/ 124 w 125"/>
                <a:gd name="T11" fmla="*/ 40 h 40"/>
                <a:gd name="T12" fmla="*/ 125 w 125"/>
                <a:gd name="T13" fmla="*/ 38 h 40"/>
                <a:gd name="T14" fmla="*/ 125 w 125"/>
                <a:gd name="T15" fmla="*/ 1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0"/>
                    <a:pt x="0" y="1"/>
                  </a:cubicBezTo>
                  <a:cubicBezTo>
                    <a:pt x="0" y="38"/>
                    <a:pt x="0" y="38"/>
                    <a:pt x="0" y="38"/>
                  </a:cubicBezTo>
                  <a:cubicBezTo>
                    <a:pt x="0" y="39"/>
                    <a:pt x="1" y="40"/>
                    <a:pt x="1" y="40"/>
                  </a:cubicBezTo>
                  <a:cubicBezTo>
                    <a:pt x="124" y="40"/>
                    <a:pt x="124" y="40"/>
                    <a:pt x="124" y="40"/>
                  </a:cubicBezTo>
                  <a:cubicBezTo>
                    <a:pt x="125" y="40"/>
                    <a:pt x="125" y="39"/>
                    <a:pt x="125" y="38"/>
                  </a:cubicBezTo>
                  <a:cubicBezTo>
                    <a:pt x="125" y="1"/>
                    <a:pt x="125" y="1"/>
                    <a:pt x="125" y="1"/>
                  </a:cubicBezTo>
                  <a:cubicBezTo>
                    <a:pt x="125" y="0"/>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Freeform 764"/>
            <p:cNvSpPr>
              <a:spLocks/>
            </p:cNvSpPr>
            <p:nvPr/>
          </p:nvSpPr>
          <p:spPr bwMode="auto">
            <a:xfrm>
              <a:off x="3383627" y="2554973"/>
              <a:ext cx="132071" cy="66035"/>
            </a:xfrm>
            <a:custGeom>
              <a:avLst/>
              <a:gdLst>
                <a:gd name="T0" fmla="*/ 120 w 121"/>
                <a:gd name="T1" fmla="*/ 59 h 61"/>
                <a:gd name="T2" fmla="*/ 61 w 121"/>
                <a:gd name="T3" fmla="*/ 0 h 61"/>
                <a:gd name="T4" fmla="*/ 60 w 121"/>
                <a:gd name="T5" fmla="*/ 0 h 61"/>
                <a:gd name="T6" fmla="*/ 1 w 121"/>
                <a:gd name="T7" fmla="*/ 59 h 61"/>
                <a:gd name="T8" fmla="*/ 2 w 121"/>
                <a:gd name="T9" fmla="*/ 61 h 61"/>
                <a:gd name="T10" fmla="*/ 119 w 121"/>
                <a:gd name="T11" fmla="*/ 61 h 61"/>
                <a:gd name="T12" fmla="*/ 120 w 121"/>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20" y="59"/>
                  </a:moveTo>
                  <a:cubicBezTo>
                    <a:pt x="61" y="0"/>
                    <a:pt x="61" y="0"/>
                    <a:pt x="61" y="0"/>
                  </a:cubicBezTo>
                  <a:cubicBezTo>
                    <a:pt x="61" y="0"/>
                    <a:pt x="60" y="0"/>
                    <a:pt x="60" y="0"/>
                  </a:cubicBezTo>
                  <a:cubicBezTo>
                    <a:pt x="1" y="59"/>
                    <a:pt x="1" y="59"/>
                    <a:pt x="1" y="59"/>
                  </a:cubicBezTo>
                  <a:cubicBezTo>
                    <a:pt x="0" y="60"/>
                    <a:pt x="1" y="61"/>
                    <a:pt x="2" y="61"/>
                  </a:cubicBezTo>
                  <a:cubicBezTo>
                    <a:pt x="119" y="61"/>
                    <a:pt x="119" y="61"/>
                    <a:pt x="119" y="61"/>
                  </a:cubicBezTo>
                  <a:cubicBezTo>
                    <a:pt x="120" y="61"/>
                    <a:pt x="121" y="60"/>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4" name="Freeform 765"/>
            <p:cNvSpPr>
              <a:spLocks/>
            </p:cNvSpPr>
            <p:nvPr/>
          </p:nvSpPr>
          <p:spPr bwMode="auto">
            <a:xfrm>
              <a:off x="3573680" y="2678991"/>
              <a:ext cx="66035" cy="130460"/>
            </a:xfrm>
            <a:custGeom>
              <a:avLst/>
              <a:gdLst>
                <a:gd name="T0" fmla="*/ 1 w 61"/>
                <a:gd name="T1" fmla="*/ 119 h 120"/>
                <a:gd name="T2" fmla="*/ 60 w 61"/>
                <a:gd name="T3" fmla="*/ 61 h 120"/>
                <a:gd name="T4" fmla="*/ 60 w 61"/>
                <a:gd name="T5" fmla="*/ 59 h 120"/>
                <a:gd name="T6" fmla="*/ 1 w 61"/>
                <a:gd name="T7" fmla="*/ 0 h 120"/>
                <a:gd name="T8" fmla="*/ 0 w 61"/>
                <a:gd name="T9" fmla="*/ 1 h 120"/>
                <a:gd name="T10" fmla="*/ 0 w 61"/>
                <a:gd name="T11" fmla="*/ 119 h 120"/>
                <a:gd name="T12" fmla="*/ 1 w 61"/>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1" y="119"/>
                  </a:moveTo>
                  <a:cubicBezTo>
                    <a:pt x="60" y="61"/>
                    <a:pt x="60" y="61"/>
                    <a:pt x="60" y="61"/>
                  </a:cubicBezTo>
                  <a:cubicBezTo>
                    <a:pt x="61" y="60"/>
                    <a:pt x="61" y="60"/>
                    <a:pt x="60" y="59"/>
                  </a:cubicBezTo>
                  <a:cubicBezTo>
                    <a:pt x="1" y="0"/>
                    <a:pt x="1" y="0"/>
                    <a:pt x="1" y="0"/>
                  </a:cubicBezTo>
                  <a:cubicBezTo>
                    <a:pt x="1" y="0"/>
                    <a:pt x="0" y="0"/>
                    <a:pt x="0" y="1"/>
                  </a:cubicBezTo>
                  <a:cubicBezTo>
                    <a:pt x="0" y="119"/>
                    <a:pt x="0" y="119"/>
                    <a:pt x="0" y="119"/>
                  </a:cubicBezTo>
                  <a:cubicBezTo>
                    <a:pt x="0" y="120"/>
                    <a:pt x="1" y="120"/>
                    <a:pt x="1"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Freeform 766"/>
            <p:cNvSpPr>
              <a:spLocks/>
            </p:cNvSpPr>
            <p:nvPr/>
          </p:nvSpPr>
          <p:spPr bwMode="auto">
            <a:xfrm>
              <a:off x="3383627" y="2867433"/>
              <a:ext cx="132071" cy="66035"/>
            </a:xfrm>
            <a:custGeom>
              <a:avLst/>
              <a:gdLst>
                <a:gd name="T0" fmla="*/ 1 w 121"/>
                <a:gd name="T1" fmla="*/ 2 h 61"/>
                <a:gd name="T2" fmla="*/ 60 w 121"/>
                <a:gd name="T3" fmla="*/ 60 h 61"/>
                <a:gd name="T4" fmla="*/ 61 w 121"/>
                <a:gd name="T5" fmla="*/ 60 h 61"/>
                <a:gd name="T6" fmla="*/ 120 w 121"/>
                <a:gd name="T7" fmla="*/ 2 h 61"/>
                <a:gd name="T8" fmla="*/ 119 w 121"/>
                <a:gd name="T9" fmla="*/ 0 h 61"/>
                <a:gd name="T10" fmla="*/ 2 w 121"/>
                <a:gd name="T11" fmla="*/ 0 h 61"/>
                <a:gd name="T12" fmla="*/ 1 w 121"/>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 y="2"/>
                  </a:moveTo>
                  <a:cubicBezTo>
                    <a:pt x="60" y="60"/>
                    <a:pt x="60" y="60"/>
                    <a:pt x="60" y="60"/>
                  </a:cubicBezTo>
                  <a:cubicBezTo>
                    <a:pt x="60" y="61"/>
                    <a:pt x="61" y="61"/>
                    <a:pt x="61" y="60"/>
                  </a:cubicBezTo>
                  <a:cubicBezTo>
                    <a:pt x="120" y="2"/>
                    <a:pt x="120" y="2"/>
                    <a:pt x="120" y="2"/>
                  </a:cubicBezTo>
                  <a:cubicBezTo>
                    <a:pt x="121" y="1"/>
                    <a:pt x="120" y="0"/>
                    <a:pt x="119" y="0"/>
                  </a:cubicBezTo>
                  <a:cubicBezTo>
                    <a:pt x="2" y="0"/>
                    <a:pt x="2" y="0"/>
                    <a:pt x="2" y="0"/>
                  </a:cubicBezTo>
                  <a:cubicBezTo>
                    <a:pt x="1" y="0"/>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Freeform 767"/>
            <p:cNvSpPr>
              <a:spLocks/>
            </p:cNvSpPr>
            <p:nvPr/>
          </p:nvSpPr>
          <p:spPr bwMode="auto">
            <a:xfrm>
              <a:off x="3261221" y="2678991"/>
              <a:ext cx="66035" cy="130460"/>
            </a:xfrm>
            <a:custGeom>
              <a:avLst/>
              <a:gdLst>
                <a:gd name="T0" fmla="*/ 59 w 61"/>
                <a:gd name="T1" fmla="*/ 0 h 120"/>
                <a:gd name="T2" fmla="*/ 0 w 61"/>
                <a:gd name="T3" fmla="*/ 59 h 120"/>
                <a:gd name="T4" fmla="*/ 0 w 61"/>
                <a:gd name="T5" fmla="*/ 61 h 120"/>
                <a:gd name="T6" fmla="*/ 59 w 61"/>
                <a:gd name="T7" fmla="*/ 119 h 120"/>
                <a:gd name="T8" fmla="*/ 61 w 61"/>
                <a:gd name="T9" fmla="*/ 119 h 120"/>
                <a:gd name="T10" fmla="*/ 61 w 61"/>
                <a:gd name="T11" fmla="*/ 1 h 120"/>
                <a:gd name="T12" fmla="*/ 59 w 6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59" y="0"/>
                  </a:moveTo>
                  <a:cubicBezTo>
                    <a:pt x="0" y="59"/>
                    <a:pt x="0" y="59"/>
                    <a:pt x="0" y="59"/>
                  </a:cubicBezTo>
                  <a:cubicBezTo>
                    <a:pt x="0" y="60"/>
                    <a:pt x="0" y="60"/>
                    <a:pt x="0" y="61"/>
                  </a:cubicBezTo>
                  <a:cubicBezTo>
                    <a:pt x="59" y="119"/>
                    <a:pt x="59" y="119"/>
                    <a:pt x="59" y="119"/>
                  </a:cubicBezTo>
                  <a:cubicBezTo>
                    <a:pt x="60" y="120"/>
                    <a:pt x="61" y="120"/>
                    <a:pt x="61" y="119"/>
                  </a:cubicBezTo>
                  <a:cubicBezTo>
                    <a:pt x="61" y="1"/>
                    <a:pt x="61" y="1"/>
                    <a:pt x="61" y="1"/>
                  </a:cubicBezTo>
                  <a:cubicBezTo>
                    <a:pt x="61" y="0"/>
                    <a:pt x="60"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Freeform 768"/>
            <p:cNvSpPr>
              <a:spLocks/>
            </p:cNvSpPr>
            <p:nvPr/>
          </p:nvSpPr>
          <p:spPr bwMode="auto">
            <a:xfrm>
              <a:off x="4747819" y="2347203"/>
              <a:ext cx="41876" cy="146566"/>
            </a:xfrm>
            <a:custGeom>
              <a:avLst/>
              <a:gdLst>
                <a:gd name="T0" fmla="*/ 11 w 26"/>
                <a:gd name="T1" fmla="*/ 21 h 91"/>
                <a:gd name="T2" fmla="*/ 11 w 26"/>
                <a:gd name="T3" fmla="*/ 21 h 91"/>
                <a:gd name="T4" fmla="*/ 11 w 26"/>
                <a:gd name="T5" fmla="*/ 91 h 91"/>
                <a:gd name="T6" fmla="*/ 26 w 26"/>
                <a:gd name="T7" fmla="*/ 91 h 91"/>
                <a:gd name="T8" fmla="*/ 26 w 26"/>
                <a:gd name="T9" fmla="*/ 0 h 91"/>
                <a:gd name="T10" fmla="*/ 14 w 26"/>
                <a:gd name="T11" fmla="*/ 0 h 91"/>
                <a:gd name="T12" fmla="*/ 0 w 26"/>
                <a:gd name="T13" fmla="*/ 17 h 91"/>
                <a:gd name="T14" fmla="*/ 0 w 26"/>
                <a:gd name="T15" fmla="*/ 33 h 91"/>
                <a:gd name="T16" fmla="*/ 0 w 26"/>
                <a:gd name="T17" fmla="*/ 33 h 91"/>
                <a:gd name="T18" fmla="*/ 11 w 26"/>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11" y="21"/>
                  </a:moveTo>
                  <a:lnTo>
                    <a:pt x="11" y="21"/>
                  </a:lnTo>
                  <a:lnTo>
                    <a:pt x="11" y="91"/>
                  </a:lnTo>
                  <a:lnTo>
                    <a:pt x="26" y="91"/>
                  </a:lnTo>
                  <a:lnTo>
                    <a:pt x="26" y="0"/>
                  </a:lnTo>
                  <a:lnTo>
                    <a:pt x="14" y="0"/>
                  </a:lnTo>
                  <a:lnTo>
                    <a:pt x="0" y="17"/>
                  </a:lnTo>
                  <a:lnTo>
                    <a:pt x="0" y="33"/>
                  </a:lnTo>
                  <a:lnTo>
                    <a:pt x="0" y="33"/>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Freeform 769"/>
            <p:cNvSpPr>
              <a:spLocks/>
            </p:cNvSpPr>
            <p:nvPr/>
          </p:nvSpPr>
          <p:spPr bwMode="auto">
            <a:xfrm>
              <a:off x="4804191" y="2345593"/>
              <a:ext cx="66035" cy="148177"/>
            </a:xfrm>
            <a:custGeom>
              <a:avLst/>
              <a:gdLst>
                <a:gd name="T0" fmla="*/ 0 w 60"/>
                <a:gd name="T1" fmla="*/ 30 h 136"/>
                <a:gd name="T2" fmla="*/ 0 w 60"/>
                <a:gd name="T3" fmla="*/ 46 h 136"/>
                <a:gd name="T4" fmla="*/ 21 w 60"/>
                <a:gd name="T5" fmla="*/ 46 h 136"/>
                <a:gd name="T6" fmla="*/ 21 w 60"/>
                <a:gd name="T7" fmla="*/ 29 h 136"/>
                <a:gd name="T8" fmla="*/ 30 w 60"/>
                <a:gd name="T9" fmla="*/ 19 h 136"/>
                <a:gd name="T10" fmla="*/ 38 w 60"/>
                <a:gd name="T11" fmla="*/ 29 h 136"/>
                <a:gd name="T12" fmla="*/ 38 w 60"/>
                <a:gd name="T13" fmla="*/ 40 h 136"/>
                <a:gd name="T14" fmla="*/ 29 w 60"/>
                <a:gd name="T15" fmla="*/ 63 h 136"/>
                <a:gd name="T16" fmla="*/ 17 w 60"/>
                <a:gd name="T17" fmla="*/ 76 h 136"/>
                <a:gd name="T18" fmla="*/ 0 w 60"/>
                <a:gd name="T19" fmla="*/ 111 h 136"/>
                <a:gd name="T20" fmla="*/ 0 w 60"/>
                <a:gd name="T21" fmla="*/ 136 h 136"/>
                <a:gd name="T22" fmla="*/ 59 w 60"/>
                <a:gd name="T23" fmla="*/ 136 h 136"/>
                <a:gd name="T24" fmla="*/ 59 w 60"/>
                <a:gd name="T25" fmla="*/ 118 h 136"/>
                <a:gd name="T26" fmla="*/ 22 w 60"/>
                <a:gd name="T27" fmla="*/ 118 h 136"/>
                <a:gd name="T28" fmla="*/ 22 w 60"/>
                <a:gd name="T29" fmla="*/ 111 h 136"/>
                <a:gd name="T30" fmla="*/ 31 w 60"/>
                <a:gd name="T31" fmla="*/ 91 h 136"/>
                <a:gd name="T32" fmla="*/ 46 w 60"/>
                <a:gd name="T33" fmla="*/ 76 h 136"/>
                <a:gd name="T34" fmla="*/ 60 w 60"/>
                <a:gd name="T35" fmla="*/ 42 h 136"/>
                <a:gd name="T36" fmla="*/ 60 w 60"/>
                <a:gd name="T37" fmla="*/ 29 h 136"/>
                <a:gd name="T38" fmla="*/ 30 w 60"/>
                <a:gd name="T39" fmla="*/ 0 h 136"/>
                <a:gd name="T40" fmla="*/ 0 w 60"/>
                <a:gd name="T41"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0" y="30"/>
                  </a:moveTo>
                  <a:cubicBezTo>
                    <a:pt x="0" y="46"/>
                    <a:pt x="0" y="46"/>
                    <a:pt x="0" y="46"/>
                  </a:cubicBezTo>
                  <a:cubicBezTo>
                    <a:pt x="21" y="46"/>
                    <a:pt x="21" y="46"/>
                    <a:pt x="21" y="46"/>
                  </a:cubicBezTo>
                  <a:cubicBezTo>
                    <a:pt x="21" y="29"/>
                    <a:pt x="21" y="29"/>
                    <a:pt x="21" y="29"/>
                  </a:cubicBezTo>
                  <a:cubicBezTo>
                    <a:pt x="21" y="21"/>
                    <a:pt x="25" y="19"/>
                    <a:pt x="30" y="19"/>
                  </a:cubicBezTo>
                  <a:cubicBezTo>
                    <a:pt x="34" y="19"/>
                    <a:pt x="38" y="20"/>
                    <a:pt x="38" y="29"/>
                  </a:cubicBezTo>
                  <a:cubicBezTo>
                    <a:pt x="38" y="40"/>
                    <a:pt x="38" y="40"/>
                    <a:pt x="38" y="40"/>
                  </a:cubicBezTo>
                  <a:cubicBezTo>
                    <a:pt x="38" y="51"/>
                    <a:pt x="37" y="55"/>
                    <a:pt x="29" y="63"/>
                  </a:cubicBezTo>
                  <a:cubicBezTo>
                    <a:pt x="17" y="76"/>
                    <a:pt x="17" y="76"/>
                    <a:pt x="17" y="76"/>
                  </a:cubicBezTo>
                  <a:cubicBezTo>
                    <a:pt x="5" y="89"/>
                    <a:pt x="0" y="98"/>
                    <a:pt x="0" y="111"/>
                  </a:cubicBezTo>
                  <a:cubicBezTo>
                    <a:pt x="0" y="136"/>
                    <a:pt x="0" y="136"/>
                    <a:pt x="0" y="136"/>
                  </a:cubicBezTo>
                  <a:cubicBezTo>
                    <a:pt x="59" y="136"/>
                    <a:pt x="59" y="136"/>
                    <a:pt x="59" y="136"/>
                  </a:cubicBezTo>
                  <a:cubicBezTo>
                    <a:pt x="59" y="118"/>
                    <a:pt x="59" y="118"/>
                    <a:pt x="59" y="118"/>
                  </a:cubicBezTo>
                  <a:cubicBezTo>
                    <a:pt x="22" y="118"/>
                    <a:pt x="22" y="118"/>
                    <a:pt x="22" y="118"/>
                  </a:cubicBezTo>
                  <a:cubicBezTo>
                    <a:pt x="22" y="111"/>
                    <a:pt x="22" y="111"/>
                    <a:pt x="22" y="111"/>
                  </a:cubicBezTo>
                  <a:cubicBezTo>
                    <a:pt x="22" y="101"/>
                    <a:pt x="25" y="97"/>
                    <a:pt x="31" y="91"/>
                  </a:cubicBezTo>
                  <a:cubicBezTo>
                    <a:pt x="46" y="76"/>
                    <a:pt x="46" y="76"/>
                    <a:pt x="46" y="76"/>
                  </a:cubicBezTo>
                  <a:cubicBezTo>
                    <a:pt x="57" y="63"/>
                    <a:pt x="60" y="55"/>
                    <a:pt x="60" y="42"/>
                  </a:cubicBezTo>
                  <a:cubicBezTo>
                    <a:pt x="60" y="29"/>
                    <a:pt x="60" y="29"/>
                    <a:pt x="60" y="29"/>
                  </a:cubicBezTo>
                  <a:cubicBezTo>
                    <a:pt x="60" y="9"/>
                    <a:pt x="50" y="0"/>
                    <a:pt x="30" y="0"/>
                  </a:cubicBezTo>
                  <a:cubicBezTo>
                    <a:pt x="10" y="0"/>
                    <a:pt x="0" y="11"/>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Freeform 770"/>
            <p:cNvSpPr>
              <a:spLocks noEditPoints="1"/>
            </p:cNvSpPr>
            <p:nvPr/>
          </p:nvSpPr>
          <p:spPr bwMode="auto">
            <a:xfrm>
              <a:off x="1552357" y="2345593"/>
              <a:ext cx="72478" cy="149787"/>
            </a:xfrm>
            <a:custGeom>
              <a:avLst/>
              <a:gdLst>
                <a:gd name="T0" fmla="*/ 67 w 67"/>
                <a:gd name="T1" fmla="*/ 103 h 138"/>
                <a:gd name="T2" fmla="*/ 67 w 67"/>
                <a:gd name="T3" fmla="*/ 88 h 138"/>
                <a:gd name="T4" fmla="*/ 52 w 67"/>
                <a:gd name="T5" fmla="*/ 61 h 138"/>
                <a:gd name="T6" fmla="*/ 65 w 67"/>
                <a:gd name="T7" fmla="*/ 38 h 138"/>
                <a:gd name="T8" fmla="*/ 65 w 67"/>
                <a:gd name="T9" fmla="*/ 33 h 138"/>
                <a:gd name="T10" fmla="*/ 33 w 67"/>
                <a:gd name="T11" fmla="*/ 0 h 138"/>
                <a:gd name="T12" fmla="*/ 2 w 67"/>
                <a:gd name="T13" fmla="*/ 33 h 138"/>
                <a:gd name="T14" fmla="*/ 2 w 67"/>
                <a:gd name="T15" fmla="*/ 38 h 138"/>
                <a:gd name="T16" fmla="*/ 15 w 67"/>
                <a:gd name="T17" fmla="*/ 61 h 138"/>
                <a:gd name="T18" fmla="*/ 0 w 67"/>
                <a:gd name="T19" fmla="*/ 88 h 138"/>
                <a:gd name="T20" fmla="*/ 0 w 67"/>
                <a:gd name="T21" fmla="*/ 103 h 138"/>
                <a:gd name="T22" fmla="*/ 33 w 67"/>
                <a:gd name="T23" fmla="*/ 138 h 138"/>
                <a:gd name="T24" fmla="*/ 67 w 67"/>
                <a:gd name="T25" fmla="*/ 103 h 138"/>
                <a:gd name="T26" fmla="*/ 23 w 67"/>
                <a:gd name="T27" fmla="*/ 31 h 138"/>
                <a:gd name="T28" fmla="*/ 33 w 67"/>
                <a:gd name="T29" fmla="*/ 18 h 138"/>
                <a:gd name="T30" fmla="*/ 44 w 67"/>
                <a:gd name="T31" fmla="*/ 31 h 138"/>
                <a:gd name="T32" fmla="*/ 44 w 67"/>
                <a:gd name="T33" fmla="*/ 40 h 138"/>
                <a:gd name="T34" fmla="*/ 33 w 67"/>
                <a:gd name="T35" fmla="*/ 53 h 138"/>
                <a:gd name="T36" fmla="*/ 23 w 67"/>
                <a:gd name="T37" fmla="*/ 40 h 138"/>
                <a:gd name="T38" fmla="*/ 23 w 67"/>
                <a:gd name="T39" fmla="*/ 31 h 138"/>
                <a:gd name="T40" fmla="*/ 44 w 67"/>
                <a:gd name="T41" fmla="*/ 105 h 138"/>
                <a:gd name="T42" fmla="*/ 33 w 67"/>
                <a:gd name="T43" fmla="*/ 119 h 138"/>
                <a:gd name="T44" fmla="*/ 22 w 67"/>
                <a:gd name="T45" fmla="*/ 105 h 138"/>
                <a:gd name="T46" fmla="*/ 22 w 67"/>
                <a:gd name="T47" fmla="*/ 84 h 138"/>
                <a:gd name="T48" fmla="*/ 33 w 67"/>
                <a:gd name="T49" fmla="*/ 70 h 138"/>
                <a:gd name="T50" fmla="*/ 44 w 67"/>
                <a:gd name="T51" fmla="*/ 84 h 138"/>
                <a:gd name="T52" fmla="*/ 44 w 67"/>
                <a:gd name="T53"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38">
                  <a:moveTo>
                    <a:pt x="67" y="103"/>
                  </a:moveTo>
                  <a:cubicBezTo>
                    <a:pt x="67" y="88"/>
                    <a:pt x="67" y="88"/>
                    <a:pt x="67" y="88"/>
                  </a:cubicBezTo>
                  <a:cubicBezTo>
                    <a:pt x="67" y="76"/>
                    <a:pt x="62" y="66"/>
                    <a:pt x="52" y="61"/>
                  </a:cubicBezTo>
                  <a:cubicBezTo>
                    <a:pt x="61" y="57"/>
                    <a:pt x="65" y="49"/>
                    <a:pt x="65" y="38"/>
                  </a:cubicBezTo>
                  <a:cubicBezTo>
                    <a:pt x="65" y="33"/>
                    <a:pt x="65" y="33"/>
                    <a:pt x="65" y="33"/>
                  </a:cubicBezTo>
                  <a:cubicBezTo>
                    <a:pt x="65" y="12"/>
                    <a:pt x="54" y="0"/>
                    <a:pt x="33" y="0"/>
                  </a:cubicBezTo>
                  <a:cubicBezTo>
                    <a:pt x="13" y="0"/>
                    <a:pt x="2" y="12"/>
                    <a:pt x="2" y="33"/>
                  </a:cubicBezTo>
                  <a:cubicBezTo>
                    <a:pt x="2" y="38"/>
                    <a:pt x="2" y="38"/>
                    <a:pt x="2" y="38"/>
                  </a:cubicBezTo>
                  <a:cubicBezTo>
                    <a:pt x="2" y="49"/>
                    <a:pt x="6" y="57"/>
                    <a:pt x="15" y="61"/>
                  </a:cubicBezTo>
                  <a:cubicBezTo>
                    <a:pt x="4" y="66"/>
                    <a:pt x="0" y="76"/>
                    <a:pt x="0" y="88"/>
                  </a:cubicBezTo>
                  <a:cubicBezTo>
                    <a:pt x="0" y="103"/>
                    <a:pt x="0" y="103"/>
                    <a:pt x="0" y="103"/>
                  </a:cubicBezTo>
                  <a:cubicBezTo>
                    <a:pt x="0" y="123"/>
                    <a:pt x="9" y="138"/>
                    <a:pt x="33" y="138"/>
                  </a:cubicBezTo>
                  <a:cubicBezTo>
                    <a:pt x="57" y="138"/>
                    <a:pt x="67" y="123"/>
                    <a:pt x="67" y="103"/>
                  </a:cubicBezTo>
                  <a:moveTo>
                    <a:pt x="23" y="31"/>
                  </a:moveTo>
                  <a:cubicBezTo>
                    <a:pt x="23" y="23"/>
                    <a:pt x="26" y="18"/>
                    <a:pt x="33" y="18"/>
                  </a:cubicBezTo>
                  <a:cubicBezTo>
                    <a:pt x="41" y="18"/>
                    <a:pt x="44" y="23"/>
                    <a:pt x="44" y="31"/>
                  </a:cubicBezTo>
                  <a:cubicBezTo>
                    <a:pt x="44" y="40"/>
                    <a:pt x="44" y="40"/>
                    <a:pt x="44" y="40"/>
                  </a:cubicBezTo>
                  <a:cubicBezTo>
                    <a:pt x="44" y="48"/>
                    <a:pt x="41" y="53"/>
                    <a:pt x="33" y="53"/>
                  </a:cubicBezTo>
                  <a:cubicBezTo>
                    <a:pt x="26" y="53"/>
                    <a:pt x="23" y="48"/>
                    <a:pt x="23" y="40"/>
                  </a:cubicBezTo>
                  <a:lnTo>
                    <a:pt x="23" y="31"/>
                  </a:lnTo>
                  <a:close/>
                  <a:moveTo>
                    <a:pt x="44" y="105"/>
                  </a:moveTo>
                  <a:cubicBezTo>
                    <a:pt x="44" y="114"/>
                    <a:pt x="41" y="119"/>
                    <a:pt x="33" y="119"/>
                  </a:cubicBezTo>
                  <a:cubicBezTo>
                    <a:pt x="25" y="119"/>
                    <a:pt x="22" y="114"/>
                    <a:pt x="22" y="105"/>
                  </a:cubicBezTo>
                  <a:cubicBezTo>
                    <a:pt x="22" y="84"/>
                    <a:pt x="22" y="84"/>
                    <a:pt x="22" y="84"/>
                  </a:cubicBezTo>
                  <a:cubicBezTo>
                    <a:pt x="22" y="76"/>
                    <a:pt x="25" y="70"/>
                    <a:pt x="33" y="70"/>
                  </a:cubicBezTo>
                  <a:cubicBezTo>
                    <a:pt x="41" y="70"/>
                    <a:pt x="44" y="76"/>
                    <a:pt x="44" y="84"/>
                  </a:cubicBezTo>
                  <a:lnTo>
                    <a:pt x="4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Freeform 771"/>
            <p:cNvSpPr>
              <a:spLocks/>
            </p:cNvSpPr>
            <p:nvPr/>
          </p:nvSpPr>
          <p:spPr bwMode="auto">
            <a:xfrm>
              <a:off x="3143646" y="3136406"/>
              <a:ext cx="43487" cy="146566"/>
            </a:xfrm>
            <a:custGeom>
              <a:avLst/>
              <a:gdLst>
                <a:gd name="T0" fmla="*/ 0 w 27"/>
                <a:gd name="T1" fmla="*/ 16 h 91"/>
                <a:gd name="T2" fmla="*/ 0 w 27"/>
                <a:gd name="T3" fmla="*/ 33 h 91"/>
                <a:gd name="T4" fmla="*/ 1 w 27"/>
                <a:gd name="T5" fmla="*/ 33 h 91"/>
                <a:gd name="T6" fmla="*/ 11 w 27"/>
                <a:gd name="T7" fmla="*/ 21 h 91"/>
                <a:gd name="T8" fmla="*/ 12 w 27"/>
                <a:gd name="T9" fmla="*/ 21 h 91"/>
                <a:gd name="T10" fmla="*/ 12 w 27"/>
                <a:gd name="T11" fmla="*/ 91 h 91"/>
                <a:gd name="T12" fmla="*/ 27 w 27"/>
                <a:gd name="T13" fmla="*/ 91 h 91"/>
                <a:gd name="T14" fmla="*/ 27 w 27"/>
                <a:gd name="T15" fmla="*/ 0 h 91"/>
                <a:gd name="T16" fmla="*/ 14 w 27"/>
                <a:gd name="T17" fmla="*/ 0 h 91"/>
                <a:gd name="T18" fmla="*/ 0 w 27"/>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0" y="16"/>
                  </a:moveTo>
                  <a:lnTo>
                    <a:pt x="0" y="33"/>
                  </a:lnTo>
                  <a:lnTo>
                    <a:pt x="1" y="33"/>
                  </a:lnTo>
                  <a:lnTo>
                    <a:pt x="11" y="21"/>
                  </a:lnTo>
                  <a:lnTo>
                    <a:pt x="12" y="21"/>
                  </a:lnTo>
                  <a:lnTo>
                    <a:pt x="12" y="91"/>
                  </a:lnTo>
                  <a:lnTo>
                    <a:pt x="27" y="91"/>
                  </a:lnTo>
                  <a:lnTo>
                    <a:pt x="27"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Freeform 772"/>
            <p:cNvSpPr>
              <a:spLocks noEditPoints="1"/>
            </p:cNvSpPr>
            <p:nvPr/>
          </p:nvSpPr>
          <p:spPr bwMode="auto">
            <a:xfrm>
              <a:off x="3200017" y="3134795"/>
              <a:ext cx="72478" cy="149787"/>
            </a:xfrm>
            <a:custGeom>
              <a:avLst/>
              <a:gdLst>
                <a:gd name="T0" fmla="*/ 66 w 66"/>
                <a:gd name="T1" fmla="*/ 104 h 138"/>
                <a:gd name="T2" fmla="*/ 66 w 66"/>
                <a:gd name="T3" fmla="*/ 84 h 138"/>
                <a:gd name="T4" fmla="*/ 41 w 66"/>
                <a:gd name="T5" fmla="*/ 51 h 138"/>
                <a:gd name="T6" fmla="*/ 23 w 66"/>
                <a:gd name="T7" fmla="*/ 62 h 138"/>
                <a:gd name="T8" fmla="*/ 22 w 66"/>
                <a:gd name="T9" fmla="*/ 62 h 138"/>
                <a:gd name="T10" fmla="*/ 22 w 66"/>
                <a:gd name="T11" fmla="*/ 33 h 138"/>
                <a:gd name="T12" fmla="*/ 33 w 66"/>
                <a:gd name="T13" fmla="*/ 19 h 138"/>
                <a:gd name="T14" fmla="*/ 44 w 66"/>
                <a:gd name="T15" fmla="*/ 32 h 138"/>
                <a:gd name="T16" fmla="*/ 44 w 66"/>
                <a:gd name="T17" fmla="*/ 41 h 138"/>
                <a:gd name="T18" fmla="*/ 64 w 66"/>
                <a:gd name="T19" fmla="*/ 41 h 138"/>
                <a:gd name="T20" fmla="*/ 64 w 66"/>
                <a:gd name="T21" fmla="*/ 34 h 138"/>
                <a:gd name="T22" fmla="*/ 33 w 66"/>
                <a:gd name="T23" fmla="*/ 0 h 138"/>
                <a:gd name="T24" fmla="*/ 0 w 66"/>
                <a:gd name="T25" fmla="*/ 36 h 138"/>
                <a:gd name="T26" fmla="*/ 0 w 66"/>
                <a:gd name="T27" fmla="*/ 102 h 138"/>
                <a:gd name="T28" fmla="*/ 33 w 66"/>
                <a:gd name="T29" fmla="*/ 138 h 138"/>
                <a:gd name="T30" fmla="*/ 66 w 66"/>
                <a:gd name="T31" fmla="*/ 104 h 138"/>
                <a:gd name="T32" fmla="*/ 44 w 66"/>
                <a:gd name="T33" fmla="*/ 106 h 138"/>
                <a:gd name="T34" fmla="*/ 33 w 66"/>
                <a:gd name="T35" fmla="*/ 119 h 138"/>
                <a:gd name="T36" fmla="*/ 22 w 66"/>
                <a:gd name="T37" fmla="*/ 106 h 138"/>
                <a:gd name="T38" fmla="*/ 22 w 66"/>
                <a:gd name="T39" fmla="*/ 81 h 138"/>
                <a:gd name="T40" fmla="*/ 33 w 66"/>
                <a:gd name="T41" fmla="*/ 69 h 138"/>
                <a:gd name="T42" fmla="*/ 44 w 66"/>
                <a:gd name="T43" fmla="*/ 82 h 138"/>
                <a:gd name="T44" fmla="*/ 44 w 66"/>
                <a:gd name="T45"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8">
                  <a:moveTo>
                    <a:pt x="66" y="104"/>
                  </a:moveTo>
                  <a:cubicBezTo>
                    <a:pt x="66" y="84"/>
                    <a:pt x="66" y="84"/>
                    <a:pt x="66" y="84"/>
                  </a:cubicBezTo>
                  <a:cubicBezTo>
                    <a:pt x="66" y="62"/>
                    <a:pt x="57" y="51"/>
                    <a:pt x="41" y="51"/>
                  </a:cubicBezTo>
                  <a:cubicBezTo>
                    <a:pt x="32" y="51"/>
                    <a:pt x="26" y="55"/>
                    <a:pt x="23" y="62"/>
                  </a:cubicBezTo>
                  <a:cubicBezTo>
                    <a:pt x="22" y="62"/>
                    <a:pt x="22" y="62"/>
                    <a:pt x="22" y="62"/>
                  </a:cubicBezTo>
                  <a:cubicBezTo>
                    <a:pt x="22" y="33"/>
                    <a:pt x="22" y="33"/>
                    <a:pt x="22" y="33"/>
                  </a:cubicBezTo>
                  <a:cubicBezTo>
                    <a:pt x="22" y="25"/>
                    <a:pt x="25" y="19"/>
                    <a:pt x="33" y="19"/>
                  </a:cubicBezTo>
                  <a:cubicBezTo>
                    <a:pt x="41" y="19"/>
                    <a:pt x="44" y="24"/>
                    <a:pt x="44" y="32"/>
                  </a:cubicBezTo>
                  <a:cubicBezTo>
                    <a:pt x="44" y="41"/>
                    <a:pt x="44" y="41"/>
                    <a:pt x="44" y="41"/>
                  </a:cubicBezTo>
                  <a:cubicBezTo>
                    <a:pt x="64" y="41"/>
                    <a:pt x="64" y="41"/>
                    <a:pt x="64" y="41"/>
                  </a:cubicBezTo>
                  <a:cubicBezTo>
                    <a:pt x="64" y="34"/>
                    <a:pt x="64" y="34"/>
                    <a:pt x="64" y="34"/>
                  </a:cubicBezTo>
                  <a:cubicBezTo>
                    <a:pt x="64" y="14"/>
                    <a:pt x="58" y="0"/>
                    <a:pt x="33" y="0"/>
                  </a:cubicBezTo>
                  <a:cubicBezTo>
                    <a:pt x="9" y="0"/>
                    <a:pt x="0" y="15"/>
                    <a:pt x="0" y="36"/>
                  </a:cubicBezTo>
                  <a:cubicBezTo>
                    <a:pt x="0" y="102"/>
                    <a:pt x="0" y="102"/>
                    <a:pt x="0" y="102"/>
                  </a:cubicBezTo>
                  <a:cubicBezTo>
                    <a:pt x="0" y="123"/>
                    <a:pt x="9" y="138"/>
                    <a:pt x="33" y="138"/>
                  </a:cubicBezTo>
                  <a:cubicBezTo>
                    <a:pt x="57" y="138"/>
                    <a:pt x="66" y="125"/>
                    <a:pt x="66" y="104"/>
                  </a:cubicBezTo>
                  <a:moveTo>
                    <a:pt x="44" y="106"/>
                  </a:moveTo>
                  <a:cubicBezTo>
                    <a:pt x="44" y="114"/>
                    <a:pt x="41" y="119"/>
                    <a:pt x="33" y="119"/>
                  </a:cubicBezTo>
                  <a:cubicBezTo>
                    <a:pt x="25" y="119"/>
                    <a:pt x="22" y="114"/>
                    <a:pt x="22" y="106"/>
                  </a:cubicBezTo>
                  <a:cubicBezTo>
                    <a:pt x="22" y="81"/>
                    <a:pt x="22" y="81"/>
                    <a:pt x="22" y="81"/>
                  </a:cubicBezTo>
                  <a:cubicBezTo>
                    <a:pt x="23" y="74"/>
                    <a:pt x="26" y="69"/>
                    <a:pt x="33" y="69"/>
                  </a:cubicBezTo>
                  <a:cubicBezTo>
                    <a:pt x="41" y="69"/>
                    <a:pt x="44" y="74"/>
                    <a:pt x="44" y="82"/>
                  </a:cubicBezTo>
                  <a:lnTo>
                    <a:pt x="4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Freeform 773"/>
            <p:cNvSpPr>
              <a:spLocks/>
            </p:cNvSpPr>
            <p:nvPr/>
          </p:nvSpPr>
          <p:spPr bwMode="auto">
            <a:xfrm>
              <a:off x="3140424" y="2347203"/>
              <a:ext cx="43487" cy="146566"/>
            </a:xfrm>
            <a:custGeom>
              <a:avLst/>
              <a:gdLst>
                <a:gd name="T0" fmla="*/ 11 w 27"/>
                <a:gd name="T1" fmla="*/ 21 h 91"/>
                <a:gd name="T2" fmla="*/ 11 w 27"/>
                <a:gd name="T3" fmla="*/ 91 h 91"/>
                <a:gd name="T4" fmla="*/ 27 w 27"/>
                <a:gd name="T5" fmla="*/ 91 h 91"/>
                <a:gd name="T6" fmla="*/ 27 w 27"/>
                <a:gd name="T7" fmla="*/ 0 h 91"/>
                <a:gd name="T8" fmla="*/ 14 w 27"/>
                <a:gd name="T9" fmla="*/ 0 h 91"/>
                <a:gd name="T10" fmla="*/ 0 w 27"/>
                <a:gd name="T11" fmla="*/ 17 h 91"/>
                <a:gd name="T12" fmla="*/ 0 w 27"/>
                <a:gd name="T13" fmla="*/ 33 h 91"/>
                <a:gd name="T14" fmla="*/ 0 w 27"/>
                <a:gd name="T15" fmla="*/ 33 h 91"/>
                <a:gd name="T16" fmla="*/ 11 w 27"/>
                <a:gd name="T17" fmla="*/ 21 h 91"/>
                <a:gd name="T18" fmla="*/ 11 w 27"/>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11" y="21"/>
                  </a:moveTo>
                  <a:lnTo>
                    <a:pt x="11" y="91"/>
                  </a:lnTo>
                  <a:lnTo>
                    <a:pt x="27" y="91"/>
                  </a:lnTo>
                  <a:lnTo>
                    <a:pt x="27" y="0"/>
                  </a:lnTo>
                  <a:lnTo>
                    <a:pt x="14" y="0"/>
                  </a:lnTo>
                  <a:lnTo>
                    <a:pt x="0" y="17"/>
                  </a:lnTo>
                  <a:lnTo>
                    <a:pt x="0" y="33"/>
                  </a:lnTo>
                  <a:lnTo>
                    <a:pt x="0" y="33"/>
                  </a:lnTo>
                  <a:lnTo>
                    <a:pt x="11" y="21"/>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Freeform 774"/>
            <p:cNvSpPr>
              <a:spLocks noEditPoints="1"/>
            </p:cNvSpPr>
            <p:nvPr/>
          </p:nvSpPr>
          <p:spPr bwMode="auto">
            <a:xfrm>
              <a:off x="3200017" y="2345593"/>
              <a:ext cx="72478" cy="149787"/>
            </a:xfrm>
            <a:custGeom>
              <a:avLst/>
              <a:gdLst>
                <a:gd name="T0" fmla="*/ 66 w 66"/>
                <a:gd name="T1" fmla="*/ 101 h 138"/>
                <a:gd name="T2" fmla="*/ 66 w 66"/>
                <a:gd name="T3" fmla="*/ 36 h 138"/>
                <a:gd name="T4" fmla="*/ 33 w 66"/>
                <a:gd name="T5" fmla="*/ 0 h 138"/>
                <a:gd name="T6" fmla="*/ 0 w 66"/>
                <a:gd name="T7" fmla="*/ 36 h 138"/>
                <a:gd name="T8" fmla="*/ 0 w 66"/>
                <a:gd name="T9" fmla="*/ 101 h 138"/>
                <a:gd name="T10" fmla="*/ 33 w 66"/>
                <a:gd name="T11" fmla="*/ 138 h 138"/>
                <a:gd name="T12" fmla="*/ 66 w 66"/>
                <a:gd name="T13" fmla="*/ 101 h 138"/>
                <a:gd name="T14" fmla="*/ 22 w 66"/>
                <a:gd name="T15" fmla="*/ 105 h 138"/>
                <a:gd name="T16" fmla="*/ 22 w 66"/>
                <a:gd name="T17" fmla="*/ 33 h 138"/>
                <a:gd name="T18" fmla="*/ 33 w 66"/>
                <a:gd name="T19" fmla="*/ 19 h 138"/>
                <a:gd name="T20" fmla="*/ 44 w 66"/>
                <a:gd name="T21" fmla="*/ 33 h 138"/>
                <a:gd name="T22" fmla="*/ 44 w 66"/>
                <a:gd name="T23" fmla="*/ 105 h 138"/>
                <a:gd name="T24" fmla="*/ 33 w 66"/>
                <a:gd name="T25" fmla="*/ 119 h 138"/>
                <a:gd name="T26" fmla="*/ 22 w 66"/>
                <a:gd name="T2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66" y="101"/>
                  </a:moveTo>
                  <a:cubicBezTo>
                    <a:pt x="66" y="36"/>
                    <a:pt x="66" y="36"/>
                    <a:pt x="66" y="36"/>
                  </a:cubicBezTo>
                  <a:cubicBezTo>
                    <a:pt x="66" y="15"/>
                    <a:pt x="56" y="0"/>
                    <a:pt x="33" y="0"/>
                  </a:cubicBezTo>
                  <a:cubicBezTo>
                    <a:pt x="10" y="0"/>
                    <a:pt x="0" y="15"/>
                    <a:pt x="0" y="36"/>
                  </a:cubicBezTo>
                  <a:cubicBezTo>
                    <a:pt x="0" y="101"/>
                    <a:pt x="0" y="101"/>
                    <a:pt x="0" y="101"/>
                  </a:cubicBezTo>
                  <a:cubicBezTo>
                    <a:pt x="0" y="122"/>
                    <a:pt x="10" y="138"/>
                    <a:pt x="33" y="138"/>
                  </a:cubicBezTo>
                  <a:cubicBezTo>
                    <a:pt x="56" y="138"/>
                    <a:pt x="66" y="122"/>
                    <a:pt x="66" y="101"/>
                  </a:cubicBezTo>
                  <a:moveTo>
                    <a:pt x="22" y="105"/>
                  </a:moveTo>
                  <a:cubicBezTo>
                    <a:pt x="22" y="33"/>
                    <a:pt x="22" y="33"/>
                    <a:pt x="22" y="33"/>
                  </a:cubicBezTo>
                  <a:cubicBezTo>
                    <a:pt x="22" y="25"/>
                    <a:pt x="25" y="19"/>
                    <a:pt x="33" y="19"/>
                  </a:cubicBezTo>
                  <a:cubicBezTo>
                    <a:pt x="41" y="19"/>
                    <a:pt x="44" y="25"/>
                    <a:pt x="44" y="33"/>
                  </a:cubicBezTo>
                  <a:cubicBezTo>
                    <a:pt x="44" y="105"/>
                    <a:pt x="44" y="105"/>
                    <a:pt x="44" y="105"/>
                  </a:cubicBezTo>
                  <a:cubicBezTo>
                    <a:pt x="44" y="113"/>
                    <a:pt x="41" y="119"/>
                    <a:pt x="33" y="119"/>
                  </a:cubicBezTo>
                  <a:cubicBezTo>
                    <a:pt x="25" y="119"/>
                    <a:pt x="22" y="113"/>
                    <a:pt x="22"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Freeform 775"/>
            <p:cNvSpPr>
              <a:spLocks/>
            </p:cNvSpPr>
            <p:nvPr/>
          </p:nvSpPr>
          <p:spPr bwMode="auto">
            <a:xfrm>
              <a:off x="3957007" y="3136406"/>
              <a:ext cx="43487" cy="146566"/>
            </a:xfrm>
            <a:custGeom>
              <a:avLst/>
              <a:gdLst>
                <a:gd name="T0" fmla="*/ 27 w 27"/>
                <a:gd name="T1" fmla="*/ 0 h 91"/>
                <a:gd name="T2" fmla="*/ 27 w 27"/>
                <a:gd name="T3" fmla="*/ 91 h 91"/>
                <a:gd name="T4" fmla="*/ 11 w 27"/>
                <a:gd name="T5" fmla="*/ 91 h 91"/>
                <a:gd name="T6" fmla="*/ 11 w 27"/>
                <a:gd name="T7" fmla="*/ 21 h 91"/>
                <a:gd name="T8" fmla="*/ 11 w 27"/>
                <a:gd name="T9" fmla="*/ 21 h 91"/>
                <a:gd name="T10" fmla="*/ 0 w 27"/>
                <a:gd name="T11" fmla="*/ 33 h 91"/>
                <a:gd name="T12" fmla="*/ 0 w 27"/>
                <a:gd name="T13" fmla="*/ 33 h 91"/>
                <a:gd name="T14" fmla="*/ 0 w 27"/>
                <a:gd name="T15" fmla="*/ 16 h 91"/>
                <a:gd name="T16" fmla="*/ 14 w 27"/>
                <a:gd name="T17" fmla="*/ 0 h 91"/>
                <a:gd name="T18" fmla="*/ 27 w 27"/>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27" y="0"/>
                  </a:moveTo>
                  <a:lnTo>
                    <a:pt x="27" y="91"/>
                  </a:lnTo>
                  <a:lnTo>
                    <a:pt x="11" y="91"/>
                  </a:lnTo>
                  <a:lnTo>
                    <a:pt x="11" y="21"/>
                  </a:lnTo>
                  <a:lnTo>
                    <a:pt x="11" y="21"/>
                  </a:lnTo>
                  <a:lnTo>
                    <a:pt x="0" y="33"/>
                  </a:lnTo>
                  <a:lnTo>
                    <a:pt x="0" y="33"/>
                  </a:lnTo>
                  <a:lnTo>
                    <a:pt x="0" y="16"/>
                  </a:lnTo>
                  <a:lnTo>
                    <a:pt x="14"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Freeform 776"/>
            <p:cNvSpPr>
              <a:spLocks/>
            </p:cNvSpPr>
            <p:nvPr/>
          </p:nvSpPr>
          <p:spPr bwMode="auto">
            <a:xfrm>
              <a:off x="4010157" y="3136406"/>
              <a:ext cx="61203" cy="146566"/>
            </a:xfrm>
            <a:custGeom>
              <a:avLst/>
              <a:gdLst>
                <a:gd name="T0" fmla="*/ 0 w 38"/>
                <a:gd name="T1" fmla="*/ 0 h 91"/>
                <a:gd name="T2" fmla="*/ 38 w 38"/>
                <a:gd name="T3" fmla="*/ 0 h 91"/>
                <a:gd name="T4" fmla="*/ 38 w 38"/>
                <a:gd name="T5" fmla="*/ 14 h 91"/>
                <a:gd name="T6" fmla="*/ 19 w 38"/>
                <a:gd name="T7" fmla="*/ 91 h 91"/>
                <a:gd name="T8" fmla="*/ 4 w 38"/>
                <a:gd name="T9" fmla="*/ 91 h 91"/>
                <a:gd name="T10" fmla="*/ 24 w 38"/>
                <a:gd name="T11" fmla="*/ 12 h 91"/>
                <a:gd name="T12" fmla="*/ 0 w 38"/>
                <a:gd name="T13" fmla="*/ 12 h 91"/>
                <a:gd name="T14" fmla="*/ 0 w 38"/>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0"/>
                  </a:moveTo>
                  <a:lnTo>
                    <a:pt x="38" y="0"/>
                  </a:lnTo>
                  <a:lnTo>
                    <a:pt x="38" y="14"/>
                  </a:lnTo>
                  <a:lnTo>
                    <a:pt x="19" y="91"/>
                  </a:lnTo>
                  <a:lnTo>
                    <a:pt x="4" y="91"/>
                  </a:lnTo>
                  <a:lnTo>
                    <a:pt x="24"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Freeform 777"/>
            <p:cNvSpPr>
              <a:spLocks/>
            </p:cNvSpPr>
            <p:nvPr/>
          </p:nvSpPr>
          <p:spPr bwMode="auto">
            <a:xfrm>
              <a:off x="756712" y="2347203"/>
              <a:ext cx="61203" cy="146566"/>
            </a:xfrm>
            <a:custGeom>
              <a:avLst/>
              <a:gdLst>
                <a:gd name="T0" fmla="*/ 0 w 38"/>
                <a:gd name="T1" fmla="*/ 12 h 91"/>
                <a:gd name="T2" fmla="*/ 23 w 38"/>
                <a:gd name="T3" fmla="*/ 12 h 91"/>
                <a:gd name="T4" fmla="*/ 3 w 38"/>
                <a:gd name="T5" fmla="*/ 91 h 91"/>
                <a:gd name="T6" fmla="*/ 18 w 38"/>
                <a:gd name="T7" fmla="*/ 91 h 91"/>
                <a:gd name="T8" fmla="*/ 38 w 38"/>
                <a:gd name="T9" fmla="*/ 14 h 91"/>
                <a:gd name="T10" fmla="*/ 38 w 38"/>
                <a:gd name="T11" fmla="*/ 0 h 91"/>
                <a:gd name="T12" fmla="*/ 0 w 38"/>
                <a:gd name="T13" fmla="*/ 0 h 91"/>
                <a:gd name="T14" fmla="*/ 0 w 38"/>
                <a:gd name="T15" fmla="*/ 1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12"/>
                  </a:moveTo>
                  <a:lnTo>
                    <a:pt x="23" y="12"/>
                  </a:lnTo>
                  <a:lnTo>
                    <a:pt x="3" y="91"/>
                  </a:lnTo>
                  <a:lnTo>
                    <a:pt x="18" y="91"/>
                  </a:lnTo>
                  <a:lnTo>
                    <a:pt x="38" y="14"/>
                  </a:lnTo>
                  <a:lnTo>
                    <a:pt x="38" y="0"/>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Freeform 778"/>
            <p:cNvSpPr>
              <a:spLocks/>
            </p:cNvSpPr>
            <p:nvPr/>
          </p:nvSpPr>
          <p:spPr bwMode="auto">
            <a:xfrm>
              <a:off x="3942511"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Freeform 779"/>
            <p:cNvSpPr>
              <a:spLocks/>
            </p:cNvSpPr>
            <p:nvPr/>
          </p:nvSpPr>
          <p:spPr bwMode="auto">
            <a:xfrm>
              <a:off x="3998883"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Freeform 780"/>
            <p:cNvSpPr>
              <a:spLocks/>
            </p:cNvSpPr>
            <p:nvPr/>
          </p:nvSpPr>
          <p:spPr bwMode="auto">
            <a:xfrm>
              <a:off x="732553" y="3136406"/>
              <a:ext cx="40265" cy="146566"/>
            </a:xfrm>
            <a:custGeom>
              <a:avLst/>
              <a:gdLst>
                <a:gd name="T0" fmla="*/ 25 w 25"/>
                <a:gd name="T1" fmla="*/ 0 h 91"/>
                <a:gd name="T2" fmla="*/ 25 w 25"/>
                <a:gd name="T3" fmla="*/ 91 h 91"/>
                <a:gd name="T4" fmla="*/ 11 w 25"/>
                <a:gd name="T5" fmla="*/ 91 h 91"/>
                <a:gd name="T6" fmla="*/ 11 w 25"/>
                <a:gd name="T7" fmla="*/ 21 h 91"/>
                <a:gd name="T8" fmla="*/ 11 w 25"/>
                <a:gd name="T9" fmla="*/ 21 h 91"/>
                <a:gd name="T10" fmla="*/ 0 w 25"/>
                <a:gd name="T11" fmla="*/ 33 h 91"/>
                <a:gd name="T12" fmla="*/ 0 w 25"/>
                <a:gd name="T13" fmla="*/ 33 h 91"/>
                <a:gd name="T14" fmla="*/ 0 w 25"/>
                <a:gd name="T15" fmla="*/ 16 h 91"/>
                <a:gd name="T16" fmla="*/ 13 w 25"/>
                <a:gd name="T17" fmla="*/ 0 h 91"/>
                <a:gd name="T18" fmla="*/ 25 w 2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1">
                  <a:moveTo>
                    <a:pt x="25" y="0"/>
                  </a:moveTo>
                  <a:lnTo>
                    <a:pt x="25" y="91"/>
                  </a:lnTo>
                  <a:lnTo>
                    <a:pt x="11" y="91"/>
                  </a:lnTo>
                  <a:lnTo>
                    <a:pt x="11" y="21"/>
                  </a:lnTo>
                  <a:lnTo>
                    <a:pt x="11" y="21"/>
                  </a:lnTo>
                  <a:lnTo>
                    <a:pt x="0" y="33"/>
                  </a:lnTo>
                  <a:lnTo>
                    <a:pt x="0" y="33"/>
                  </a:lnTo>
                  <a:lnTo>
                    <a:pt x="0" y="16"/>
                  </a:lnTo>
                  <a:lnTo>
                    <a:pt x="1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Freeform 781"/>
            <p:cNvSpPr>
              <a:spLocks/>
            </p:cNvSpPr>
            <p:nvPr/>
          </p:nvSpPr>
          <p:spPr bwMode="auto">
            <a:xfrm>
              <a:off x="785703" y="3134795"/>
              <a:ext cx="70867" cy="149787"/>
            </a:xfrm>
            <a:custGeom>
              <a:avLst/>
              <a:gdLst>
                <a:gd name="T0" fmla="*/ 63 w 64"/>
                <a:gd name="T1" fmla="*/ 31 h 138"/>
                <a:gd name="T2" fmla="*/ 63 w 64"/>
                <a:gd name="T3" fmla="*/ 43 h 138"/>
                <a:gd name="T4" fmla="*/ 47 w 64"/>
                <a:gd name="T5" fmla="*/ 64 h 138"/>
                <a:gd name="T6" fmla="*/ 64 w 64"/>
                <a:gd name="T7" fmla="*/ 87 h 138"/>
                <a:gd name="T8" fmla="*/ 64 w 64"/>
                <a:gd name="T9" fmla="*/ 107 h 138"/>
                <a:gd name="T10" fmla="*/ 31 w 64"/>
                <a:gd name="T11" fmla="*/ 138 h 138"/>
                <a:gd name="T12" fmla="*/ 0 w 64"/>
                <a:gd name="T13" fmla="*/ 104 h 138"/>
                <a:gd name="T14" fmla="*/ 0 w 64"/>
                <a:gd name="T15" fmla="*/ 86 h 138"/>
                <a:gd name="T16" fmla="*/ 21 w 64"/>
                <a:gd name="T17" fmla="*/ 86 h 138"/>
                <a:gd name="T18" fmla="*/ 21 w 64"/>
                <a:gd name="T19" fmla="*/ 106 h 138"/>
                <a:gd name="T20" fmla="*/ 31 w 64"/>
                <a:gd name="T21" fmla="*/ 119 h 138"/>
                <a:gd name="T22" fmla="*/ 41 w 64"/>
                <a:gd name="T23" fmla="*/ 107 h 138"/>
                <a:gd name="T24" fmla="*/ 41 w 64"/>
                <a:gd name="T25" fmla="*/ 84 h 138"/>
                <a:gd name="T26" fmla="*/ 30 w 64"/>
                <a:gd name="T27" fmla="*/ 74 h 138"/>
                <a:gd name="T28" fmla="*/ 21 w 64"/>
                <a:gd name="T29" fmla="*/ 74 h 138"/>
                <a:gd name="T30" fmla="*/ 21 w 64"/>
                <a:gd name="T31" fmla="*/ 56 h 138"/>
                <a:gd name="T32" fmla="*/ 29 w 64"/>
                <a:gd name="T33" fmla="*/ 56 h 138"/>
                <a:gd name="T34" fmla="*/ 41 w 64"/>
                <a:gd name="T35" fmla="*/ 45 h 138"/>
                <a:gd name="T36" fmla="*/ 41 w 64"/>
                <a:gd name="T37" fmla="*/ 31 h 138"/>
                <a:gd name="T38" fmla="*/ 32 w 64"/>
                <a:gd name="T39" fmla="*/ 19 h 138"/>
                <a:gd name="T40" fmla="*/ 22 w 64"/>
                <a:gd name="T41" fmla="*/ 32 h 138"/>
                <a:gd name="T42" fmla="*/ 22 w 64"/>
                <a:gd name="T43" fmla="*/ 46 h 138"/>
                <a:gd name="T44" fmla="*/ 2 w 64"/>
                <a:gd name="T45" fmla="*/ 46 h 138"/>
                <a:gd name="T46" fmla="*/ 2 w 64"/>
                <a:gd name="T47" fmla="*/ 34 h 138"/>
                <a:gd name="T48" fmla="*/ 33 w 64"/>
                <a:gd name="T49" fmla="*/ 0 h 138"/>
                <a:gd name="T50" fmla="*/ 63 w 64"/>
                <a:gd name="T51"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8">
                  <a:moveTo>
                    <a:pt x="63" y="31"/>
                  </a:moveTo>
                  <a:cubicBezTo>
                    <a:pt x="63" y="43"/>
                    <a:pt x="63" y="43"/>
                    <a:pt x="63" y="43"/>
                  </a:cubicBezTo>
                  <a:cubicBezTo>
                    <a:pt x="63" y="54"/>
                    <a:pt x="57" y="61"/>
                    <a:pt x="47" y="64"/>
                  </a:cubicBezTo>
                  <a:cubicBezTo>
                    <a:pt x="59" y="67"/>
                    <a:pt x="64" y="75"/>
                    <a:pt x="64" y="87"/>
                  </a:cubicBezTo>
                  <a:cubicBezTo>
                    <a:pt x="64" y="107"/>
                    <a:pt x="64" y="107"/>
                    <a:pt x="64" y="107"/>
                  </a:cubicBezTo>
                  <a:cubicBezTo>
                    <a:pt x="64" y="125"/>
                    <a:pt x="54" y="138"/>
                    <a:pt x="31" y="138"/>
                  </a:cubicBezTo>
                  <a:cubicBezTo>
                    <a:pt x="8" y="138"/>
                    <a:pt x="0" y="124"/>
                    <a:pt x="0" y="104"/>
                  </a:cubicBezTo>
                  <a:cubicBezTo>
                    <a:pt x="0" y="86"/>
                    <a:pt x="0" y="86"/>
                    <a:pt x="0" y="86"/>
                  </a:cubicBezTo>
                  <a:cubicBezTo>
                    <a:pt x="21" y="86"/>
                    <a:pt x="21" y="86"/>
                    <a:pt x="21" y="86"/>
                  </a:cubicBezTo>
                  <a:cubicBezTo>
                    <a:pt x="21" y="106"/>
                    <a:pt x="21" y="106"/>
                    <a:pt x="21" y="106"/>
                  </a:cubicBezTo>
                  <a:cubicBezTo>
                    <a:pt x="21" y="114"/>
                    <a:pt x="24" y="119"/>
                    <a:pt x="31" y="119"/>
                  </a:cubicBezTo>
                  <a:cubicBezTo>
                    <a:pt x="38" y="119"/>
                    <a:pt x="41" y="114"/>
                    <a:pt x="41" y="107"/>
                  </a:cubicBezTo>
                  <a:cubicBezTo>
                    <a:pt x="41" y="84"/>
                    <a:pt x="41" y="84"/>
                    <a:pt x="41" y="84"/>
                  </a:cubicBezTo>
                  <a:cubicBezTo>
                    <a:pt x="41" y="77"/>
                    <a:pt x="38" y="74"/>
                    <a:pt x="30" y="74"/>
                  </a:cubicBezTo>
                  <a:cubicBezTo>
                    <a:pt x="21" y="74"/>
                    <a:pt x="21" y="74"/>
                    <a:pt x="21" y="74"/>
                  </a:cubicBezTo>
                  <a:cubicBezTo>
                    <a:pt x="21" y="56"/>
                    <a:pt x="21" y="56"/>
                    <a:pt x="21" y="56"/>
                  </a:cubicBezTo>
                  <a:cubicBezTo>
                    <a:pt x="29" y="56"/>
                    <a:pt x="29" y="56"/>
                    <a:pt x="29" y="56"/>
                  </a:cubicBezTo>
                  <a:cubicBezTo>
                    <a:pt x="37" y="56"/>
                    <a:pt x="41" y="53"/>
                    <a:pt x="41" y="45"/>
                  </a:cubicBezTo>
                  <a:cubicBezTo>
                    <a:pt x="41" y="31"/>
                    <a:pt x="41" y="31"/>
                    <a:pt x="41" y="31"/>
                  </a:cubicBezTo>
                  <a:cubicBezTo>
                    <a:pt x="41" y="24"/>
                    <a:pt x="39" y="19"/>
                    <a:pt x="32" y="19"/>
                  </a:cubicBezTo>
                  <a:cubicBezTo>
                    <a:pt x="25" y="19"/>
                    <a:pt x="22" y="24"/>
                    <a:pt x="22" y="32"/>
                  </a:cubicBezTo>
                  <a:cubicBezTo>
                    <a:pt x="22" y="46"/>
                    <a:pt x="22" y="46"/>
                    <a:pt x="22" y="46"/>
                  </a:cubicBezTo>
                  <a:cubicBezTo>
                    <a:pt x="2" y="46"/>
                    <a:pt x="2" y="46"/>
                    <a:pt x="2" y="46"/>
                  </a:cubicBezTo>
                  <a:cubicBezTo>
                    <a:pt x="2" y="34"/>
                    <a:pt x="2" y="34"/>
                    <a:pt x="2" y="34"/>
                  </a:cubicBezTo>
                  <a:cubicBezTo>
                    <a:pt x="2" y="14"/>
                    <a:pt x="10" y="0"/>
                    <a:pt x="33" y="0"/>
                  </a:cubicBezTo>
                  <a:cubicBezTo>
                    <a:pt x="54" y="0"/>
                    <a:pt x="63" y="12"/>
                    <a:pt x="63"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Freeform 782"/>
            <p:cNvSpPr>
              <a:spLocks/>
            </p:cNvSpPr>
            <p:nvPr/>
          </p:nvSpPr>
          <p:spPr bwMode="auto">
            <a:xfrm>
              <a:off x="1536251" y="3136406"/>
              <a:ext cx="41876" cy="146566"/>
            </a:xfrm>
            <a:custGeom>
              <a:avLst/>
              <a:gdLst>
                <a:gd name="T0" fmla="*/ 26 w 26"/>
                <a:gd name="T1" fmla="*/ 0 h 91"/>
                <a:gd name="T2" fmla="*/ 26 w 26"/>
                <a:gd name="T3" fmla="*/ 91 h 91"/>
                <a:gd name="T4" fmla="*/ 11 w 26"/>
                <a:gd name="T5" fmla="*/ 91 h 91"/>
                <a:gd name="T6" fmla="*/ 11 w 26"/>
                <a:gd name="T7" fmla="*/ 21 h 91"/>
                <a:gd name="T8" fmla="*/ 11 w 26"/>
                <a:gd name="T9" fmla="*/ 21 h 91"/>
                <a:gd name="T10" fmla="*/ 0 w 26"/>
                <a:gd name="T11" fmla="*/ 33 h 91"/>
                <a:gd name="T12" fmla="*/ 0 w 26"/>
                <a:gd name="T13" fmla="*/ 33 h 91"/>
                <a:gd name="T14" fmla="*/ 0 w 26"/>
                <a:gd name="T15" fmla="*/ 16 h 91"/>
                <a:gd name="T16" fmla="*/ 14 w 26"/>
                <a:gd name="T17" fmla="*/ 0 h 91"/>
                <a:gd name="T18" fmla="*/ 26 w 26"/>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26" y="0"/>
                  </a:moveTo>
                  <a:lnTo>
                    <a:pt x="26" y="91"/>
                  </a:lnTo>
                  <a:lnTo>
                    <a:pt x="11" y="91"/>
                  </a:lnTo>
                  <a:lnTo>
                    <a:pt x="11" y="21"/>
                  </a:lnTo>
                  <a:lnTo>
                    <a:pt x="11" y="21"/>
                  </a:lnTo>
                  <a:lnTo>
                    <a:pt x="0" y="33"/>
                  </a:lnTo>
                  <a:lnTo>
                    <a:pt x="0" y="33"/>
                  </a:lnTo>
                  <a:lnTo>
                    <a:pt x="0" y="16"/>
                  </a:lnTo>
                  <a:lnTo>
                    <a:pt x="14"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Freeform 783"/>
            <p:cNvSpPr>
              <a:spLocks noEditPoints="1"/>
            </p:cNvSpPr>
            <p:nvPr/>
          </p:nvSpPr>
          <p:spPr bwMode="auto">
            <a:xfrm>
              <a:off x="1586180" y="3136406"/>
              <a:ext cx="77310" cy="146566"/>
            </a:xfrm>
            <a:custGeom>
              <a:avLst/>
              <a:gdLst>
                <a:gd name="T0" fmla="*/ 42 w 48"/>
                <a:gd name="T1" fmla="*/ 91 h 91"/>
                <a:gd name="T2" fmla="*/ 42 w 48"/>
                <a:gd name="T3" fmla="*/ 76 h 91"/>
                <a:gd name="T4" fmla="*/ 48 w 48"/>
                <a:gd name="T5" fmla="*/ 76 h 91"/>
                <a:gd name="T6" fmla="*/ 48 w 48"/>
                <a:gd name="T7" fmla="*/ 65 h 91"/>
                <a:gd name="T8" fmla="*/ 42 w 48"/>
                <a:gd name="T9" fmla="*/ 65 h 91"/>
                <a:gd name="T10" fmla="*/ 42 w 48"/>
                <a:gd name="T11" fmla="*/ 0 h 91"/>
                <a:gd name="T12" fmla="*/ 27 w 48"/>
                <a:gd name="T13" fmla="*/ 0 h 91"/>
                <a:gd name="T14" fmla="*/ 0 w 48"/>
                <a:gd name="T15" fmla="*/ 67 h 91"/>
                <a:gd name="T16" fmla="*/ 0 w 48"/>
                <a:gd name="T17" fmla="*/ 76 h 91"/>
                <a:gd name="T18" fmla="*/ 27 w 48"/>
                <a:gd name="T19" fmla="*/ 76 h 91"/>
                <a:gd name="T20" fmla="*/ 27 w 48"/>
                <a:gd name="T21" fmla="*/ 91 h 91"/>
                <a:gd name="T22" fmla="*/ 42 w 48"/>
                <a:gd name="T23" fmla="*/ 91 h 91"/>
                <a:gd name="T24" fmla="*/ 14 w 48"/>
                <a:gd name="T25" fmla="*/ 65 h 91"/>
                <a:gd name="T26" fmla="*/ 27 w 48"/>
                <a:gd name="T27" fmla="*/ 27 h 91"/>
                <a:gd name="T28" fmla="*/ 27 w 48"/>
                <a:gd name="T29" fmla="*/ 27 h 91"/>
                <a:gd name="T30" fmla="*/ 27 w 48"/>
                <a:gd name="T31" fmla="*/ 65 h 91"/>
                <a:gd name="T32" fmla="*/ 14 w 48"/>
                <a:gd name="T33"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2" y="91"/>
                  </a:moveTo>
                  <a:lnTo>
                    <a:pt x="42" y="76"/>
                  </a:lnTo>
                  <a:lnTo>
                    <a:pt x="48" y="76"/>
                  </a:lnTo>
                  <a:lnTo>
                    <a:pt x="48" y="65"/>
                  </a:lnTo>
                  <a:lnTo>
                    <a:pt x="42" y="65"/>
                  </a:lnTo>
                  <a:lnTo>
                    <a:pt x="42" y="0"/>
                  </a:lnTo>
                  <a:lnTo>
                    <a:pt x="27" y="0"/>
                  </a:lnTo>
                  <a:lnTo>
                    <a:pt x="0" y="67"/>
                  </a:lnTo>
                  <a:lnTo>
                    <a:pt x="0" y="76"/>
                  </a:lnTo>
                  <a:lnTo>
                    <a:pt x="27" y="76"/>
                  </a:lnTo>
                  <a:lnTo>
                    <a:pt x="27" y="91"/>
                  </a:lnTo>
                  <a:lnTo>
                    <a:pt x="42" y="91"/>
                  </a:lnTo>
                  <a:close/>
                  <a:moveTo>
                    <a:pt x="14" y="65"/>
                  </a:moveTo>
                  <a:lnTo>
                    <a:pt x="27" y="27"/>
                  </a:lnTo>
                  <a:lnTo>
                    <a:pt x="27" y="27"/>
                  </a:lnTo>
                  <a:lnTo>
                    <a:pt x="27" y="65"/>
                  </a:lnTo>
                  <a:lnTo>
                    <a:pt x="1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Freeform 784"/>
            <p:cNvSpPr>
              <a:spLocks/>
            </p:cNvSpPr>
            <p:nvPr/>
          </p:nvSpPr>
          <p:spPr bwMode="auto">
            <a:xfrm>
              <a:off x="2338337" y="3136406"/>
              <a:ext cx="41876" cy="146566"/>
            </a:xfrm>
            <a:custGeom>
              <a:avLst/>
              <a:gdLst>
                <a:gd name="T0" fmla="*/ 0 w 26"/>
                <a:gd name="T1" fmla="*/ 16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6"/>
                  </a:moveTo>
                  <a:lnTo>
                    <a:pt x="0" y="33"/>
                  </a:lnTo>
                  <a:lnTo>
                    <a:pt x="0" y="33"/>
                  </a:lnTo>
                  <a:lnTo>
                    <a:pt x="11" y="21"/>
                  </a:lnTo>
                  <a:lnTo>
                    <a:pt x="11" y="21"/>
                  </a:lnTo>
                  <a:lnTo>
                    <a:pt x="11" y="91"/>
                  </a:lnTo>
                  <a:lnTo>
                    <a:pt x="26" y="91"/>
                  </a:lnTo>
                  <a:lnTo>
                    <a:pt x="26"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4" name="Freeform 785"/>
            <p:cNvSpPr>
              <a:spLocks/>
            </p:cNvSpPr>
            <p:nvPr/>
          </p:nvSpPr>
          <p:spPr bwMode="auto">
            <a:xfrm>
              <a:off x="2394709" y="3136406"/>
              <a:ext cx="69256" cy="148177"/>
            </a:xfrm>
            <a:custGeom>
              <a:avLst/>
              <a:gdLst>
                <a:gd name="T0" fmla="*/ 40 w 63"/>
                <a:gd name="T1" fmla="*/ 42 h 135"/>
                <a:gd name="T2" fmla="*/ 21 w 63"/>
                <a:gd name="T3" fmla="*/ 52 h 135"/>
                <a:gd name="T4" fmla="*/ 21 w 63"/>
                <a:gd name="T5" fmla="*/ 52 h 135"/>
                <a:gd name="T6" fmla="*/ 21 w 63"/>
                <a:gd name="T7" fmla="*/ 18 h 135"/>
                <a:gd name="T8" fmla="*/ 60 w 63"/>
                <a:gd name="T9" fmla="*/ 18 h 135"/>
                <a:gd name="T10" fmla="*/ 60 w 63"/>
                <a:gd name="T11" fmla="*/ 0 h 135"/>
                <a:gd name="T12" fmla="*/ 0 w 63"/>
                <a:gd name="T13" fmla="*/ 0 h 135"/>
                <a:gd name="T14" fmla="*/ 0 w 63"/>
                <a:gd name="T15" fmla="*/ 75 h 135"/>
                <a:gd name="T16" fmla="*/ 21 w 63"/>
                <a:gd name="T17" fmla="*/ 75 h 135"/>
                <a:gd name="T18" fmla="*/ 21 w 63"/>
                <a:gd name="T19" fmla="*/ 72 h 135"/>
                <a:gd name="T20" fmla="*/ 31 w 63"/>
                <a:gd name="T21" fmla="*/ 60 h 135"/>
                <a:gd name="T22" fmla="*/ 41 w 63"/>
                <a:gd name="T23" fmla="*/ 72 h 135"/>
                <a:gd name="T24" fmla="*/ 41 w 63"/>
                <a:gd name="T25" fmla="*/ 105 h 135"/>
                <a:gd name="T26" fmla="*/ 31 w 63"/>
                <a:gd name="T27" fmla="*/ 117 h 135"/>
                <a:gd name="T28" fmla="*/ 21 w 63"/>
                <a:gd name="T29" fmla="*/ 104 h 135"/>
                <a:gd name="T30" fmla="*/ 21 w 63"/>
                <a:gd name="T31" fmla="*/ 87 h 135"/>
                <a:gd name="T32" fmla="*/ 0 w 63"/>
                <a:gd name="T33" fmla="*/ 87 h 135"/>
                <a:gd name="T34" fmla="*/ 0 w 63"/>
                <a:gd name="T35" fmla="*/ 102 h 135"/>
                <a:gd name="T36" fmla="*/ 31 w 63"/>
                <a:gd name="T37" fmla="*/ 135 h 135"/>
                <a:gd name="T38" fmla="*/ 63 w 63"/>
                <a:gd name="T39" fmla="*/ 105 h 135"/>
                <a:gd name="T40" fmla="*/ 63 w 63"/>
                <a:gd name="T41" fmla="*/ 72 h 135"/>
                <a:gd name="T42" fmla="*/ 40 w 63"/>
                <a:gd name="T4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5">
                  <a:moveTo>
                    <a:pt x="40" y="42"/>
                  </a:moveTo>
                  <a:cubicBezTo>
                    <a:pt x="31" y="42"/>
                    <a:pt x="25" y="45"/>
                    <a:pt x="21" y="52"/>
                  </a:cubicBezTo>
                  <a:cubicBezTo>
                    <a:pt x="21" y="52"/>
                    <a:pt x="21" y="52"/>
                    <a:pt x="21" y="52"/>
                  </a:cubicBezTo>
                  <a:cubicBezTo>
                    <a:pt x="21" y="18"/>
                    <a:pt x="21" y="18"/>
                    <a:pt x="21" y="18"/>
                  </a:cubicBezTo>
                  <a:cubicBezTo>
                    <a:pt x="60" y="18"/>
                    <a:pt x="60" y="18"/>
                    <a:pt x="60" y="18"/>
                  </a:cubicBezTo>
                  <a:cubicBezTo>
                    <a:pt x="60" y="0"/>
                    <a:pt x="60" y="0"/>
                    <a:pt x="60" y="0"/>
                  </a:cubicBezTo>
                  <a:cubicBezTo>
                    <a:pt x="0" y="0"/>
                    <a:pt x="0" y="0"/>
                    <a:pt x="0" y="0"/>
                  </a:cubicBezTo>
                  <a:cubicBezTo>
                    <a:pt x="0" y="75"/>
                    <a:pt x="0" y="75"/>
                    <a:pt x="0" y="75"/>
                  </a:cubicBezTo>
                  <a:cubicBezTo>
                    <a:pt x="21" y="75"/>
                    <a:pt x="21" y="75"/>
                    <a:pt x="21" y="75"/>
                  </a:cubicBezTo>
                  <a:cubicBezTo>
                    <a:pt x="21" y="72"/>
                    <a:pt x="21" y="72"/>
                    <a:pt x="21" y="72"/>
                  </a:cubicBezTo>
                  <a:cubicBezTo>
                    <a:pt x="21" y="64"/>
                    <a:pt x="25" y="60"/>
                    <a:pt x="31" y="60"/>
                  </a:cubicBezTo>
                  <a:cubicBezTo>
                    <a:pt x="38" y="60"/>
                    <a:pt x="41" y="65"/>
                    <a:pt x="41" y="72"/>
                  </a:cubicBezTo>
                  <a:cubicBezTo>
                    <a:pt x="41" y="105"/>
                    <a:pt x="41" y="105"/>
                    <a:pt x="41" y="105"/>
                  </a:cubicBezTo>
                  <a:cubicBezTo>
                    <a:pt x="41" y="112"/>
                    <a:pt x="38" y="117"/>
                    <a:pt x="31" y="117"/>
                  </a:cubicBezTo>
                  <a:cubicBezTo>
                    <a:pt x="23" y="117"/>
                    <a:pt x="21" y="111"/>
                    <a:pt x="21" y="104"/>
                  </a:cubicBezTo>
                  <a:cubicBezTo>
                    <a:pt x="21" y="87"/>
                    <a:pt x="21" y="87"/>
                    <a:pt x="21" y="87"/>
                  </a:cubicBezTo>
                  <a:cubicBezTo>
                    <a:pt x="0" y="87"/>
                    <a:pt x="0" y="87"/>
                    <a:pt x="0" y="87"/>
                  </a:cubicBezTo>
                  <a:cubicBezTo>
                    <a:pt x="0" y="102"/>
                    <a:pt x="0" y="102"/>
                    <a:pt x="0" y="102"/>
                  </a:cubicBezTo>
                  <a:cubicBezTo>
                    <a:pt x="0" y="122"/>
                    <a:pt x="8" y="135"/>
                    <a:pt x="31" y="135"/>
                  </a:cubicBezTo>
                  <a:cubicBezTo>
                    <a:pt x="54" y="135"/>
                    <a:pt x="63" y="123"/>
                    <a:pt x="63" y="105"/>
                  </a:cubicBezTo>
                  <a:cubicBezTo>
                    <a:pt x="63" y="72"/>
                    <a:pt x="63" y="72"/>
                    <a:pt x="63" y="72"/>
                  </a:cubicBezTo>
                  <a:cubicBezTo>
                    <a:pt x="63" y="51"/>
                    <a:pt x="52" y="42"/>
                    <a:pt x="4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Freeform 786"/>
            <p:cNvSpPr>
              <a:spLocks noEditPoints="1"/>
            </p:cNvSpPr>
            <p:nvPr/>
          </p:nvSpPr>
          <p:spPr bwMode="auto">
            <a:xfrm>
              <a:off x="2352833" y="2345593"/>
              <a:ext cx="70867" cy="149787"/>
            </a:xfrm>
            <a:custGeom>
              <a:avLst/>
              <a:gdLst>
                <a:gd name="T0" fmla="*/ 66 w 66"/>
                <a:gd name="T1" fmla="*/ 35 h 137"/>
                <a:gd name="T2" fmla="*/ 33 w 66"/>
                <a:gd name="T3" fmla="*/ 0 h 137"/>
                <a:gd name="T4" fmla="*/ 0 w 66"/>
                <a:gd name="T5" fmla="*/ 33 h 137"/>
                <a:gd name="T6" fmla="*/ 0 w 66"/>
                <a:gd name="T7" fmla="*/ 53 h 137"/>
                <a:gd name="T8" fmla="*/ 25 w 66"/>
                <a:gd name="T9" fmla="*/ 86 h 137"/>
                <a:gd name="T10" fmla="*/ 44 w 66"/>
                <a:gd name="T11" fmla="*/ 75 h 137"/>
                <a:gd name="T12" fmla="*/ 44 w 66"/>
                <a:gd name="T13" fmla="*/ 75 h 137"/>
                <a:gd name="T14" fmla="*/ 44 w 66"/>
                <a:gd name="T15" fmla="*/ 104 h 137"/>
                <a:gd name="T16" fmla="*/ 33 w 66"/>
                <a:gd name="T17" fmla="*/ 118 h 137"/>
                <a:gd name="T18" fmla="*/ 21 w 66"/>
                <a:gd name="T19" fmla="*/ 105 h 137"/>
                <a:gd name="T20" fmla="*/ 21 w 66"/>
                <a:gd name="T21" fmla="*/ 96 h 137"/>
                <a:gd name="T22" fmla="*/ 1 w 66"/>
                <a:gd name="T23" fmla="*/ 96 h 137"/>
                <a:gd name="T24" fmla="*/ 1 w 66"/>
                <a:gd name="T25" fmla="*/ 103 h 137"/>
                <a:gd name="T26" fmla="*/ 33 w 66"/>
                <a:gd name="T27" fmla="*/ 137 h 137"/>
                <a:gd name="T28" fmla="*/ 66 w 66"/>
                <a:gd name="T29" fmla="*/ 101 h 137"/>
                <a:gd name="T30" fmla="*/ 66 w 66"/>
                <a:gd name="T31" fmla="*/ 35 h 137"/>
                <a:gd name="T32" fmla="*/ 44 w 66"/>
                <a:gd name="T33" fmla="*/ 56 h 137"/>
                <a:gd name="T34" fmla="*/ 33 w 66"/>
                <a:gd name="T35" fmla="*/ 68 h 137"/>
                <a:gd name="T36" fmla="*/ 22 w 66"/>
                <a:gd name="T37" fmla="*/ 55 h 137"/>
                <a:gd name="T38" fmla="*/ 22 w 66"/>
                <a:gd name="T39" fmla="*/ 31 h 137"/>
                <a:gd name="T40" fmla="*/ 33 w 66"/>
                <a:gd name="T41" fmla="*/ 18 h 137"/>
                <a:gd name="T42" fmla="*/ 44 w 66"/>
                <a:gd name="T43" fmla="*/ 31 h 137"/>
                <a:gd name="T44" fmla="*/ 44 w 66"/>
                <a:gd name="T45"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7">
                  <a:moveTo>
                    <a:pt x="66" y="35"/>
                  </a:moveTo>
                  <a:cubicBezTo>
                    <a:pt x="66" y="15"/>
                    <a:pt x="57" y="0"/>
                    <a:pt x="33" y="0"/>
                  </a:cubicBezTo>
                  <a:cubicBezTo>
                    <a:pt x="9" y="0"/>
                    <a:pt x="0" y="13"/>
                    <a:pt x="0" y="33"/>
                  </a:cubicBezTo>
                  <a:cubicBezTo>
                    <a:pt x="0" y="53"/>
                    <a:pt x="0" y="53"/>
                    <a:pt x="0" y="53"/>
                  </a:cubicBezTo>
                  <a:cubicBezTo>
                    <a:pt x="0" y="75"/>
                    <a:pt x="9" y="86"/>
                    <a:pt x="25" y="86"/>
                  </a:cubicBezTo>
                  <a:cubicBezTo>
                    <a:pt x="35" y="86"/>
                    <a:pt x="40" y="82"/>
                    <a:pt x="44" y="75"/>
                  </a:cubicBezTo>
                  <a:cubicBezTo>
                    <a:pt x="44" y="75"/>
                    <a:pt x="44" y="75"/>
                    <a:pt x="44" y="75"/>
                  </a:cubicBezTo>
                  <a:cubicBezTo>
                    <a:pt x="44" y="104"/>
                    <a:pt x="44" y="104"/>
                    <a:pt x="44" y="104"/>
                  </a:cubicBezTo>
                  <a:cubicBezTo>
                    <a:pt x="44" y="112"/>
                    <a:pt x="41" y="118"/>
                    <a:pt x="33" y="118"/>
                  </a:cubicBezTo>
                  <a:cubicBezTo>
                    <a:pt x="24" y="118"/>
                    <a:pt x="21" y="113"/>
                    <a:pt x="21" y="105"/>
                  </a:cubicBezTo>
                  <a:cubicBezTo>
                    <a:pt x="21" y="96"/>
                    <a:pt x="21" y="96"/>
                    <a:pt x="21" y="96"/>
                  </a:cubicBezTo>
                  <a:cubicBezTo>
                    <a:pt x="1" y="96"/>
                    <a:pt x="1" y="96"/>
                    <a:pt x="1" y="96"/>
                  </a:cubicBezTo>
                  <a:cubicBezTo>
                    <a:pt x="1" y="103"/>
                    <a:pt x="1" y="103"/>
                    <a:pt x="1" y="103"/>
                  </a:cubicBezTo>
                  <a:cubicBezTo>
                    <a:pt x="1" y="123"/>
                    <a:pt x="8" y="137"/>
                    <a:pt x="33" y="137"/>
                  </a:cubicBezTo>
                  <a:cubicBezTo>
                    <a:pt x="57" y="137"/>
                    <a:pt x="66" y="122"/>
                    <a:pt x="66" y="101"/>
                  </a:cubicBezTo>
                  <a:lnTo>
                    <a:pt x="66" y="35"/>
                  </a:lnTo>
                  <a:close/>
                  <a:moveTo>
                    <a:pt x="44" y="56"/>
                  </a:moveTo>
                  <a:cubicBezTo>
                    <a:pt x="43" y="64"/>
                    <a:pt x="40" y="68"/>
                    <a:pt x="33" y="68"/>
                  </a:cubicBezTo>
                  <a:cubicBezTo>
                    <a:pt x="25" y="68"/>
                    <a:pt x="22" y="64"/>
                    <a:pt x="22" y="55"/>
                  </a:cubicBezTo>
                  <a:cubicBezTo>
                    <a:pt x="22" y="31"/>
                    <a:pt x="22" y="31"/>
                    <a:pt x="22" y="31"/>
                  </a:cubicBezTo>
                  <a:cubicBezTo>
                    <a:pt x="22" y="23"/>
                    <a:pt x="26" y="18"/>
                    <a:pt x="33" y="18"/>
                  </a:cubicBezTo>
                  <a:cubicBezTo>
                    <a:pt x="41" y="18"/>
                    <a:pt x="44" y="23"/>
                    <a:pt x="44" y="31"/>
                  </a:cubicBezTo>
                  <a:lnTo>
                    <a:pt x="4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6" name="Freeform 787"/>
            <p:cNvSpPr>
              <a:spLocks noEditPoints="1"/>
            </p:cNvSpPr>
            <p:nvPr/>
          </p:nvSpPr>
          <p:spPr bwMode="auto">
            <a:xfrm>
              <a:off x="88717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Freeform 788"/>
            <p:cNvSpPr>
              <a:spLocks/>
            </p:cNvSpPr>
            <p:nvPr/>
          </p:nvSpPr>
          <p:spPr bwMode="auto">
            <a:xfrm>
              <a:off x="925827" y="2347203"/>
              <a:ext cx="24159" cy="61203"/>
            </a:xfrm>
            <a:custGeom>
              <a:avLst/>
              <a:gdLst>
                <a:gd name="T0" fmla="*/ 0 w 15"/>
                <a:gd name="T1" fmla="*/ 0 h 38"/>
                <a:gd name="T2" fmla="*/ 15 w 15"/>
                <a:gd name="T3" fmla="*/ 0 h 38"/>
                <a:gd name="T4" fmla="*/ 15 w 15"/>
                <a:gd name="T5" fmla="*/ 6 h 38"/>
                <a:gd name="T6" fmla="*/ 7 w 15"/>
                <a:gd name="T7" fmla="*/ 6 h 38"/>
                <a:gd name="T8" fmla="*/ 7 w 15"/>
                <a:gd name="T9" fmla="*/ 17 h 38"/>
                <a:gd name="T10" fmla="*/ 13 w 15"/>
                <a:gd name="T11" fmla="*/ 17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7" y="6"/>
                  </a:lnTo>
                  <a:lnTo>
                    <a:pt x="7" y="17"/>
                  </a:lnTo>
                  <a:lnTo>
                    <a:pt x="13" y="17"/>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8" name="Freeform 789"/>
            <p:cNvSpPr>
              <a:spLocks/>
            </p:cNvSpPr>
            <p:nvPr/>
          </p:nvSpPr>
          <p:spPr bwMode="auto">
            <a:xfrm>
              <a:off x="9548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6" y="6"/>
                  </a:lnTo>
                  <a:lnTo>
                    <a:pt x="6" y="17"/>
                  </a:lnTo>
                  <a:lnTo>
                    <a:pt x="12" y="17"/>
                  </a:lnTo>
                  <a:lnTo>
                    <a:pt x="12" y="21"/>
                  </a:lnTo>
                  <a:lnTo>
                    <a:pt x="6" y="21"/>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Freeform 790"/>
            <p:cNvSpPr>
              <a:spLocks noEditPoints="1"/>
            </p:cNvSpPr>
            <p:nvPr/>
          </p:nvSpPr>
          <p:spPr bwMode="auto">
            <a:xfrm>
              <a:off x="982199" y="2347203"/>
              <a:ext cx="32212" cy="62814"/>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0" name="Freeform 791"/>
            <p:cNvSpPr>
              <a:spLocks noEditPoints="1"/>
            </p:cNvSpPr>
            <p:nvPr/>
          </p:nvSpPr>
          <p:spPr bwMode="auto">
            <a:xfrm>
              <a:off x="1019243" y="2347203"/>
              <a:ext cx="30602" cy="61203"/>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Freeform 792"/>
            <p:cNvSpPr>
              <a:spLocks noEditPoints="1"/>
            </p:cNvSpPr>
            <p:nvPr/>
          </p:nvSpPr>
          <p:spPr bwMode="auto">
            <a:xfrm>
              <a:off x="1054676"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2" name="Freeform 793"/>
            <p:cNvSpPr>
              <a:spLocks noEditPoints="1"/>
            </p:cNvSpPr>
            <p:nvPr/>
          </p:nvSpPr>
          <p:spPr bwMode="auto">
            <a:xfrm>
              <a:off x="1086889" y="2347203"/>
              <a:ext cx="35434" cy="61203"/>
            </a:xfrm>
            <a:custGeom>
              <a:avLst/>
              <a:gdLst>
                <a:gd name="T0" fmla="*/ 0 w 22"/>
                <a:gd name="T1" fmla="*/ 38 h 38"/>
                <a:gd name="T2" fmla="*/ 7 w 22"/>
                <a:gd name="T3" fmla="*/ 0 h 38"/>
                <a:gd name="T4" fmla="*/ 15 w 22"/>
                <a:gd name="T5" fmla="*/ 0 h 38"/>
                <a:gd name="T6" fmla="*/ 22 w 22"/>
                <a:gd name="T7" fmla="*/ 38 h 38"/>
                <a:gd name="T8" fmla="*/ 15 w 22"/>
                <a:gd name="T9" fmla="*/ 38 h 38"/>
                <a:gd name="T10" fmla="*/ 14 w 22"/>
                <a:gd name="T11" fmla="*/ 31 h 38"/>
                <a:gd name="T12" fmla="*/ 7 w 22"/>
                <a:gd name="T13" fmla="*/ 31 h 38"/>
                <a:gd name="T14" fmla="*/ 7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5" y="38"/>
                  </a:lnTo>
                  <a:lnTo>
                    <a:pt x="14" y="31"/>
                  </a:lnTo>
                  <a:lnTo>
                    <a:pt x="7" y="31"/>
                  </a:lnTo>
                  <a:lnTo>
                    <a:pt x="7"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Freeform 794"/>
            <p:cNvSpPr>
              <a:spLocks noEditPoints="1"/>
            </p:cNvSpPr>
            <p:nvPr/>
          </p:nvSpPr>
          <p:spPr bwMode="auto">
            <a:xfrm>
              <a:off x="1127154" y="2347203"/>
              <a:ext cx="28991" cy="61203"/>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Freeform 795"/>
            <p:cNvSpPr>
              <a:spLocks/>
            </p:cNvSpPr>
            <p:nvPr/>
          </p:nvSpPr>
          <p:spPr bwMode="auto">
            <a:xfrm>
              <a:off x="1160977" y="2347203"/>
              <a:ext cx="24159" cy="61203"/>
            </a:xfrm>
            <a:custGeom>
              <a:avLst/>
              <a:gdLst>
                <a:gd name="T0" fmla="*/ 0 w 15"/>
                <a:gd name="T1" fmla="*/ 0 h 38"/>
                <a:gd name="T2" fmla="*/ 6 w 15"/>
                <a:gd name="T3" fmla="*/ 0 h 38"/>
                <a:gd name="T4" fmla="*/ 6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6" y="0"/>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Freeform 796"/>
            <p:cNvSpPr>
              <a:spLocks/>
            </p:cNvSpPr>
            <p:nvPr/>
          </p:nvSpPr>
          <p:spPr bwMode="auto">
            <a:xfrm>
              <a:off x="1188357"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Freeform 797"/>
            <p:cNvSpPr>
              <a:spLocks noEditPoints="1"/>
            </p:cNvSpPr>
            <p:nvPr/>
          </p:nvSpPr>
          <p:spPr bwMode="auto">
            <a:xfrm>
              <a:off x="122701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Freeform 798"/>
            <p:cNvSpPr>
              <a:spLocks/>
            </p:cNvSpPr>
            <p:nvPr/>
          </p:nvSpPr>
          <p:spPr bwMode="auto">
            <a:xfrm>
              <a:off x="1265667"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8" name="Freeform 799"/>
            <p:cNvSpPr>
              <a:spLocks noEditPoints="1"/>
            </p:cNvSpPr>
            <p:nvPr/>
          </p:nvSpPr>
          <p:spPr bwMode="auto">
            <a:xfrm>
              <a:off x="1301101"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Freeform 800"/>
            <p:cNvSpPr>
              <a:spLocks/>
            </p:cNvSpPr>
            <p:nvPr/>
          </p:nvSpPr>
          <p:spPr bwMode="auto">
            <a:xfrm>
              <a:off x="888783"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Freeform 801"/>
            <p:cNvSpPr>
              <a:spLocks/>
            </p:cNvSpPr>
            <p:nvPr/>
          </p:nvSpPr>
          <p:spPr bwMode="auto">
            <a:xfrm>
              <a:off x="924216" y="2432566"/>
              <a:ext cx="22549" cy="62814"/>
            </a:xfrm>
            <a:custGeom>
              <a:avLst/>
              <a:gdLst>
                <a:gd name="T0" fmla="*/ 0 w 14"/>
                <a:gd name="T1" fmla="*/ 0 h 39"/>
                <a:gd name="T2" fmla="*/ 6 w 14"/>
                <a:gd name="T3" fmla="*/ 0 h 39"/>
                <a:gd name="T4" fmla="*/ 6 w 14"/>
                <a:gd name="T5" fmla="*/ 33 h 39"/>
                <a:gd name="T6" fmla="*/ 14 w 14"/>
                <a:gd name="T7" fmla="*/ 33 h 39"/>
                <a:gd name="T8" fmla="*/ 14 w 14"/>
                <a:gd name="T9" fmla="*/ 39 h 39"/>
                <a:gd name="T10" fmla="*/ 0 w 14"/>
                <a:gd name="T11" fmla="*/ 39 h 39"/>
                <a:gd name="T12" fmla="*/ 0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0" y="0"/>
                  </a:moveTo>
                  <a:lnTo>
                    <a:pt x="6" y="0"/>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Freeform 802"/>
            <p:cNvSpPr>
              <a:spLocks/>
            </p:cNvSpPr>
            <p:nvPr/>
          </p:nvSpPr>
          <p:spPr bwMode="auto">
            <a:xfrm>
              <a:off x="949986"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2" name="Freeform 803"/>
            <p:cNvSpPr>
              <a:spLocks noEditPoints="1"/>
            </p:cNvSpPr>
            <p:nvPr/>
          </p:nvSpPr>
          <p:spPr bwMode="auto">
            <a:xfrm>
              <a:off x="980588" y="2432566"/>
              <a:ext cx="33823" cy="62814"/>
            </a:xfrm>
            <a:custGeom>
              <a:avLst/>
              <a:gdLst>
                <a:gd name="T0" fmla="*/ 0 w 21"/>
                <a:gd name="T1" fmla="*/ 39 h 39"/>
                <a:gd name="T2" fmla="*/ 6 w 21"/>
                <a:gd name="T3" fmla="*/ 0 h 39"/>
                <a:gd name="T4" fmla="*/ 14 w 21"/>
                <a:gd name="T5" fmla="*/ 0 h 39"/>
                <a:gd name="T6" fmla="*/ 21 w 21"/>
                <a:gd name="T7" fmla="*/ 39 h 39"/>
                <a:gd name="T8" fmla="*/ 14 w 21"/>
                <a:gd name="T9" fmla="*/ 39 h 39"/>
                <a:gd name="T10" fmla="*/ 13 w 21"/>
                <a:gd name="T11" fmla="*/ 31 h 39"/>
                <a:gd name="T12" fmla="*/ 6 w 21"/>
                <a:gd name="T13" fmla="*/ 31 h 39"/>
                <a:gd name="T14" fmla="*/ 5 w 21"/>
                <a:gd name="T15" fmla="*/ 39 h 39"/>
                <a:gd name="T16" fmla="*/ 0 w 21"/>
                <a:gd name="T17" fmla="*/ 39 h 39"/>
                <a:gd name="T18" fmla="*/ 7 w 21"/>
                <a:gd name="T19" fmla="*/ 26 h 39"/>
                <a:gd name="T20" fmla="*/ 12 w 21"/>
                <a:gd name="T21" fmla="*/ 26 h 39"/>
                <a:gd name="T22" fmla="*/ 10 w 21"/>
                <a:gd name="T23" fmla="*/ 11 h 39"/>
                <a:gd name="T24" fmla="*/ 10 w 21"/>
                <a:gd name="T25" fmla="*/ 11 h 39"/>
                <a:gd name="T26" fmla="*/ 7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6" y="0"/>
                  </a:lnTo>
                  <a:lnTo>
                    <a:pt x="14" y="0"/>
                  </a:lnTo>
                  <a:lnTo>
                    <a:pt x="21" y="39"/>
                  </a:lnTo>
                  <a:lnTo>
                    <a:pt x="14" y="39"/>
                  </a:lnTo>
                  <a:lnTo>
                    <a:pt x="13" y="31"/>
                  </a:lnTo>
                  <a:lnTo>
                    <a:pt x="6" y="31"/>
                  </a:lnTo>
                  <a:lnTo>
                    <a:pt x="5" y="39"/>
                  </a:lnTo>
                  <a:lnTo>
                    <a:pt x="0" y="39"/>
                  </a:lnTo>
                  <a:close/>
                  <a:moveTo>
                    <a:pt x="7" y="26"/>
                  </a:moveTo>
                  <a:lnTo>
                    <a:pt x="12"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Freeform 804"/>
            <p:cNvSpPr>
              <a:spLocks/>
            </p:cNvSpPr>
            <p:nvPr/>
          </p:nvSpPr>
          <p:spPr bwMode="auto">
            <a:xfrm>
              <a:off x="1017632"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4" name="Freeform 805"/>
            <p:cNvSpPr>
              <a:spLocks/>
            </p:cNvSpPr>
            <p:nvPr/>
          </p:nvSpPr>
          <p:spPr bwMode="auto">
            <a:xfrm>
              <a:off x="1064340" y="2432566"/>
              <a:ext cx="22549" cy="62814"/>
            </a:xfrm>
            <a:custGeom>
              <a:avLst/>
              <a:gdLst>
                <a:gd name="T0" fmla="*/ 0 w 14"/>
                <a:gd name="T1" fmla="*/ 0 h 39"/>
                <a:gd name="T2" fmla="*/ 14 w 14"/>
                <a:gd name="T3" fmla="*/ 0 h 39"/>
                <a:gd name="T4" fmla="*/ 14 w 14"/>
                <a:gd name="T5" fmla="*/ 5 h 39"/>
                <a:gd name="T6" fmla="*/ 6 w 14"/>
                <a:gd name="T7" fmla="*/ 5 h 39"/>
                <a:gd name="T8" fmla="*/ 6 w 14"/>
                <a:gd name="T9" fmla="*/ 16 h 39"/>
                <a:gd name="T10" fmla="*/ 12 w 14"/>
                <a:gd name="T11" fmla="*/ 16 h 39"/>
                <a:gd name="T12" fmla="*/ 12 w 14"/>
                <a:gd name="T13" fmla="*/ 22 h 39"/>
                <a:gd name="T14" fmla="*/ 6 w 14"/>
                <a:gd name="T15" fmla="*/ 22 h 39"/>
                <a:gd name="T16" fmla="*/ 6 w 14"/>
                <a:gd name="T17" fmla="*/ 33 h 39"/>
                <a:gd name="T18" fmla="*/ 14 w 14"/>
                <a:gd name="T19" fmla="*/ 33 h 39"/>
                <a:gd name="T20" fmla="*/ 14 w 14"/>
                <a:gd name="T21" fmla="*/ 39 h 39"/>
                <a:gd name="T22" fmla="*/ 0 w 14"/>
                <a:gd name="T23" fmla="*/ 39 h 39"/>
                <a:gd name="T24" fmla="*/ 0 w 1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9">
                  <a:moveTo>
                    <a:pt x="0" y="0"/>
                  </a:moveTo>
                  <a:lnTo>
                    <a:pt x="14" y="0"/>
                  </a:lnTo>
                  <a:lnTo>
                    <a:pt x="14" y="5"/>
                  </a:lnTo>
                  <a:lnTo>
                    <a:pt x="6" y="5"/>
                  </a:lnTo>
                  <a:lnTo>
                    <a:pt x="6" y="16"/>
                  </a:lnTo>
                  <a:lnTo>
                    <a:pt x="12" y="16"/>
                  </a:lnTo>
                  <a:lnTo>
                    <a:pt x="12" y="22"/>
                  </a:lnTo>
                  <a:lnTo>
                    <a:pt x="6" y="22"/>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Freeform 806"/>
            <p:cNvSpPr>
              <a:spLocks/>
            </p:cNvSpPr>
            <p:nvPr/>
          </p:nvSpPr>
          <p:spPr bwMode="auto">
            <a:xfrm>
              <a:off x="1093331" y="2432566"/>
              <a:ext cx="30602" cy="62814"/>
            </a:xfrm>
            <a:custGeom>
              <a:avLst/>
              <a:gdLst>
                <a:gd name="T0" fmla="*/ 5 w 19"/>
                <a:gd name="T1" fmla="*/ 14 h 39"/>
                <a:gd name="T2" fmla="*/ 5 w 19"/>
                <a:gd name="T3" fmla="*/ 39 h 39"/>
                <a:gd name="T4" fmla="*/ 0 w 19"/>
                <a:gd name="T5" fmla="*/ 39 h 39"/>
                <a:gd name="T6" fmla="*/ 0 w 19"/>
                <a:gd name="T7" fmla="*/ 0 h 39"/>
                <a:gd name="T8" fmla="*/ 7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7"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6" name="Freeform 807"/>
            <p:cNvSpPr>
              <a:spLocks/>
            </p:cNvSpPr>
            <p:nvPr/>
          </p:nvSpPr>
          <p:spPr bwMode="auto">
            <a:xfrm>
              <a:off x="1128765" y="2432566"/>
              <a:ext cx="25770" cy="62814"/>
            </a:xfrm>
            <a:custGeom>
              <a:avLst/>
              <a:gdLst>
                <a:gd name="T0" fmla="*/ 0 w 16"/>
                <a:gd name="T1" fmla="*/ 0 h 39"/>
                <a:gd name="T2" fmla="*/ 16 w 16"/>
                <a:gd name="T3" fmla="*/ 0 h 39"/>
                <a:gd name="T4" fmla="*/ 16 w 16"/>
                <a:gd name="T5" fmla="*/ 5 h 39"/>
                <a:gd name="T6" fmla="*/ 6 w 16"/>
                <a:gd name="T7" fmla="*/ 5 h 39"/>
                <a:gd name="T8" fmla="*/ 6 w 16"/>
                <a:gd name="T9" fmla="*/ 16 h 39"/>
                <a:gd name="T10" fmla="*/ 13 w 16"/>
                <a:gd name="T11" fmla="*/ 16 h 39"/>
                <a:gd name="T12" fmla="*/ 13 w 16"/>
                <a:gd name="T13" fmla="*/ 22 h 39"/>
                <a:gd name="T14" fmla="*/ 6 w 16"/>
                <a:gd name="T15" fmla="*/ 22 h 39"/>
                <a:gd name="T16" fmla="*/ 6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6" y="5"/>
                  </a:lnTo>
                  <a:lnTo>
                    <a:pt x="6" y="16"/>
                  </a:lnTo>
                  <a:lnTo>
                    <a:pt x="13" y="16"/>
                  </a:lnTo>
                  <a:lnTo>
                    <a:pt x="13" y="22"/>
                  </a:lnTo>
                  <a:lnTo>
                    <a:pt x="6" y="22"/>
                  </a:lnTo>
                  <a:lnTo>
                    <a:pt x="6"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Freeform 808"/>
            <p:cNvSpPr>
              <a:spLocks noEditPoints="1"/>
            </p:cNvSpPr>
            <p:nvPr/>
          </p:nvSpPr>
          <p:spPr bwMode="auto">
            <a:xfrm>
              <a:off x="1159366" y="2432566"/>
              <a:ext cx="30602" cy="62814"/>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8" name="Freeform 809"/>
            <p:cNvSpPr>
              <a:spLocks/>
            </p:cNvSpPr>
            <p:nvPr/>
          </p:nvSpPr>
          <p:spPr bwMode="auto">
            <a:xfrm>
              <a:off x="1193189" y="2432566"/>
              <a:ext cx="30602" cy="62814"/>
            </a:xfrm>
            <a:custGeom>
              <a:avLst/>
              <a:gdLst>
                <a:gd name="T0" fmla="*/ 15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5 w 28"/>
                <a:gd name="T17" fmla="*/ 0 h 57"/>
                <a:gd name="T18" fmla="*/ 28 w 28"/>
                <a:gd name="T19" fmla="*/ 14 h 57"/>
                <a:gd name="T20" fmla="*/ 28 w 28"/>
                <a:gd name="T21" fmla="*/ 19 h 57"/>
                <a:gd name="T22" fmla="*/ 19 w 28"/>
                <a:gd name="T23" fmla="*/ 19 h 57"/>
                <a:gd name="T24" fmla="*/ 19 w 28"/>
                <a:gd name="T25" fmla="*/ 13 h 57"/>
                <a:gd name="T26" fmla="*/ 15 w 28"/>
                <a:gd name="T27" fmla="*/ 8 h 57"/>
                <a:gd name="T28" fmla="*/ 10 w 28"/>
                <a:gd name="T29" fmla="*/ 13 h 57"/>
                <a:gd name="T30" fmla="*/ 10 w 28"/>
                <a:gd name="T31" fmla="*/ 44 h 57"/>
                <a:gd name="T32" fmla="*/ 15 w 28"/>
                <a:gd name="T33" fmla="*/ 49 h 57"/>
                <a:gd name="T34" fmla="*/ 19 w 28"/>
                <a:gd name="T35" fmla="*/ 44 h 57"/>
                <a:gd name="T36" fmla="*/ 19 w 28"/>
                <a:gd name="T37" fmla="*/ 34 h 57"/>
                <a:gd name="T38" fmla="*/ 15 w 28"/>
                <a:gd name="T39" fmla="*/ 34 h 57"/>
                <a:gd name="T40" fmla="*/ 15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5"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5" y="0"/>
                    <a:pt x="15"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8"/>
                    <a:pt x="19" y="44"/>
                  </a:cubicBezTo>
                  <a:cubicBezTo>
                    <a:pt x="19" y="34"/>
                    <a:pt x="19" y="34"/>
                    <a:pt x="19" y="34"/>
                  </a:cubicBezTo>
                  <a:cubicBezTo>
                    <a:pt x="15" y="34"/>
                    <a:pt x="15" y="34"/>
                    <a:pt x="15" y="34"/>
                  </a:cubicBez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Freeform 810"/>
            <p:cNvSpPr>
              <a:spLocks/>
            </p:cNvSpPr>
            <p:nvPr/>
          </p:nvSpPr>
          <p:spPr bwMode="auto">
            <a:xfrm>
              <a:off x="1225402" y="2432566"/>
              <a:ext cx="32212" cy="62814"/>
            </a:xfrm>
            <a:custGeom>
              <a:avLst/>
              <a:gdLst>
                <a:gd name="T0" fmla="*/ 14 w 20"/>
                <a:gd name="T1" fmla="*/ 24 h 39"/>
                <a:gd name="T2" fmla="*/ 14 w 20"/>
                <a:gd name="T3" fmla="*/ 39 h 39"/>
                <a:gd name="T4" fmla="*/ 7 w 20"/>
                <a:gd name="T5" fmla="*/ 39 h 39"/>
                <a:gd name="T6" fmla="*/ 7 w 20"/>
                <a:gd name="T7" fmla="*/ 24 h 39"/>
                <a:gd name="T8" fmla="*/ 0 w 20"/>
                <a:gd name="T9" fmla="*/ 0 h 39"/>
                <a:gd name="T10" fmla="*/ 7 w 20"/>
                <a:gd name="T11" fmla="*/ 0 h 39"/>
                <a:gd name="T12" fmla="*/ 10 w 20"/>
                <a:gd name="T13" fmla="*/ 15 h 39"/>
                <a:gd name="T14" fmla="*/ 10 w 20"/>
                <a:gd name="T15" fmla="*/ 15 h 39"/>
                <a:gd name="T16" fmla="*/ 14 w 20"/>
                <a:gd name="T17" fmla="*/ 0 h 39"/>
                <a:gd name="T18" fmla="*/ 20 w 20"/>
                <a:gd name="T19" fmla="*/ 0 h 39"/>
                <a:gd name="T20" fmla="*/ 14 w 20"/>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14" y="24"/>
                  </a:moveTo>
                  <a:lnTo>
                    <a:pt x="14" y="39"/>
                  </a:lnTo>
                  <a:lnTo>
                    <a:pt x="7" y="39"/>
                  </a:lnTo>
                  <a:lnTo>
                    <a:pt x="7" y="24"/>
                  </a:lnTo>
                  <a:lnTo>
                    <a:pt x="0" y="0"/>
                  </a:lnTo>
                  <a:lnTo>
                    <a:pt x="7" y="0"/>
                  </a:lnTo>
                  <a:lnTo>
                    <a:pt x="10" y="15"/>
                  </a:lnTo>
                  <a:lnTo>
                    <a:pt x="10" y="15"/>
                  </a:lnTo>
                  <a:lnTo>
                    <a:pt x="14" y="0"/>
                  </a:lnTo>
                  <a:lnTo>
                    <a:pt x="20"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0" name="Freeform 811"/>
            <p:cNvSpPr>
              <a:spLocks noEditPoints="1"/>
            </p:cNvSpPr>
            <p:nvPr/>
          </p:nvSpPr>
          <p:spPr bwMode="auto">
            <a:xfrm>
              <a:off x="1676374"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Freeform 812"/>
            <p:cNvSpPr>
              <a:spLocks/>
            </p:cNvSpPr>
            <p:nvPr/>
          </p:nvSpPr>
          <p:spPr bwMode="auto">
            <a:xfrm>
              <a:off x="17134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Freeform 813"/>
            <p:cNvSpPr>
              <a:spLocks/>
            </p:cNvSpPr>
            <p:nvPr/>
          </p:nvSpPr>
          <p:spPr bwMode="auto">
            <a:xfrm>
              <a:off x="1744020" y="2347203"/>
              <a:ext cx="28991" cy="62814"/>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8 w 27"/>
                <a:gd name="T11" fmla="*/ 21 h 58"/>
                <a:gd name="T12" fmla="*/ 18 w 27"/>
                <a:gd name="T13" fmla="*/ 13 h 58"/>
                <a:gd name="T14" fmla="*/ 14 w 27"/>
                <a:gd name="T15" fmla="*/ 8 h 58"/>
                <a:gd name="T16" fmla="*/ 9 w 27"/>
                <a:gd name="T17" fmla="*/ 14 h 58"/>
                <a:gd name="T18" fmla="*/ 9 w 27"/>
                <a:gd name="T19" fmla="*/ 44 h 58"/>
                <a:gd name="T20" fmla="*/ 14 w 27"/>
                <a:gd name="T21" fmla="*/ 50 h 58"/>
                <a:gd name="T22" fmla="*/ 18 w 27"/>
                <a:gd name="T23" fmla="*/ 44 h 58"/>
                <a:gd name="T24" fmla="*/ 18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8" y="21"/>
                    <a:pt x="18" y="21"/>
                    <a:pt x="18" y="21"/>
                  </a:cubicBezTo>
                  <a:cubicBezTo>
                    <a:pt x="18" y="13"/>
                    <a:pt x="18" y="13"/>
                    <a:pt x="18" y="13"/>
                  </a:cubicBezTo>
                  <a:cubicBezTo>
                    <a:pt x="18"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Freeform 814"/>
            <p:cNvSpPr>
              <a:spLocks/>
            </p:cNvSpPr>
            <p:nvPr/>
          </p:nvSpPr>
          <p:spPr bwMode="auto">
            <a:xfrm>
              <a:off x="1777843" y="2347203"/>
              <a:ext cx="25770" cy="61203"/>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Freeform 815"/>
            <p:cNvSpPr>
              <a:spLocks/>
            </p:cNvSpPr>
            <p:nvPr/>
          </p:nvSpPr>
          <p:spPr bwMode="auto">
            <a:xfrm>
              <a:off x="1808445"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Freeform 816"/>
            <p:cNvSpPr>
              <a:spLocks/>
            </p:cNvSpPr>
            <p:nvPr/>
          </p:nvSpPr>
          <p:spPr bwMode="auto">
            <a:xfrm>
              <a:off x="1842268" y="2347203"/>
              <a:ext cx="27380" cy="61203"/>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Freeform 817"/>
            <p:cNvSpPr>
              <a:spLocks/>
            </p:cNvSpPr>
            <p:nvPr/>
          </p:nvSpPr>
          <p:spPr bwMode="auto">
            <a:xfrm>
              <a:off x="1882533" y="2347203"/>
              <a:ext cx="48318" cy="61203"/>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8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8"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Freeform 818"/>
            <p:cNvSpPr>
              <a:spLocks noEditPoints="1"/>
            </p:cNvSpPr>
            <p:nvPr/>
          </p:nvSpPr>
          <p:spPr bwMode="auto">
            <a:xfrm>
              <a:off x="1934073" y="2347203"/>
              <a:ext cx="30602" cy="62814"/>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Freeform 819"/>
            <p:cNvSpPr>
              <a:spLocks noEditPoints="1"/>
            </p:cNvSpPr>
            <p:nvPr/>
          </p:nvSpPr>
          <p:spPr bwMode="auto">
            <a:xfrm>
              <a:off x="1971117" y="2347203"/>
              <a:ext cx="30602" cy="61203"/>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6" y="25"/>
                    <a:pt x="17" y="23"/>
                    <a:pt x="17" y="20"/>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Freeform 820"/>
            <p:cNvSpPr>
              <a:spLocks/>
            </p:cNvSpPr>
            <p:nvPr/>
          </p:nvSpPr>
          <p:spPr bwMode="auto">
            <a:xfrm>
              <a:off x="2004940" y="2347203"/>
              <a:ext cx="32212" cy="61203"/>
            </a:xfrm>
            <a:custGeom>
              <a:avLst/>
              <a:gdLst>
                <a:gd name="T0" fmla="*/ 6 w 20"/>
                <a:gd name="T1" fmla="*/ 20 h 38"/>
                <a:gd name="T2" fmla="*/ 6 w 20"/>
                <a:gd name="T3" fmla="*/ 38 h 38"/>
                <a:gd name="T4" fmla="*/ 0 w 20"/>
                <a:gd name="T5" fmla="*/ 38 h 38"/>
                <a:gd name="T6" fmla="*/ 0 w 20"/>
                <a:gd name="T7" fmla="*/ 0 h 38"/>
                <a:gd name="T8" fmla="*/ 6 w 20"/>
                <a:gd name="T9" fmla="*/ 0 h 38"/>
                <a:gd name="T10" fmla="*/ 6 w 20"/>
                <a:gd name="T11" fmla="*/ 17 h 38"/>
                <a:gd name="T12" fmla="*/ 13 w 20"/>
                <a:gd name="T13" fmla="*/ 0 h 38"/>
                <a:gd name="T14" fmla="*/ 20 w 20"/>
                <a:gd name="T15" fmla="*/ 0 h 38"/>
                <a:gd name="T16" fmla="*/ 12 w 20"/>
                <a:gd name="T17" fmla="*/ 17 h 38"/>
                <a:gd name="T18" fmla="*/ 20 w 20"/>
                <a:gd name="T19" fmla="*/ 38 h 38"/>
                <a:gd name="T20" fmla="*/ 13 w 20"/>
                <a:gd name="T21" fmla="*/ 38 h 38"/>
                <a:gd name="T22" fmla="*/ 6 w 2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6" y="20"/>
                  </a:moveTo>
                  <a:lnTo>
                    <a:pt x="6" y="38"/>
                  </a:lnTo>
                  <a:lnTo>
                    <a:pt x="0" y="38"/>
                  </a:lnTo>
                  <a:lnTo>
                    <a:pt x="0" y="0"/>
                  </a:lnTo>
                  <a:lnTo>
                    <a:pt x="6" y="0"/>
                  </a:lnTo>
                  <a:lnTo>
                    <a:pt x="6" y="17"/>
                  </a:lnTo>
                  <a:lnTo>
                    <a:pt x="13" y="0"/>
                  </a:lnTo>
                  <a:lnTo>
                    <a:pt x="20" y="0"/>
                  </a:lnTo>
                  <a:lnTo>
                    <a:pt x="12" y="17"/>
                  </a:lnTo>
                  <a:lnTo>
                    <a:pt x="20" y="38"/>
                  </a:lnTo>
                  <a:lnTo>
                    <a:pt x="13" y="38"/>
                  </a:lnTo>
                  <a:lnTo>
                    <a:pt x="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Freeform 821"/>
            <p:cNvSpPr>
              <a:spLocks noEditPoints="1"/>
            </p:cNvSpPr>
            <p:nvPr/>
          </p:nvSpPr>
          <p:spPr bwMode="auto">
            <a:xfrm>
              <a:off x="2048427"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Freeform 822"/>
            <p:cNvSpPr>
              <a:spLocks/>
            </p:cNvSpPr>
            <p:nvPr/>
          </p:nvSpPr>
          <p:spPr bwMode="auto">
            <a:xfrm>
              <a:off x="2087081" y="2347203"/>
              <a:ext cx="30602" cy="61203"/>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Freeform 823"/>
            <p:cNvSpPr>
              <a:spLocks noEditPoints="1"/>
            </p:cNvSpPr>
            <p:nvPr/>
          </p:nvSpPr>
          <p:spPr bwMode="auto">
            <a:xfrm>
              <a:off x="2122515"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7" y="48"/>
                    <a:pt x="19" y="46"/>
                    <a:pt x="19" y="43"/>
                  </a:cubicBezTo>
                  <a:cubicBezTo>
                    <a:pt x="19" y="13"/>
                    <a:pt x="19" y="13"/>
                    <a:pt x="19" y="13"/>
                  </a:cubicBezTo>
                  <a:cubicBezTo>
                    <a:pt x="19" y="10"/>
                    <a:pt x="17"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824"/>
            <p:cNvSpPr>
              <a:spLocks/>
            </p:cNvSpPr>
            <p:nvPr/>
          </p:nvSpPr>
          <p:spPr bwMode="auto">
            <a:xfrm>
              <a:off x="1676374"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4" name="Freeform 825"/>
            <p:cNvSpPr>
              <a:spLocks/>
            </p:cNvSpPr>
            <p:nvPr/>
          </p:nvSpPr>
          <p:spPr bwMode="auto">
            <a:xfrm>
              <a:off x="1706976"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Freeform 826"/>
            <p:cNvSpPr>
              <a:spLocks noEditPoints="1"/>
            </p:cNvSpPr>
            <p:nvPr/>
          </p:nvSpPr>
          <p:spPr bwMode="auto">
            <a:xfrm>
              <a:off x="1740799" y="2432566"/>
              <a:ext cx="32212" cy="628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3 h 57"/>
                <a:gd name="T18" fmla="*/ 15 w 29"/>
                <a:gd name="T19" fmla="*/ 8 h 57"/>
                <a:gd name="T20" fmla="*/ 10 w 29"/>
                <a:gd name="T21" fmla="*/ 13 h 57"/>
                <a:gd name="T22" fmla="*/ 10 w 29"/>
                <a:gd name="T23" fmla="*/ 44 h 57"/>
                <a:gd name="T24" fmla="*/ 15 w 29"/>
                <a:gd name="T25" fmla="*/ 49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49"/>
                    <a:pt x="15" y="49"/>
                  </a:cubicBezTo>
                  <a:cubicBezTo>
                    <a:pt x="18" y="49"/>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Freeform 827"/>
            <p:cNvSpPr>
              <a:spLocks/>
            </p:cNvSpPr>
            <p:nvPr/>
          </p:nvSpPr>
          <p:spPr bwMode="auto">
            <a:xfrm>
              <a:off x="1777843"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Freeform 828"/>
            <p:cNvSpPr>
              <a:spLocks noEditPoints="1"/>
            </p:cNvSpPr>
            <p:nvPr/>
          </p:nvSpPr>
          <p:spPr bwMode="auto">
            <a:xfrm>
              <a:off x="1813277"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Freeform 829"/>
            <p:cNvSpPr>
              <a:spLocks/>
            </p:cNvSpPr>
            <p:nvPr/>
          </p:nvSpPr>
          <p:spPr bwMode="auto">
            <a:xfrm>
              <a:off x="1850321" y="2432566"/>
              <a:ext cx="38655" cy="62814"/>
            </a:xfrm>
            <a:custGeom>
              <a:avLst/>
              <a:gdLst>
                <a:gd name="T0" fmla="*/ 18 w 24"/>
                <a:gd name="T1" fmla="*/ 14 h 39"/>
                <a:gd name="T2" fmla="*/ 18 w 24"/>
                <a:gd name="T3" fmla="*/ 14 h 39"/>
                <a:gd name="T4" fmla="*/ 13 w 24"/>
                <a:gd name="T5" fmla="*/ 39 h 39"/>
                <a:gd name="T6" fmla="*/ 11 w 24"/>
                <a:gd name="T7" fmla="*/ 39 h 39"/>
                <a:gd name="T8" fmla="*/ 6 w 24"/>
                <a:gd name="T9" fmla="*/ 14 h 39"/>
                <a:gd name="T10" fmla="*/ 6 w 24"/>
                <a:gd name="T11" fmla="*/ 14 h 39"/>
                <a:gd name="T12" fmla="*/ 6 w 24"/>
                <a:gd name="T13" fmla="*/ 39 h 39"/>
                <a:gd name="T14" fmla="*/ 0 w 24"/>
                <a:gd name="T15" fmla="*/ 39 h 39"/>
                <a:gd name="T16" fmla="*/ 0 w 24"/>
                <a:gd name="T17" fmla="*/ 0 h 39"/>
                <a:gd name="T18" fmla="*/ 8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3" y="39"/>
                  </a:lnTo>
                  <a:lnTo>
                    <a:pt x="11" y="39"/>
                  </a:lnTo>
                  <a:lnTo>
                    <a:pt x="6" y="14"/>
                  </a:lnTo>
                  <a:lnTo>
                    <a:pt x="6" y="14"/>
                  </a:lnTo>
                  <a:lnTo>
                    <a:pt x="6" y="39"/>
                  </a:lnTo>
                  <a:lnTo>
                    <a:pt x="0" y="39"/>
                  </a:lnTo>
                  <a:lnTo>
                    <a:pt x="0" y="0"/>
                  </a:lnTo>
                  <a:lnTo>
                    <a:pt x="8"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Rectangle 830"/>
            <p:cNvSpPr>
              <a:spLocks noChangeArrowheads="1"/>
            </p:cNvSpPr>
            <p:nvPr/>
          </p:nvSpPr>
          <p:spPr bwMode="auto">
            <a:xfrm>
              <a:off x="1893807" y="2432566"/>
              <a:ext cx="11274" cy="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Freeform 831"/>
            <p:cNvSpPr>
              <a:spLocks/>
            </p:cNvSpPr>
            <p:nvPr/>
          </p:nvSpPr>
          <p:spPr bwMode="auto">
            <a:xfrm>
              <a:off x="1911524"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Freeform 832"/>
            <p:cNvSpPr>
              <a:spLocks/>
            </p:cNvSpPr>
            <p:nvPr/>
          </p:nvSpPr>
          <p:spPr bwMode="auto">
            <a:xfrm>
              <a:off x="1955011" y="2432566"/>
              <a:ext cx="30602" cy="62814"/>
            </a:xfrm>
            <a:custGeom>
              <a:avLst/>
              <a:gdLst>
                <a:gd name="T0" fmla="*/ 14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8 h 57"/>
                <a:gd name="T28" fmla="*/ 10 w 28"/>
                <a:gd name="T29" fmla="*/ 13 h 57"/>
                <a:gd name="T30" fmla="*/ 10 w 28"/>
                <a:gd name="T31" fmla="*/ 44 h 57"/>
                <a:gd name="T32" fmla="*/ 14 w 28"/>
                <a:gd name="T33" fmla="*/ 49 h 57"/>
                <a:gd name="T34" fmla="*/ 19 w 28"/>
                <a:gd name="T35" fmla="*/ 44 h 57"/>
                <a:gd name="T36" fmla="*/ 19 w 28"/>
                <a:gd name="T37" fmla="*/ 34 h 57"/>
                <a:gd name="T38" fmla="*/ 14 w 28"/>
                <a:gd name="T39" fmla="*/ 34 h 57"/>
                <a:gd name="T40" fmla="*/ 14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7" y="49"/>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Freeform 833"/>
            <p:cNvSpPr>
              <a:spLocks noEditPoints="1"/>
            </p:cNvSpPr>
            <p:nvPr/>
          </p:nvSpPr>
          <p:spPr bwMode="auto">
            <a:xfrm>
              <a:off x="1992055" y="2432566"/>
              <a:ext cx="28991" cy="62814"/>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Freeform 834"/>
            <p:cNvSpPr>
              <a:spLocks noEditPoints="1"/>
            </p:cNvSpPr>
            <p:nvPr/>
          </p:nvSpPr>
          <p:spPr bwMode="auto">
            <a:xfrm>
              <a:off x="2025878"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9 w 29"/>
                <a:gd name="T21" fmla="*/ 13 h 57"/>
                <a:gd name="T22" fmla="*/ 9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Freeform 835"/>
            <p:cNvSpPr>
              <a:spLocks/>
            </p:cNvSpPr>
            <p:nvPr/>
          </p:nvSpPr>
          <p:spPr bwMode="auto">
            <a:xfrm>
              <a:off x="2061311" y="2432566"/>
              <a:ext cx="46708" cy="62814"/>
            </a:xfrm>
            <a:custGeom>
              <a:avLst/>
              <a:gdLst>
                <a:gd name="T0" fmla="*/ 14 w 29"/>
                <a:gd name="T1" fmla="*/ 15 h 39"/>
                <a:gd name="T2" fmla="*/ 11 w 29"/>
                <a:gd name="T3" fmla="*/ 39 h 39"/>
                <a:gd name="T4" fmla="*/ 4 w 29"/>
                <a:gd name="T5" fmla="*/ 39 h 39"/>
                <a:gd name="T6" fmla="*/ 0 w 29"/>
                <a:gd name="T7" fmla="*/ 0 h 39"/>
                <a:gd name="T8" fmla="*/ 6 w 29"/>
                <a:gd name="T9" fmla="*/ 0 h 39"/>
                <a:gd name="T10" fmla="*/ 9 w 29"/>
                <a:gd name="T11" fmla="*/ 24 h 39"/>
                <a:gd name="T12" fmla="*/ 9 w 29"/>
                <a:gd name="T13" fmla="*/ 24 h 39"/>
                <a:gd name="T14" fmla="*/ 12 w 29"/>
                <a:gd name="T15" fmla="*/ 0 h 39"/>
                <a:gd name="T16" fmla="*/ 17 w 29"/>
                <a:gd name="T17" fmla="*/ 0 h 39"/>
                <a:gd name="T18" fmla="*/ 21 w 29"/>
                <a:gd name="T19" fmla="*/ 24 h 39"/>
                <a:gd name="T20" fmla="*/ 21 w 29"/>
                <a:gd name="T21" fmla="*/ 24 h 39"/>
                <a:gd name="T22" fmla="*/ 23 w 29"/>
                <a:gd name="T23" fmla="*/ 0 h 39"/>
                <a:gd name="T24" fmla="*/ 29 w 29"/>
                <a:gd name="T25" fmla="*/ 0 h 39"/>
                <a:gd name="T26" fmla="*/ 24 w 29"/>
                <a:gd name="T27" fmla="*/ 39 h 39"/>
                <a:gd name="T28" fmla="*/ 18 w 29"/>
                <a:gd name="T29" fmla="*/ 39 h 39"/>
                <a:gd name="T30" fmla="*/ 15 w 29"/>
                <a:gd name="T31" fmla="*/ 15 h 39"/>
                <a:gd name="T32" fmla="*/ 14 w 29"/>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9">
                  <a:moveTo>
                    <a:pt x="14" y="15"/>
                  </a:moveTo>
                  <a:lnTo>
                    <a:pt x="11" y="39"/>
                  </a:lnTo>
                  <a:lnTo>
                    <a:pt x="4" y="39"/>
                  </a:lnTo>
                  <a:lnTo>
                    <a:pt x="0" y="0"/>
                  </a:lnTo>
                  <a:lnTo>
                    <a:pt x="6" y="0"/>
                  </a:lnTo>
                  <a:lnTo>
                    <a:pt x="9" y="24"/>
                  </a:lnTo>
                  <a:lnTo>
                    <a:pt x="9" y="24"/>
                  </a:lnTo>
                  <a:lnTo>
                    <a:pt x="12" y="0"/>
                  </a:lnTo>
                  <a:lnTo>
                    <a:pt x="17" y="0"/>
                  </a:lnTo>
                  <a:lnTo>
                    <a:pt x="21" y="24"/>
                  </a:lnTo>
                  <a:lnTo>
                    <a:pt x="21" y="24"/>
                  </a:lnTo>
                  <a:lnTo>
                    <a:pt x="23" y="0"/>
                  </a:lnTo>
                  <a:lnTo>
                    <a:pt x="29" y="0"/>
                  </a:lnTo>
                  <a:lnTo>
                    <a:pt x="24" y="39"/>
                  </a:lnTo>
                  <a:lnTo>
                    <a:pt x="18" y="39"/>
                  </a:lnTo>
                  <a:lnTo>
                    <a:pt x="15"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Freeform 836"/>
            <p:cNvSpPr>
              <a:spLocks/>
            </p:cNvSpPr>
            <p:nvPr/>
          </p:nvSpPr>
          <p:spPr bwMode="auto">
            <a:xfrm>
              <a:off x="2111241" y="2432566"/>
              <a:ext cx="27380" cy="62814"/>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Freeform 837"/>
            <p:cNvSpPr>
              <a:spLocks/>
            </p:cNvSpPr>
            <p:nvPr/>
          </p:nvSpPr>
          <p:spPr bwMode="auto">
            <a:xfrm>
              <a:off x="2143453" y="2432566"/>
              <a:ext cx="30602" cy="62814"/>
            </a:xfrm>
            <a:custGeom>
              <a:avLst/>
              <a:gdLst>
                <a:gd name="T0" fmla="*/ 12 w 19"/>
                <a:gd name="T1" fmla="*/ 22 h 39"/>
                <a:gd name="T2" fmla="*/ 6 w 19"/>
                <a:gd name="T3" fmla="*/ 22 h 39"/>
                <a:gd name="T4" fmla="*/ 6 w 19"/>
                <a:gd name="T5" fmla="*/ 39 h 39"/>
                <a:gd name="T6" fmla="*/ 0 w 19"/>
                <a:gd name="T7" fmla="*/ 39 h 39"/>
                <a:gd name="T8" fmla="*/ 0 w 19"/>
                <a:gd name="T9" fmla="*/ 0 h 39"/>
                <a:gd name="T10" fmla="*/ 6 w 19"/>
                <a:gd name="T11" fmla="*/ 0 h 39"/>
                <a:gd name="T12" fmla="*/ 6 w 19"/>
                <a:gd name="T13" fmla="*/ 16 h 39"/>
                <a:gd name="T14" fmla="*/ 12 w 19"/>
                <a:gd name="T15" fmla="*/ 16 h 39"/>
                <a:gd name="T16" fmla="*/ 12 w 19"/>
                <a:gd name="T17" fmla="*/ 0 h 39"/>
                <a:gd name="T18" fmla="*/ 19 w 19"/>
                <a:gd name="T19" fmla="*/ 0 h 39"/>
                <a:gd name="T20" fmla="*/ 19 w 19"/>
                <a:gd name="T21" fmla="*/ 39 h 39"/>
                <a:gd name="T22" fmla="*/ 12 w 19"/>
                <a:gd name="T23" fmla="*/ 39 h 39"/>
                <a:gd name="T24" fmla="*/ 12 w 19"/>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9">
                  <a:moveTo>
                    <a:pt x="12" y="22"/>
                  </a:moveTo>
                  <a:lnTo>
                    <a:pt x="6" y="22"/>
                  </a:lnTo>
                  <a:lnTo>
                    <a:pt x="6" y="39"/>
                  </a:lnTo>
                  <a:lnTo>
                    <a:pt x="0" y="39"/>
                  </a:lnTo>
                  <a:lnTo>
                    <a:pt x="0" y="0"/>
                  </a:lnTo>
                  <a:lnTo>
                    <a:pt x="6" y="0"/>
                  </a:lnTo>
                  <a:lnTo>
                    <a:pt x="6" y="16"/>
                  </a:lnTo>
                  <a:lnTo>
                    <a:pt x="12" y="16"/>
                  </a:lnTo>
                  <a:lnTo>
                    <a:pt x="12" y="0"/>
                  </a:lnTo>
                  <a:lnTo>
                    <a:pt x="19" y="0"/>
                  </a:lnTo>
                  <a:lnTo>
                    <a:pt x="19" y="39"/>
                  </a:lnTo>
                  <a:lnTo>
                    <a:pt x="12" y="39"/>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Rectangle 838"/>
            <p:cNvSpPr>
              <a:spLocks noChangeArrowheads="1"/>
            </p:cNvSpPr>
            <p:nvPr/>
          </p:nvSpPr>
          <p:spPr bwMode="auto">
            <a:xfrm>
              <a:off x="2460744" y="2347203"/>
              <a:ext cx="9664" cy="61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8" name="Freeform 839"/>
            <p:cNvSpPr>
              <a:spLocks/>
            </p:cNvSpPr>
            <p:nvPr/>
          </p:nvSpPr>
          <p:spPr bwMode="auto">
            <a:xfrm>
              <a:off x="2473629" y="2347203"/>
              <a:ext cx="30602" cy="61203"/>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2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Freeform 840"/>
            <p:cNvSpPr>
              <a:spLocks noEditPoints="1"/>
            </p:cNvSpPr>
            <p:nvPr/>
          </p:nvSpPr>
          <p:spPr bwMode="auto">
            <a:xfrm>
              <a:off x="2507452"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Freeform 841"/>
            <p:cNvSpPr>
              <a:spLocks/>
            </p:cNvSpPr>
            <p:nvPr/>
          </p:nvSpPr>
          <p:spPr bwMode="auto">
            <a:xfrm>
              <a:off x="2539664" y="2347203"/>
              <a:ext cx="30602" cy="62814"/>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8 w 27"/>
                <a:gd name="T17" fmla="*/ 43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3" y="57"/>
                    <a:pt x="14" y="57"/>
                  </a:cubicBezTo>
                  <a:cubicBezTo>
                    <a:pt x="4" y="57"/>
                    <a:pt x="0" y="51"/>
                    <a:pt x="0" y="42"/>
                  </a:cubicBezTo>
                  <a:cubicBezTo>
                    <a:pt x="0" y="0"/>
                    <a:pt x="0" y="0"/>
                    <a:pt x="0" y="0"/>
                  </a:cubicBezTo>
                  <a:cubicBezTo>
                    <a:pt x="9" y="0"/>
                    <a:pt x="9" y="0"/>
                    <a:pt x="9" y="0"/>
                  </a:cubicBezTo>
                  <a:cubicBezTo>
                    <a:pt x="9" y="43"/>
                    <a:pt x="9" y="43"/>
                    <a:pt x="9" y="43"/>
                  </a:cubicBezTo>
                  <a:cubicBezTo>
                    <a:pt x="9" y="46"/>
                    <a:pt x="10" y="49"/>
                    <a:pt x="14" y="49"/>
                  </a:cubicBezTo>
                  <a:cubicBezTo>
                    <a:pt x="17" y="49"/>
                    <a:pt x="18" y="46"/>
                    <a:pt x="18" y="43"/>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Freeform 842"/>
            <p:cNvSpPr>
              <a:spLocks/>
            </p:cNvSpPr>
            <p:nvPr/>
          </p:nvSpPr>
          <p:spPr bwMode="auto">
            <a:xfrm>
              <a:off x="2573487" y="2347203"/>
              <a:ext cx="28991" cy="62814"/>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Freeform 843"/>
            <p:cNvSpPr>
              <a:spLocks/>
            </p:cNvSpPr>
            <p:nvPr/>
          </p:nvSpPr>
          <p:spPr bwMode="auto">
            <a:xfrm>
              <a:off x="2602479" y="2347203"/>
              <a:ext cx="27380" cy="61203"/>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53" name="Group 1045"/>
            <p:cNvGrpSpPr>
              <a:grpSpLocks/>
            </p:cNvGrpSpPr>
            <p:nvPr/>
          </p:nvGrpSpPr>
          <p:grpSpPr bwMode="auto">
            <a:xfrm>
              <a:off x="912813" y="2352676"/>
              <a:ext cx="4387850" cy="1006475"/>
              <a:chOff x="575" y="1482"/>
              <a:chExt cx="2764" cy="634"/>
            </a:xfrm>
          </p:grpSpPr>
          <p:sp>
            <p:nvSpPr>
              <p:cNvPr id="2663" name="Freeform 845"/>
              <p:cNvSpPr>
                <a:spLocks noEditPoints="1"/>
              </p:cNvSpPr>
              <p:nvPr/>
            </p:nvSpPr>
            <p:spPr bwMode="auto">
              <a:xfrm>
                <a:off x="1648" y="1482"/>
                <a:ext cx="19" cy="38"/>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4" name="Freeform 846"/>
              <p:cNvSpPr>
                <a:spLocks/>
              </p:cNvSpPr>
              <p:nvPr/>
            </p:nvSpPr>
            <p:spPr bwMode="auto">
              <a:xfrm>
                <a:off x="1666" y="1482"/>
                <a:ext cx="21" cy="38"/>
              </a:xfrm>
              <a:custGeom>
                <a:avLst/>
                <a:gdLst>
                  <a:gd name="T0" fmla="*/ 14 w 21"/>
                  <a:gd name="T1" fmla="*/ 24 h 38"/>
                  <a:gd name="T2" fmla="*/ 14 w 21"/>
                  <a:gd name="T3" fmla="*/ 38 h 38"/>
                  <a:gd name="T4" fmla="*/ 7 w 21"/>
                  <a:gd name="T5" fmla="*/ 38 h 38"/>
                  <a:gd name="T6" fmla="*/ 7 w 21"/>
                  <a:gd name="T7" fmla="*/ 24 h 38"/>
                  <a:gd name="T8" fmla="*/ 0 w 21"/>
                  <a:gd name="T9" fmla="*/ 0 h 38"/>
                  <a:gd name="T10" fmla="*/ 7 w 21"/>
                  <a:gd name="T11" fmla="*/ 0 h 38"/>
                  <a:gd name="T12" fmla="*/ 11 w 21"/>
                  <a:gd name="T13" fmla="*/ 14 h 38"/>
                  <a:gd name="T14" fmla="*/ 11 w 21"/>
                  <a:gd name="T15" fmla="*/ 14 h 38"/>
                  <a:gd name="T16" fmla="*/ 15 w 21"/>
                  <a:gd name="T17" fmla="*/ 0 h 38"/>
                  <a:gd name="T18" fmla="*/ 21 w 21"/>
                  <a:gd name="T19" fmla="*/ 0 h 38"/>
                  <a:gd name="T20" fmla="*/ 14 w 21"/>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4" y="24"/>
                    </a:moveTo>
                    <a:lnTo>
                      <a:pt x="14" y="38"/>
                    </a:lnTo>
                    <a:lnTo>
                      <a:pt x="7" y="38"/>
                    </a:lnTo>
                    <a:lnTo>
                      <a:pt x="7" y="24"/>
                    </a:lnTo>
                    <a:lnTo>
                      <a:pt x="0" y="0"/>
                    </a:lnTo>
                    <a:lnTo>
                      <a:pt x="7" y="0"/>
                    </a:lnTo>
                    <a:lnTo>
                      <a:pt x="11" y="14"/>
                    </a:lnTo>
                    <a:lnTo>
                      <a:pt x="11" y="14"/>
                    </a:lnTo>
                    <a:lnTo>
                      <a:pt x="15" y="0"/>
                    </a:lnTo>
                    <a:lnTo>
                      <a:pt x="21"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5" name="Freeform 847"/>
              <p:cNvSpPr>
                <a:spLocks/>
              </p:cNvSpPr>
              <p:nvPr/>
            </p:nvSpPr>
            <p:spPr bwMode="auto">
              <a:xfrm>
                <a:off x="1684" y="1514"/>
                <a:ext cx="7" cy="9"/>
              </a:xfrm>
              <a:custGeom>
                <a:avLst/>
                <a:gdLst>
                  <a:gd name="T0" fmla="*/ 7 w 7"/>
                  <a:gd name="T1" fmla="*/ 1 h 9"/>
                  <a:gd name="T2" fmla="*/ 3 w 7"/>
                  <a:gd name="T3" fmla="*/ 9 h 9"/>
                  <a:gd name="T4" fmla="*/ 0 w 7"/>
                  <a:gd name="T5" fmla="*/ 9 h 9"/>
                  <a:gd name="T6" fmla="*/ 1 w 7"/>
                  <a:gd name="T7" fmla="*/ 0 h 9"/>
                  <a:gd name="T8" fmla="*/ 7 w 7"/>
                  <a:gd name="T9" fmla="*/ 0 h 9"/>
                  <a:gd name="T10" fmla="*/ 7 w 7"/>
                  <a:gd name="T11" fmla="*/ 1 h 9"/>
                </a:gdLst>
                <a:ahLst/>
                <a:cxnLst>
                  <a:cxn ang="0">
                    <a:pos x="T0" y="T1"/>
                  </a:cxn>
                  <a:cxn ang="0">
                    <a:pos x="T2" y="T3"/>
                  </a:cxn>
                  <a:cxn ang="0">
                    <a:pos x="T4" y="T5"/>
                  </a:cxn>
                  <a:cxn ang="0">
                    <a:pos x="T6" y="T7"/>
                  </a:cxn>
                  <a:cxn ang="0">
                    <a:pos x="T8" y="T9"/>
                  </a:cxn>
                  <a:cxn ang="0">
                    <a:pos x="T10" y="T11"/>
                  </a:cxn>
                </a:cxnLst>
                <a:rect l="0" t="0" r="r" b="b"/>
                <a:pathLst>
                  <a:path w="7" h="9">
                    <a:moveTo>
                      <a:pt x="7" y="1"/>
                    </a:moveTo>
                    <a:lnTo>
                      <a:pt x="3" y="9"/>
                    </a:lnTo>
                    <a:lnTo>
                      <a:pt x="0" y="9"/>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6" name="Rectangle 848"/>
              <p:cNvSpPr>
                <a:spLocks noChangeArrowheads="1"/>
              </p:cNvSpPr>
              <p:nvPr/>
            </p:nvSpPr>
            <p:spPr bwMode="auto">
              <a:xfrm>
                <a:off x="1697"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7" name="Freeform 849"/>
              <p:cNvSpPr>
                <a:spLocks/>
              </p:cNvSpPr>
              <p:nvPr/>
            </p:nvSpPr>
            <p:spPr bwMode="auto">
              <a:xfrm>
                <a:off x="1705"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8" name="Freeform 850"/>
              <p:cNvSpPr>
                <a:spLocks/>
              </p:cNvSpPr>
              <p:nvPr/>
            </p:nvSpPr>
            <p:spPr bwMode="auto">
              <a:xfrm>
                <a:off x="1726"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9" name="Freeform 851"/>
              <p:cNvSpPr>
                <a:spLocks noEditPoints="1"/>
              </p:cNvSpPr>
              <p:nvPr/>
            </p:nvSpPr>
            <p:spPr bwMode="auto">
              <a:xfrm>
                <a:off x="1746" y="1482"/>
                <a:ext cx="20" cy="39"/>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0" name="Freeform 852"/>
              <p:cNvSpPr>
                <a:spLocks/>
              </p:cNvSpPr>
              <p:nvPr/>
            </p:nvSpPr>
            <p:spPr bwMode="auto">
              <a:xfrm>
                <a:off x="1765" y="1482"/>
                <a:ext cx="22" cy="38"/>
              </a:xfrm>
              <a:custGeom>
                <a:avLst/>
                <a:gdLst>
                  <a:gd name="T0" fmla="*/ 22 w 22"/>
                  <a:gd name="T1" fmla="*/ 0 h 38"/>
                  <a:gd name="T2" fmla="*/ 14 w 22"/>
                  <a:gd name="T3" fmla="*/ 38 h 38"/>
                  <a:gd name="T4" fmla="*/ 7 w 22"/>
                  <a:gd name="T5" fmla="*/ 38 h 38"/>
                  <a:gd name="T6" fmla="*/ 0 w 22"/>
                  <a:gd name="T7" fmla="*/ 0 h 38"/>
                  <a:gd name="T8" fmla="*/ 7 w 22"/>
                  <a:gd name="T9" fmla="*/ 0 h 38"/>
                  <a:gd name="T10" fmla="*/ 11 w 22"/>
                  <a:gd name="T11" fmla="*/ 27 h 38"/>
                  <a:gd name="T12" fmla="*/ 11 w 22"/>
                  <a:gd name="T13" fmla="*/ 27 h 38"/>
                  <a:gd name="T14" fmla="*/ 16 w 22"/>
                  <a:gd name="T15" fmla="*/ 0 h 38"/>
                  <a:gd name="T16" fmla="*/ 22 w 2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8">
                    <a:moveTo>
                      <a:pt x="22" y="0"/>
                    </a:moveTo>
                    <a:lnTo>
                      <a:pt x="14" y="38"/>
                    </a:lnTo>
                    <a:lnTo>
                      <a:pt x="7" y="38"/>
                    </a:lnTo>
                    <a:lnTo>
                      <a:pt x="0" y="0"/>
                    </a:lnTo>
                    <a:lnTo>
                      <a:pt x="7" y="0"/>
                    </a:lnTo>
                    <a:lnTo>
                      <a:pt x="11" y="27"/>
                    </a:lnTo>
                    <a:lnTo>
                      <a:pt x="11" y="27"/>
                    </a:lnTo>
                    <a:lnTo>
                      <a:pt x="1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1" name="Freeform 853"/>
              <p:cNvSpPr>
                <a:spLocks noEditPoints="1"/>
              </p:cNvSpPr>
              <p:nvPr/>
            </p:nvSpPr>
            <p:spPr bwMode="auto">
              <a:xfrm>
                <a:off x="1783" y="1482"/>
                <a:ext cx="22" cy="38"/>
              </a:xfrm>
              <a:custGeom>
                <a:avLst/>
                <a:gdLst>
                  <a:gd name="T0" fmla="*/ 0 w 22"/>
                  <a:gd name="T1" fmla="*/ 38 h 38"/>
                  <a:gd name="T2" fmla="*/ 8 w 22"/>
                  <a:gd name="T3" fmla="*/ 0 h 38"/>
                  <a:gd name="T4" fmla="*/ 14 w 22"/>
                  <a:gd name="T5" fmla="*/ 0 h 38"/>
                  <a:gd name="T6" fmla="*/ 22 w 22"/>
                  <a:gd name="T7" fmla="*/ 38 h 38"/>
                  <a:gd name="T8" fmla="*/ 15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4" y="0"/>
                    </a:lnTo>
                    <a:lnTo>
                      <a:pt x="22" y="38"/>
                    </a:lnTo>
                    <a:lnTo>
                      <a:pt x="15" y="38"/>
                    </a:lnTo>
                    <a:lnTo>
                      <a:pt x="14" y="31"/>
                    </a:lnTo>
                    <a:lnTo>
                      <a:pt x="8"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2" name="Freeform 854"/>
              <p:cNvSpPr>
                <a:spLocks/>
              </p:cNvSpPr>
              <p:nvPr/>
            </p:nvSpPr>
            <p:spPr bwMode="auto">
              <a:xfrm>
                <a:off x="1802"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3" name="Rectangle 855"/>
              <p:cNvSpPr>
                <a:spLocks noChangeArrowheads="1"/>
              </p:cNvSpPr>
              <p:nvPr/>
            </p:nvSpPr>
            <p:spPr bwMode="auto">
              <a:xfrm>
                <a:off x="1820" y="1482"/>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4" name="Freeform 856"/>
              <p:cNvSpPr>
                <a:spLocks noEditPoints="1"/>
              </p:cNvSpPr>
              <p:nvPr/>
            </p:nvSpPr>
            <p:spPr bwMode="auto">
              <a:xfrm>
                <a:off x="1829" y="1482"/>
                <a:ext cx="19" cy="39"/>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5" name="Freeform 857"/>
              <p:cNvSpPr>
                <a:spLocks/>
              </p:cNvSpPr>
              <p:nvPr/>
            </p:nvSpPr>
            <p:spPr bwMode="auto">
              <a:xfrm>
                <a:off x="1850"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4 w 19"/>
                  <a:gd name="T11" fmla="*/ 22 h 38"/>
                  <a:gd name="T12" fmla="*/ 14 w 19"/>
                  <a:gd name="T13" fmla="*/ 0 h 38"/>
                  <a:gd name="T14" fmla="*/ 19 w 19"/>
                  <a:gd name="T15" fmla="*/ 0 h 38"/>
                  <a:gd name="T16" fmla="*/ 19 w 19"/>
                  <a:gd name="T17" fmla="*/ 38 h 38"/>
                  <a:gd name="T18" fmla="*/ 14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4" y="22"/>
                    </a:lnTo>
                    <a:lnTo>
                      <a:pt x="14" y="0"/>
                    </a:lnTo>
                    <a:lnTo>
                      <a:pt x="19" y="0"/>
                    </a:lnTo>
                    <a:lnTo>
                      <a:pt x="19" y="38"/>
                    </a:lnTo>
                    <a:lnTo>
                      <a:pt x="14"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6" name="Freeform 858"/>
              <p:cNvSpPr>
                <a:spLocks noEditPoints="1"/>
              </p:cNvSpPr>
              <p:nvPr/>
            </p:nvSpPr>
            <p:spPr bwMode="auto">
              <a:xfrm>
                <a:off x="154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7" name="Freeform 859"/>
              <p:cNvSpPr>
                <a:spLocks/>
              </p:cNvSpPr>
              <p:nvPr/>
            </p:nvSpPr>
            <p:spPr bwMode="auto">
              <a:xfrm>
                <a:off x="1563"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8" name="Freeform 860"/>
              <p:cNvSpPr>
                <a:spLocks noEditPoints="1"/>
              </p:cNvSpPr>
              <p:nvPr/>
            </p:nvSpPr>
            <p:spPr bwMode="auto">
              <a:xfrm>
                <a:off x="1583"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3 w 28"/>
                  <a:gd name="T15" fmla="*/ 49 h 57"/>
                  <a:gd name="T16" fmla="*/ 19 w 28"/>
                  <a:gd name="T17" fmla="*/ 43 h 57"/>
                  <a:gd name="T18" fmla="*/ 19 w 28"/>
                  <a:gd name="T19" fmla="*/ 14 h 57"/>
                  <a:gd name="T20" fmla="*/ 13 w 28"/>
                  <a:gd name="T21" fmla="*/ 8 h 57"/>
                  <a:gd name="T22" fmla="*/ 9 w 28"/>
                  <a:gd name="T23" fmla="*/ 8 h 57"/>
                  <a:gd name="T24" fmla="*/ 9 w 28"/>
                  <a:gd name="T25" fmla="*/ 49 h 57"/>
                  <a:gd name="T26" fmla="*/ 13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3" y="49"/>
                    </a:moveTo>
                    <a:cubicBezTo>
                      <a:pt x="17" y="49"/>
                      <a:pt x="19" y="47"/>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9" name="Rectangle 861"/>
              <p:cNvSpPr>
                <a:spLocks noChangeArrowheads="1"/>
              </p:cNvSpPr>
              <p:nvPr/>
            </p:nvSpPr>
            <p:spPr bwMode="auto">
              <a:xfrm>
                <a:off x="1609"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0" name="Freeform 862"/>
              <p:cNvSpPr>
                <a:spLocks/>
              </p:cNvSpPr>
              <p:nvPr/>
            </p:nvSpPr>
            <p:spPr bwMode="auto">
              <a:xfrm>
                <a:off x="1617"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1" name="Freeform 863"/>
              <p:cNvSpPr>
                <a:spLocks/>
              </p:cNvSpPr>
              <p:nvPr/>
            </p:nvSpPr>
            <p:spPr bwMode="auto">
              <a:xfrm>
                <a:off x="1637" y="1535"/>
                <a:ext cx="15" cy="39"/>
              </a:xfrm>
              <a:custGeom>
                <a:avLst/>
                <a:gdLst>
                  <a:gd name="T0" fmla="*/ 0 w 15"/>
                  <a:gd name="T1" fmla="*/ 0 h 39"/>
                  <a:gd name="T2" fmla="*/ 15 w 15"/>
                  <a:gd name="T3" fmla="*/ 0 h 39"/>
                  <a:gd name="T4" fmla="*/ 15 w 15"/>
                  <a:gd name="T5" fmla="*/ 5 h 39"/>
                  <a:gd name="T6" fmla="*/ 7 w 15"/>
                  <a:gd name="T7" fmla="*/ 5 h 39"/>
                  <a:gd name="T8" fmla="*/ 7 w 15"/>
                  <a:gd name="T9" fmla="*/ 16 h 39"/>
                  <a:gd name="T10" fmla="*/ 13 w 15"/>
                  <a:gd name="T11" fmla="*/ 16 h 39"/>
                  <a:gd name="T12" fmla="*/ 13 w 15"/>
                  <a:gd name="T13" fmla="*/ 22 h 39"/>
                  <a:gd name="T14" fmla="*/ 7 w 15"/>
                  <a:gd name="T15" fmla="*/ 22 h 39"/>
                  <a:gd name="T16" fmla="*/ 7 w 15"/>
                  <a:gd name="T17" fmla="*/ 39 h 39"/>
                  <a:gd name="T18" fmla="*/ 0 w 15"/>
                  <a:gd name="T19" fmla="*/ 39 h 39"/>
                  <a:gd name="T20" fmla="*/ 0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0" y="0"/>
                    </a:moveTo>
                    <a:lnTo>
                      <a:pt x="15" y="0"/>
                    </a:lnTo>
                    <a:lnTo>
                      <a:pt x="15" y="5"/>
                    </a:lnTo>
                    <a:lnTo>
                      <a:pt x="7" y="5"/>
                    </a:lnTo>
                    <a:lnTo>
                      <a:pt x="7" y="16"/>
                    </a:lnTo>
                    <a:lnTo>
                      <a:pt x="13" y="16"/>
                    </a:lnTo>
                    <a:lnTo>
                      <a:pt x="13" y="22"/>
                    </a:lnTo>
                    <a:lnTo>
                      <a:pt x="7" y="22"/>
                    </a:lnTo>
                    <a:lnTo>
                      <a:pt x="7"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2" name="Freeform 864"/>
              <p:cNvSpPr>
                <a:spLocks noEditPoints="1"/>
              </p:cNvSpPr>
              <p:nvPr/>
            </p:nvSpPr>
            <p:spPr bwMode="auto">
              <a:xfrm>
                <a:off x="1654"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3" name="Freeform 865"/>
              <p:cNvSpPr>
                <a:spLocks noEditPoints="1"/>
              </p:cNvSpPr>
              <p:nvPr/>
            </p:nvSpPr>
            <p:spPr bwMode="auto">
              <a:xfrm>
                <a:off x="1673" y="1535"/>
                <a:ext cx="21" cy="39"/>
              </a:xfrm>
              <a:custGeom>
                <a:avLst/>
                <a:gdLst>
                  <a:gd name="T0" fmla="*/ 0 w 21"/>
                  <a:gd name="T1" fmla="*/ 39 h 39"/>
                  <a:gd name="T2" fmla="*/ 7 w 21"/>
                  <a:gd name="T3" fmla="*/ 0 h 39"/>
                  <a:gd name="T4" fmla="*/ 14 w 21"/>
                  <a:gd name="T5" fmla="*/ 0 h 39"/>
                  <a:gd name="T6" fmla="*/ 21 w 21"/>
                  <a:gd name="T7" fmla="*/ 39 h 39"/>
                  <a:gd name="T8" fmla="*/ 14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2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4" y="39"/>
                    </a:lnTo>
                    <a:lnTo>
                      <a:pt x="14" y="31"/>
                    </a:lnTo>
                    <a:lnTo>
                      <a:pt x="7" y="31"/>
                    </a:lnTo>
                    <a:lnTo>
                      <a:pt x="6" y="39"/>
                    </a:lnTo>
                    <a:lnTo>
                      <a:pt x="0" y="39"/>
                    </a:lnTo>
                    <a:close/>
                    <a:moveTo>
                      <a:pt x="8" y="26"/>
                    </a:moveTo>
                    <a:lnTo>
                      <a:pt x="12"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4" name="Freeform 866"/>
              <p:cNvSpPr>
                <a:spLocks/>
              </p:cNvSpPr>
              <p:nvPr/>
            </p:nvSpPr>
            <p:spPr bwMode="auto">
              <a:xfrm>
                <a:off x="1694" y="1535"/>
                <a:ext cx="18"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5" name="Freeform 867"/>
              <p:cNvSpPr>
                <a:spLocks/>
              </p:cNvSpPr>
              <p:nvPr/>
            </p:nvSpPr>
            <p:spPr bwMode="auto">
              <a:xfrm>
                <a:off x="1713"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6" name="Freeform 868"/>
              <p:cNvSpPr>
                <a:spLocks noEditPoints="1"/>
              </p:cNvSpPr>
              <p:nvPr/>
            </p:nvSpPr>
            <p:spPr bwMode="auto">
              <a:xfrm>
                <a:off x="1731" y="1535"/>
                <a:ext cx="19" cy="39"/>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869"/>
              <p:cNvSpPr>
                <a:spLocks/>
              </p:cNvSpPr>
              <p:nvPr/>
            </p:nvSpPr>
            <p:spPr bwMode="auto">
              <a:xfrm>
                <a:off x="1751"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10 w 27"/>
                  <a:gd name="T11" fmla="*/ 0 h 57"/>
                  <a:gd name="T12" fmla="*/ 10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8" name="Freeform 870"/>
              <p:cNvSpPr>
                <a:spLocks/>
              </p:cNvSpPr>
              <p:nvPr/>
            </p:nvSpPr>
            <p:spPr bwMode="auto">
              <a:xfrm>
                <a:off x="1771" y="1535"/>
                <a:ext cx="19" cy="39"/>
              </a:xfrm>
              <a:custGeom>
                <a:avLst/>
                <a:gdLst>
                  <a:gd name="T0" fmla="*/ 0 w 28"/>
                  <a:gd name="T1" fmla="*/ 42 h 57"/>
                  <a:gd name="T2" fmla="*/ 0 w 28"/>
                  <a:gd name="T3" fmla="*/ 15 h 57"/>
                  <a:gd name="T4" fmla="*/ 15 w 28"/>
                  <a:gd name="T5" fmla="*/ 0 h 57"/>
                  <a:gd name="T6" fmla="*/ 28 w 28"/>
                  <a:gd name="T7" fmla="*/ 14 h 57"/>
                  <a:gd name="T8" fmla="*/ 28 w 28"/>
                  <a:gd name="T9" fmla="*/ 20 h 57"/>
                  <a:gd name="T10" fmla="*/ 19 w 28"/>
                  <a:gd name="T11" fmla="*/ 20 h 57"/>
                  <a:gd name="T12" fmla="*/ 19 w 28"/>
                  <a:gd name="T13" fmla="*/ 13 h 57"/>
                  <a:gd name="T14" fmla="*/ 15 w 28"/>
                  <a:gd name="T15" fmla="*/ 8 h 57"/>
                  <a:gd name="T16" fmla="*/ 10 w 28"/>
                  <a:gd name="T17" fmla="*/ 13 h 57"/>
                  <a:gd name="T18" fmla="*/ 10 w 28"/>
                  <a:gd name="T19" fmla="*/ 44 h 57"/>
                  <a:gd name="T20" fmla="*/ 15 w 28"/>
                  <a:gd name="T21" fmla="*/ 49 h 57"/>
                  <a:gd name="T22" fmla="*/ 19 w 28"/>
                  <a:gd name="T23" fmla="*/ 44 h 57"/>
                  <a:gd name="T24" fmla="*/ 19 w 28"/>
                  <a:gd name="T25" fmla="*/ 34 h 57"/>
                  <a:gd name="T26" fmla="*/ 28 w 28"/>
                  <a:gd name="T27" fmla="*/ 34 h 57"/>
                  <a:gd name="T28" fmla="*/ 28 w 28"/>
                  <a:gd name="T29" fmla="*/ 43 h 57"/>
                  <a:gd name="T30" fmla="*/ 15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5" y="0"/>
                      <a:pt x="15" y="0"/>
                    </a:cubicBezTo>
                    <a:cubicBezTo>
                      <a:pt x="25" y="0"/>
                      <a:pt x="28" y="6"/>
                      <a:pt x="28" y="14"/>
                    </a:cubicBezTo>
                    <a:cubicBezTo>
                      <a:pt x="28" y="20"/>
                      <a:pt x="28" y="20"/>
                      <a:pt x="28" y="20"/>
                    </a:cubicBezTo>
                    <a:cubicBezTo>
                      <a:pt x="19" y="20"/>
                      <a:pt x="19" y="20"/>
                      <a:pt x="19" y="20"/>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7"/>
                      <a:pt x="19" y="44"/>
                    </a:cubicBezTo>
                    <a:cubicBezTo>
                      <a:pt x="19" y="34"/>
                      <a:pt x="19" y="34"/>
                      <a:pt x="19" y="34"/>
                    </a:cubicBezTo>
                    <a:cubicBezTo>
                      <a:pt x="28" y="34"/>
                      <a:pt x="28" y="34"/>
                      <a:pt x="28" y="34"/>
                    </a:cubicBezTo>
                    <a:cubicBezTo>
                      <a:pt x="28" y="43"/>
                      <a:pt x="28" y="43"/>
                      <a:pt x="28" y="43"/>
                    </a:cubicBezTo>
                    <a:cubicBezTo>
                      <a:pt x="28" y="51"/>
                      <a:pt x="25" y="57"/>
                      <a:pt x="15" y="57"/>
                    </a:cubicBezTo>
                    <a:cubicBezTo>
                      <a:pt x="5"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9" name="Freeform 871"/>
              <p:cNvSpPr>
                <a:spLocks/>
              </p:cNvSpPr>
              <p:nvPr/>
            </p:nvSpPr>
            <p:spPr bwMode="auto">
              <a:xfrm>
                <a:off x="179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4 w 17"/>
                  <a:gd name="T11" fmla="*/ 39 h 39"/>
                  <a:gd name="T12" fmla="*/ 4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4" y="39"/>
                    </a:lnTo>
                    <a:lnTo>
                      <a:pt x="4"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Freeform 872"/>
              <p:cNvSpPr>
                <a:spLocks/>
              </p:cNvSpPr>
              <p:nvPr/>
            </p:nvSpPr>
            <p:spPr bwMode="auto">
              <a:xfrm>
                <a:off x="1809"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1" name="Freeform 873"/>
              <p:cNvSpPr>
                <a:spLocks noEditPoints="1"/>
              </p:cNvSpPr>
              <p:nvPr/>
            </p:nvSpPr>
            <p:spPr bwMode="auto">
              <a:xfrm>
                <a:off x="1829"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2" name="Freeform 874"/>
              <p:cNvSpPr>
                <a:spLocks/>
              </p:cNvSpPr>
              <p:nvPr/>
            </p:nvSpPr>
            <p:spPr bwMode="auto">
              <a:xfrm>
                <a:off x="184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Freeform 875"/>
              <p:cNvSpPr>
                <a:spLocks noEditPoints="1"/>
              </p:cNvSpPr>
              <p:nvPr/>
            </p:nvSpPr>
            <p:spPr bwMode="auto">
              <a:xfrm>
                <a:off x="2077" y="1482"/>
                <a:ext cx="19" cy="38"/>
              </a:xfrm>
              <a:custGeom>
                <a:avLst/>
                <a:gdLst>
                  <a:gd name="T0" fmla="*/ 10 w 28"/>
                  <a:gd name="T1" fmla="*/ 30 h 56"/>
                  <a:gd name="T2" fmla="*/ 10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10 w 28"/>
                  <a:gd name="T21" fmla="*/ 30 h 56"/>
                  <a:gd name="T22" fmla="*/ 10 w 28"/>
                  <a:gd name="T23" fmla="*/ 8 h 56"/>
                  <a:gd name="T24" fmla="*/ 10 w 28"/>
                  <a:gd name="T25" fmla="*/ 25 h 56"/>
                  <a:gd name="T26" fmla="*/ 13 w 28"/>
                  <a:gd name="T27" fmla="*/ 25 h 56"/>
                  <a:gd name="T28" fmla="*/ 17 w 28"/>
                  <a:gd name="T29" fmla="*/ 20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0"/>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10" y="30"/>
                    </a:lnTo>
                    <a:close/>
                    <a:moveTo>
                      <a:pt x="10" y="8"/>
                    </a:moveTo>
                    <a:cubicBezTo>
                      <a:pt x="10" y="25"/>
                      <a:pt x="10" y="25"/>
                      <a:pt x="10" y="25"/>
                    </a:cubicBezTo>
                    <a:cubicBezTo>
                      <a:pt x="13" y="25"/>
                      <a:pt x="13" y="25"/>
                      <a:pt x="13" y="25"/>
                    </a:cubicBezTo>
                    <a:cubicBezTo>
                      <a:pt x="16" y="25"/>
                      <a:pt x="17" y="23"/>
                      <a:pt x="17" y="20"/>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4" name="Freeform 876"/>
              <p:cNvSpPr>
                <a:spLocks/>
              </p:cNvSpPr>
              <p:nvPr/>
            </p:nvSpPr>
            <p:spPr bwMode="auto">
              <a:xfrm>
                <a:off x="2099"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Freeform 877"/>
              <p:cNvSpPr>
                <a:spLocks noEditPoints="1"/>
              </p:cNvSpPr>
              <p:nvPr/>
            </p:nvSpPr>
            <p:spPr bwMode="auto">
              <a:xfrm>
                <a:off x="2117" y="1482"/>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6" name="Freeform 878"/>
              <p:cNvSpPr>
                <a:spLocks/>
              </p:cNvSpPr>
              <p:nvPr/>
            </p:nvSpPr>
            <p:spPr bwMode="auto">
              <a:xfrm>
                <a:off x="2140" y="1482"/>
                <a:ext cx="18" cy="39"/>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10 w 27"/>
                  <a:gd name="T11" fmla="*/ 0 h 57"/>
                  <a:gd name="T12" fmla="*/ 10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7" y="49"/>
                      <a:pt x="19" y="46"/>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Freeform 879"/>
              <p:cNvSpPr>
                <a:spLocks/>
              </p:cNvSpPr>
              <p:nvPr/>
            </p:nvSpPr>
            <p:spPr bwMode="auto">
              <a:xfrm>
                <a:off x="2162"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8" name="Freeform 880"/>
              <p:cNvSpPr>
                <a:spLocks/>
              </p:cNvSpPr>
              <p:nvPr/>
            </p:nvSpPr>
            <p:spPr bwMode="auto">
              <a:xfrm>
                <a:off x="2184"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2" y="17"/>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Freeform 881"/>
              <p:cNvSpPr>
                <a:spLocks noEditPoints="1"/>
              </p:cNvSpPr>
              <p:nvPr/>
            </p:nvSpPr>
            <p:spPr bwMode="auto">
              <a:xfrm>
                <a:off x="2203" y="1482"/>
                <a:ext cx="18"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4" y="56"/>
                    </a:cubicBezTo>
                    <a:cubicBezTo>
                      <a:pt x="0" y="56"/>
                      <a:pt x="0" y="56"/>
                      <a:pt x="0" y="56"/>
                    </a:cubicBezTo>
                    <a:cubicBezTo>
                      <a:pt x="0" y="0"/>
                      <a:pt x="0" y="0"/>
                      <a:pt x="0" y="0"/>
                    </a:cubicBezTo>
                    <a:cubicBezTo>
                      <a:pt x="14" y="0"/>
                      <a:pt x="14" y="0"/>
                      <a:pt x="14" y="0"/>
                    </a:cubicBezTo>
                    <a:cubicBezTo>
                      <a:pt x="25"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Rectangle 882"/>
              <p:cNvSpPr>
                <a:spLocks noChangeArrowheads="1"/>
              </p:cNvSpPr>
              <p:nvPr/>
            </p:nvSpPr>
            <p:spPr bwMode="auto">
              <a:xfrm>
                <a:off x="2077"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Freeform 883"/>
              <p:cNvSpPr>
                <a:spLocks/>
              </p:cNvSpPr>
              <p:nvPr/>
            </p:nvSpPr>
            <p:spPr bwMode="auto">
              <a:xfrm>
                <a:off x="2087"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2" name="Freeform 884"/>
              <p:cNvSpPr>
                <a:spLocks/>
              </p:cNvSpPr>
              <p:nvPr/>
            </p:nvSpPr>
            <p:spPr bwMode="auto">
              <a:xfrm>
                <a:off x="210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Freeform 885"/>
              <p:cNvSpPr>
                <a:spLocks noEditPoints="1"/>
              </p:cNvSpPr>
              <p:nvPr/>
            </p:nvSpPr>
            <p:spPr bwMode="auto">
              <a:xfrm>
                <a:off x="2127" y="1535"/>
                <a:ext cx="19" cy="43"/>
              </a:xfrm>
              <a:custGeom>
                <a:avLst/>
                <a:gdLst>
                  <a:gd name="T0" fmla="*/ 11 w 29"/>
                  <a:gd name="T1" fmla="*/ 60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0 h 64"/>
                  <a:gd name="T22" fmla="*/ 20 w 29"/>
                  <a:gd name="T23" fmla="*/ 44 h 64"/>
                  <a:gd name="T24" fmla="*/ 20 w 29"/>
                  <a:gd name="T25" fmla="*/ 13 h 64"/>
                  <a:gd name="T26" fmla="*/ 15 w 29"/>
                  <a:gd name="T27" fmla="*/ 8 h 64"/>
                  <a:gd name="T28" fmla="*/ 10 w 29"/>
                  <a:gd name="T29" fmla="*/ 13 h 64"/>
                  <a:gd name="T30" fmla="*/ 10 w 29"/>
                  <a:gd name="T31" fmla="*/ 44 h 64"/>
                  <a:gd name="T32" fmla="*/ 15 w 29"/>
                  <a:gd name="T33" fmla="*/ 50 h 64"/>
                  <a:gd name="T34" fmla="*/ 20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0"/>
                    </a:moveTo>
                    <a:cubicBezTo>
                      <a:pt x="11" y="57"/>
                      <a:pt x="11" y="57"/>
                      <a:pt x="11" y="57"/>
                    </a:cubicBezTo>
                    <a:cubicBezTo>
                      <a:pt x="4"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0"/>
                    </a:lnTo>
                    <a:close/>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4" name="Freeform 886"/>
              <p:cNvSpPr>
                <a:spLocks/>
              </p:cNvSpPr>
              <p:nvPr/>
            </p:nvSpPr>
            <p:spPr bwMode="auto">
              <a:xfrm>
                <a:off x="2150"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Freeform 887"/>
              <p:cNvSpPr>
                <a:spLocks noEditPoints="1"/>
              </p:cNvSpPr>
              <p:nvPr/>
            </p:nvSpPr>
            <p:spPr bwMode="auto">
              <a:xfrm>
                <a:off x="217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6" name="Freeform 888"/>
              <p:cNvSpPr>
                <a:spLocks/>
              </p:cNvSpPr>
              <p:nvPr/>
            </p:nvSpPr>
            <p:spPr bwMode="auto">
              <a:xfrm>
                <a:off x="2194" y="1535"/>
                <a:ext cx="15" cy="39"/>
              </a:xfrm>
              <a:custGeom>
                <a:avLst/>
                <a:gdLst>
                  <a:gd name="T0" fmla="*/ 0 w 15"/>
                  <a:gd name="T1" fmla="*/ 0 h 39"/>
                  <a:gd name="T2" fmla="*/ 7 w 15"/>
                  <a:gd name="T3" fmla="*/ 0 h 39"/>
                  <a:gd name="T4" fmla="*/ 7 w 15"/>
                  <a:gd name="T5" fmla="*/ 33 h 39"/>
                  <a:gd name="T6" fmla="*/ 15 w 15"/>
                  <a:gd name="T7" fmla="*/ 33 h 39"/>
                  <a:gd name="T8" fmla="*/ 15 w 15"/>
                  <a:gd name="T9" fmla="*/ 39 h 39"/>
                  <a:gd name="T10" fmla="*/ 0 w 15"/>
                  <a:gd name="T11" fmla="*/ 39 h 39"/>
                  <a:gd name="T12" fmla="*/ 0 w 1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 h="39">
                    <a:moveTo>
                      <a:pt x="0" y="0"/>
                    </a:moveTo>
                    <a:lnTo>
                      <a:pt x="7" y="0"/>
                    </a:lnTo>
                    <a:lnTo>
                      <a:pt x="7"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Rectangle 889"/>
              <p:cNvSpPr>
                <a:spLocks noChangeArrowheads="1"/>
              </p:cNvSpPr>
              <p:nvPr/>
            </p:nvSpPr>
            <p:spPr bwMode="auto">
              <a:xfrm>
                <a:off x="2211"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8" name="Freeform 890"/>
              <p:cNvSpPr>
                <a:spLocks/>
              </p:cNvSpPr>
              <p:nvPr/>
            </p:nvSpPr>
            <p:spPr bwMode="auto">
              <a:xfrm>
                <a:off x="222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Rectangle 891"/>
              <p:cNvSpPr>
                <a:spLocks noChangeArrowheads="1"/>
              </p:cNvSpPr>
              <p:nvPr/>
            </p:nvSpPr>
            <p:spPr bwMode="auto">
              <a:xfrm>
                <a:off x="2241"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0" name="Freeform 892"/>
              <p:cNvSpPr>
                <a:spLocks/>
              </p:cNvSpPr>
              <p:nvPr/>
            </p:nvSpPr>
            <p:spPr bwMode="auto">
              <a:xfrm>
                <a:off x="2250" y="1535"/>
                <a:ext cx="16" cy="39"/>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1" name="Freeform 893"/>
              <p:cNvSpPr>
                <a:spLocks/>
              </p:cNvSpPr>
              <p:nvPr/>
            </p:nvSpPr>
            <p:spPr bwMode="auto">
              <a:xfrm>
                <a:off x="2269" y="1535"/>
                <a:ext cx="18" cy="39"/>
              </a:xfrm>
              <a:custGeom>
                <a:avLst/>
                <a:gdLst>
                  <a:gd name="T0" fmla="*/ 0 w 27"/>
                  <a:gd name="T1" fmla="*/ 44 h 57"/>
                  <a:gd name="T2" fmla="*/ 0 w 27"/>
                  <a:gd name="T3" fmla="*/ 37 h 57"/>
                  <a:gd name="T4" fmla="*/ 9 w 27"/>
                  <a:gd name="T5" fmla="*/ 37 h 57"/>
                  <a:gd name="T6" fmla="*/ 9 w 27"/>
                  <a:gd name="T7" fmla="*/ 45 h 57"/>
                  <a:gd name="T8" fmla="*/ 13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2"/>
                      <a:pt x="18" y="42"/>
                      <a:pt x="18" y="42"/>
                    </a:cubicBezTo>
                    <a:cubicBezTo>
                      <a:pt x="18" y="39"/>
                      <a:pt x="16"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6" y="7"/>
                      <a:pt x="13" y="7"/>
                    </a:cubicBezTo>
                    <a:cubicBezTo>
                      <a:pt x="11" y="7"/>
                      <a:pt x="9" y="9"/>
                      <a:pt x="9" y="12"/>
                    </a:cubicBezTo>
                    <a:cubicBezTo>
                      <a:pt x="9" y="13"/>
                      <a:pt x="9" y="13"/>
                      <a:pt x="9" y="13"/>
                    </a:cubicBezTo>
                    <a:cubicBezTo>
                      <a:pt x="9" y="16"/>
                      <a:pt x="11" y="18"/>
                      <a:pt x="13"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2" name="Freeform 894"/>
              <p:cNvSpPr>
                <a:spLocks/>
              </p:cNvSpPr>
              <p:nvPr/>
            </p:nvSpPr>
            <p:spPr bwMode="auto">
              <a:xfrm>
                <a:off x="2554" y="1482"/>
                <a:ext cx="19" cy="39"/>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6"/>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9"/>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Freeform 895"/>
              <p:cNvSpPr>
                <a:spLocks/>
              </p:cNvSpPr>
              <p:nvPr/>
            </p:nvSpPr>
            <p:spPr bwMode="auto">
              <a:xfrm>
                <a:off x="2575" y="1482"/>
                <a:ext cx="19" cy="39"/>
              </a:xfrm>
              <a:custGeom>
                <a:avLst/>
                <a:gdLst>
                  <a:gd name="T0" fmla="*/ 28 w 28"/>
                  <a:gd name="T1" fmla="*/ 0 h 57"/>
                  <a:gd name="T2" fmla="*/ 28 w 28"/>
                  <a:gd name="T3" fmla="*/ 42 h 57"/>
                  <a:gd name="T4" fmla="*/ 15 w 28"/>
                  <a:gd name="T5" fmla="*/ 57 h 57"/>
                  <a:gd name="T6" fmla="*/ 0 w 28"/>
                  <a:gd name="T7" fmla="*/ 42 h 57"/>
                  <a:gd name="T8" fmla="*/ 0 w 28"/>
                  <a:gd name="T9" fmla="*/ 0 h 57"/>
                  <a:gd name="T10" fmla="*/ 10 w 28"/>
                  <a:gd name="T11" fmla="*/ 0 h 57"/>
                  <a:gd name="T12" fmla="*/ 10 w 28"/>
                  <a:gd name="T13" fmla="*/ 43 h 57"/>
                  <a:gd name="T14" fmla="*/ 15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2"/>
                      <a:pt x="28" y="42"/>
                      <a:pt x="28" y="42"/>
                    </a:cubicBezTo>
                    <a:cubicBezTo>
                      <a:pt x="28" y="51"/>
                      <a:pt x="24" y="57"/>
                      <a:pt x="15" y="57"/>
                    </a:cubicBezTo>
                    <a:cubicBezTo>
                      <a:pt x="5" y="57"/>
                      <a:pt x="0" y="51"/>
                      <a:pt x="0" y="42"/>
                    </a:cubicBezTo>
                    <a:cubicBezTo>
                      <a:pt x="0" y="0"/>
                      <a:pt x="0" y="0"/>
                      <a:pt x="0" y="0"/>
                    </a:cubicBezTo>
                    <a:cubicBezTo>
                      <a:pt x="10" y="0"/>
                      <a:pt x="10" y="0"/>
                      <a:pt x="10" y="0"/>
                    </a:cubicBezTo>
                    <a:cubicBezTo>
                      <a:pt x="10" y="43"/>
                      <a:pt x="10" y="43"/>
                      <a:pt x="10" y="43"/>
                    </a:cubicBezTo>
                    <a:cubicBezTo>
                      <a:pt x="10" y="46"/>
                      <a:pt x="11" y="49"/>
                      <a:pt x="15"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Freeform 896"/>
              <p:cNvSpPr>
                <a:spLocks/>
              </p:cNvSpPr>
              <p:nvPr/>
            </p:nvSpPr>
            <p:spPr bwMode="auto">
              <a:xfrm>
                <a:off x="2597"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3"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Freeform 897"/>
              <p:cNvSpPr>
                <a:spLocks/>
              </p:cNvSpPr>
              <p:nvPr/>
            </p:nvSpPr>
            <p:spPr bwMode="auto">
              <a:xfrm>
                <a:off x="2616"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6" name="Freeform 898"/>
              <p:cNvSpPr>
                <a:spLocks noEditPoints="1"/>
              </p:cNvSpPr>
              <p:nvPr/>
            </p:nvSpPr>
            <p:spPr bwMode="auto">
              <a:xfrm>
                <a:off x="2632"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Rectangle 899"/>
              <p:cNvSpPr>
                <a:spLocks noChangeArrowheads="1"/>
              </p:cNvSpPr>
              <p:nvPr/>
            </p:nvSpPr>
            <p:spPr bwMode="auto">
              <a:xfrm>
                <a:off x="265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Freeform 900"/>
              <p:cNvSpPr>
                <a:spLocks/>
              </p:cNvSpPr>
              <p:nvPr/>
            </p:nvSpPr>
            <p:spPr bwMode="auto">
              <a:xfrm>
                <a:off x="2665"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Freeform 901"/>
              <p:cNvSpPr>
                <a:spLocks noEditPoints="1"/>
              </p:cNvSpPr>
              <p:nvPr/>
            </p:nvSpPr>
            <p:spPr bwMode="auto">
              <a:xfrm>
                <a:off x="2685"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Freeform 902"/>
              <p:cNvSpPr>
                <a:spLocks noEditPoints="1"/>
              </p:cNvSpPr>
              <p:nvPr/>
            </p:nvSpPr>
            <p:spPr bwMode="auto">
              <a:xfrm>
                <a:off x="2709" y="1482"/>
                <a:ext cx="18"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3 w 27"/>
                  <a:gd name="T23" fmla="*/ 23 h 56"/>
                  <a:gd name="T24" fmla="*/ 17 w 27"/>
                  <a:gd name="T25" fmla="*/ 19 h 56"/>
                  <a:gd name="T26" fmla="*/ 17 w 27"/>
                  <a:gd name="T27" fmla="*/ 12 h 56"/>
                  <a:gd name="T28" fmla="*/ 13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8"/>
                      <a:pt x="13" y="8"/>
                    </a:cubicBezTo>
                    <a:cubicBezTo>
                      <a:pt x="9" y="8"/>
                      <a:pt x="9" y="8"/>
                      <a:pt x="9" y="8"/>
                    </a:cubicBezTo>
                    <a:lnTo>
                      <a:pt x="9" y="23"/>
                    </a:lnTo>
                    <a:close/>
                    <a:moveTo>
                      <a:pt x="9" y="31"/>
                    </a:moveTo>
                    <a:cubicBezTo>
                      <a:pt x="9" y="48"/>
                      <a:pt x="9" y="48"/>
                      <a:pt x="9" y="48"/>
                    </a:cubicBezTo>
                    <a:cubicBezTo>
                      <a:pt x="13" y="48"/>
                      <a:pt x="13" y="48"/>
                      <a:pt x="13"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903"/>
              <p:cNvSpPr>
                <a:spLocks/>
              </p:cNvSpPr>
              <p:nvPr/>
            </p:nvSpPr>
            <p:spPr bwMode="auto">
              <a:xfrm>
                <a:off x="2730" y="1482"/>
                <a:ext cx="14" cy="38"/>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Freeform 904"/>
              <p:cNvSpPr>
                <a:spLocks/>
              </p:cNvSpPr>
              <p:nvPr/>
            </p:nvSpPr>
            <p:spPr bwMode="auto">
              <a:xfrm>
                <a:off x="2746"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905"/>
              <p:cNvSpPr>
                <a:spLocks/>
              </p:cNvSpPr>
              <p:nvPr/>
            </p:nvSpPr>
            <p:spPr bwMode="auto">
              <a:xfrm>
                <a:off x="2770"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4" name="Rectangle 906"/>
              <p:cNvSpPr>
                <a:spLocks noChangeArrowheads="1"/>
              </p:cNvSpPr>
              <p:nvPr/>
            </p:nvSpPr>
            <p:spPr bwMode="auto">
              <a:xfrm>
                <a:off x="2791"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907"/>
              <p:cNvSpPr>
                <a:spLocks/>
              </p:cNvSpPr>
              <p:nvPr/>
            </p:nvSpPr>
            <p:spPr bwMode="auto">
              <a:xfrm>
                <a:off x="2799" y="1482"/>
                <a:ext cx="17" cy="38"/>
              </a:xfrm>
              <a:custGeom>
                <a:avLst/>
                <a:gdLst>
                  <a:gd name="T0" fmla="*/ 0 w 17"/>
                  <a:gd name="T1" fmla="*/ 0 h 38"/>
                  <a:gd name="T2" fmla="*/ 17 w 17"/>
                  <a:gd name="T3" fmla="*/ 0 h 38"/>
                  <a:gd name="T4" fmla="*/ 17 w 17"/>
                  <a:gd name="T5" fmla="*/ 6 h 38"/>
                  <a:gd name="T6" fmla="*/ 13 w 17"/>
                  <a:gd name="T7" fmla="*/ 6 h 38"/>
                  <a:gd name="T8" fmla="*/ 13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3" y="6"/>
                    </a:lnTo>
                    <a:lnTo>
                      <a:pt x="13"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6" name="Rectangle 908"/>
              <p:cNvSpPr>
                <a:spLocks noChangeArrowheads="1"/>
              </p:cNvSpPr>
              <p:nvPr/>
            </p:nvSpPr>
            <p:spPr bwMode="auto">
              <a:xfrm>
                <a:off x="2819"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909"/>
              <p:cNvSpPr>
                <a:spLocks/>
              </p:cNvSpPr>
              <p:nvPr/>
            </p:nvSpPr>
            <p:spPr bwMode="auto">
              <a:xfrm>
                <a:off x="2828"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8" name="Freeform 910"/>
              <p:cNvSpPr>
                <a:spLocks/>
              </p:cNvSpPr>
              <p:nvPr/>
            </p:nvSpPr>
            <p:spPr bwMode="auto">
              <a:xfrm>
                <a:off x="2846" y="1482"/>
                <a:ext cx="18" cy="39"/>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2"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911"/>
              <p:cNvSpPr>
                <a:spLocks noEditPoints="1"/>
              </p:cNvSpPr>
              <p:nvPr/>
            </p:nvSpPr>
            <p:spPr bwMode="auto">
              <a:xfrm>
                <a:off x="2554" y="1535"/>
                <a:ext cx="21" cy="39"/>
              </a:xfrm>
              <a:custGeom>
                <a:avLst/>
                <a:gdLst>
                  <a:gd name="T0" fmla="*/ 0 w 21"/>
                  <a:gd name="T1" fmla="*/ 39 h 39"/>
                  <a:gd name="T2" fmla="*/ 7 w 21"/>
                  <a:gd name="T3" fmla="*/ 0 h 39"/>
                  <a:gd name="T4" fmla="*/ 14 w 21"/>
                  <a:gd name="T5" fmla="*/ 0 h 39"/>
                  <a:gd name="T6" fmla="*/ 21 w 21"/>
                  <a:gd name="T7" fmla="*/ 39 h 39"/>
                  <a:gd name="T8" fmla="*/ 15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3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5" y="39"/>
                    </a:lnTo>
                    <a:lnTo>
                      <a:pt x="14" y="31"/>
                    </a:lnTo>
                    <a:lnTo>
                      <a:pt x="7" y="31"/>
                    </a:lnTo>
                    <a:lnTo>
                      <a:pt x="6" y="39"/>
                    </a:lnTo>
                    <a:lnTo>
                      <a:pt x="0" y="39"/>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Freeform 912"/>
              <p:cNvSpPr>
                <a:spLocks/>
              </p:cNvSpPr>
              <p:nvPr/>
            </p:nvSpPr>
            <p:spPr bwMode="auto">
              <a:xfrm>
                <a:off x="2577" y="1535"/>
                <a:ext cx="19" cy="39"/>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913"/>
              <p:cNvSpPr>
                <a:spLocks noEditPoints="1"/>
              </p:cNvSpPr>
              <p:nvPr/>
            </p:nvSpPr>
            <p:spPr bwMode="auto">
              <a:xfrm>
                <a:off x="2599"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4 w 28"/>
                  <a:gd name="T15" fmla="*/ 49 h 57"/>
                  <a:gd name="T16" fmla="*/ 19 w 28"/>
                  <a:gd name="T17" fmla="*/ 43 h 57"/>
                  <a:gd name="T18" fmla="*/ 19 w 28"/>
                  <a:gd name="T19" fmla="*/ 14 h 57"/>
                  <a:gd name="T20" fmla="*/ 14 w 28"/>
                  <a:gd name="T21" fmla="*/ 8 h 57"/>
                  <a:gd name="T22" fmla="*/ 10 w 28"/>
                  <a:gd name="T23" fmla="*/ 8 h 57"/>
                  <a:gd name="T24" fmla="*/ 10 w 28"/>
                  <a:gd name="T25" fmla="*/ 49 h 57"/>
                  <a:gd name="T26" fmla="*/ 14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4" y="49"/>
                    </a:moveTo>
                    <a:cubicBezTo>
                      <a:pt x="17" y="49"/>
                      <a:pt x="19" y="47"/>
                      <a:pt x="19" y="43"/>
                    </a:cubicBezTo>
                    <a:cubicBezTo>
                      <a:pt x="19" y="14"/>
                      <a:pt x="19" y="14"/>
                      <a:pt x="19" y="14"/>
                    </a:cubicBezTo>
                    <a:cubicBezTo>
                      <a:pt x="19" y="10"/>
                      <a:pt x="17" y="8"/>
                      <a:pt x="14" y="8"/>
                    </a:cubicBezTo>
                    <a:cubicBezTo>
                      <a:pt x="10" y="8"/>
                      <a:pt x="10" y="8"/>
                      <a:pt x="10" y="8"/>
                    </a:cubicBezTo>
                    <a:cubicBezTo>
                      <a:pt x="10" y="49"/>
                      <a:pt x="10" y="49"/>
                      <a:pt x="10" y="49"/>
                    </a:cubicBez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2" name="Freeform 914"/>
              <p:cNvSpPr>
                <a:spLocks/>
              </p:cNvSpPr>
              <p:nvPr/>
            </p:nvSpPr>
            <p:spPr bwMode="auto">
              <a:xfrm>
                <a:off x="2627"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915"/>
              <p:cNvSpPr>
                <a:spLocks noEditPoints="1"/>
              </p:cNvSpPr>
              <p:nvPr/>
            </p:nvSpPr>
            <p:spPr bwMode="auto">
              <a:xfrm>
                <a:off x="2647"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4" name="Freeform 916"/>
              <p:cNvSpPr>
                <a:spLocks/>
              </p:cNvSpPr>
              <p:nvPr/>
            </p:nvSpPr>
            <p:spPr bwMode="auto">
              <a:xfrm>
                <a:off x="2670"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917"/>
              <p:cNvSpPr>
                <a:spLocks/>
              </p:cNvSpPr>
              <p:nvPr/>
            </p:nvSpPr>
            <p:spPr bwMode="auto">
              <a:xfrm>
                <a:off x="2696" y="1535"/>
                <a:ext cx="24" cy="39"/>
              </a:xfrm>
              <a:custGeom>
                <a:avLst/>
                <a:gdLst>
                  <a:gd name="T0" fmla="*/ 18 w 24"/>
                  <a:gd name="T1" fmla="*/ 14 h 39"/>
                  <a:gd name="T2" fmla="*/ 18 w 24"/>
                  <a:gd name="T3" fmla="*/ 14 h 39"/>
                  <a:gd name="T4" fmla="*/ 14 w 24"/>
                  <a:gd name="T5" fmla="*/ 39 h 39"/>
                  <a:gd name="T6" fmla="*/ 10 w 24"/>
                  <a:gd name="T7" fmla="*/ 39 h 39"/>
                  <a:gd name="T8" fmla="*/ 5 w 24"/>
                  <a:gd name="T9" fmla="*/ 14 h 39"/>
                  <a:gd name="T10" fmla="*/ 5 w 24"/>
                  <a:gd name="T11" fmla="*/ 14 h 39"/>
                  <a:gd name="T12" fmla="*/ 5 w 24"/>
                  <a:gd name="T13" fmla="*/ 39 h 39"/>
                  <a:gd name="T14" fmla="*/ 0 w 24"/>
                  <a:gd name="T15" fmla="*/ 39 h 39"/>
                  <a:gd name="T16" fmla="*/ 0 w 24"/>
                  <a:gd name="T17" fmla="*/ 0 h 39"/>
                  <a:gd name="T18" fmla="*/ 7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4" y="39"/>
                    </a:lnTo>
                    <a:lnTo>
                      <a:pt x="10" y="39"/>
                    </a:lnTo>
                    <a:lnTo>
                      <a:pt x="5" y="14"/>
                    </a:lnTo>
                    <a:lnTo>
                      <a:pt x="5" y="14"/>
                    </a:lnTo>
                    <a:lnTo>
                      <a:pt x="5" y="39"/>
                    </a:lnTo>
                    <a:lnTo>
                      <a:pt x="0" y="39"/>
                    </a:lnTo>
                    <a:lnTo>
                      <a:pt x="0" y="0"/>
                    </a:lnTo>
                    <a:lnTo>
                      <a:pt x="7"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Freeform 918"/>
              <p:cNvSpPr>
                <a:spLocks/>
              </p:cNvSpPr>
              <p:nvPr/>
            </p:nvSpPr>
            <p:spPr bwMode="auto">
              <a:xfrm>
                <a:off x="2722"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5"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919"/>
              <p:cNvSpPr>
                <a:spLocks/>
              </p:cNvSpPr>
              <p:nvPr/>
            </p:nvSpPr>
            <p:spPr bwMode="auto">
              <a:xfrm>
                <a:off x="2744" y="1535"/>
                <a:ext cx="19" cy="39"/>
              </a:xfrm>
              <a:custGeom>
                <a:avLst/>
                <a:gdLst>
                  <a:gd name="T0" fmla="*/ 5 w 19"/>
                  <a:gd name="T1" fmla="*/ 14 h 39"/>
                  <a:gd name="T2" fmla="*/ 5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6"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Rectangle 920"/>
              <p:cNvSpPr>
                <a:spLocks noChangeArrowheads="1"/>
              </p:cNvSpPr>
              <p:nvPr/>
            </p:nvSpPr>
            <p:spPr bwMode="auto">
              <a:xfrm>
                <a:off x="2766"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921"/>
              <p:cNvSpPr>
                <a:spLocks/>
              </p:cNvSpPr>
              <p:nvPr/>
            </p:nvSpPr>
            <p:spPr bwMode="auto">
              <a:xfrm>
                <a:off x="2774"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6 w 17"/>
                  <a:gd name="T11" fmla="*/ 39 h 39"/>
                  <a:gd name="T12" fmla="*/ 6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6" y="39"/>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Rectangle 922"/>
              <p:cNvSpPr>
                <a:spLocks noChangeArrowheads="1"/>
              </p:cNvSpPr>
              <p:nvPr/>
            </p:nvSpPr>
            <p:spPr bwMode="auto">
              <a:xfrm>
                <a:off x="2793"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923"/>
              <p:cNvSpPr>
                <a:spLocks/>
              </p:cNvSpPr>
              <p:nvPr/>
            </p:nvSpPr>
            <p:spPr bwMode="auto">
              <a:xfrm>
                <a:off x="2803"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2" name="Freeform 924"/>
              <p:cNvSpPr>
                <a:spLocks/>
              </p:cNvSpPr>
              <p:nvPr/>
            </p:nvSpPr>
            <p:spPr bwMode="auto">
              <a:xfrm>
                <a:off x="2820" y="1535"/>
                <a:ext cx="19"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925"/>
              <p:cNvSpPr>
                <a:spLocks noEditPoints="1"/>
              </p:cNvSpPr>
              <p:nvPr/>
            </p:nvSpPr>
            <p:spPr bwMode="auto">
              <a:xfrm>
                <a:off x="3073" y="1482"/>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5" y="25"/>
                      <a:pt x="17" y="23"/>
                      <a:pt x="17" y="20"/>
                    </a:cubicBezTo>
                    <a:cubicBezTo>
                      <a:pt x="17" y="12"/>
                      <a:pt x="17" y="12"/>
                      <a:pt x="17" y="12"/>
                    </a:cubicBezTo>
                    <a:cubicBezTo>
                      <a:pt x="17" y="9"/>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4" name="Freeform 926"/>
              <p:cNvSpPr>
                <a:spLocks/>
              </p:cNvSpPr>
              <p:nvPr/>
            </p:nvSpPr>
            <p:spPr bwMode="auto">
              <a:xfrm>
                <a:off x="3093"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927"/>
              <p:cNvSpPr>
                <a:spLocks/>
              </p:cNvSpPr>
              <p:nvPr/>
            </p:nvSpPr>
            <p:spPr bwMode="auto">
              <a:xfrm>
                <a:off x="3111"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6" name="Freeform 928"/>
              <p:cNvSpPr>
                <a:spLocks noEditPoints="1"/>
              </p:cNvSpPr>
              <p:nvPr/>
            </p:nvSpPr>
            <p:spPr bwMode="auto">
              <a:xfrm>
                <a:off x="3132" y="1482"/>
                <a:ext cx="18" cy="38"/>
              </a:xfrm>
              <a:custGeom>
                <a:avLst/>
                <a:gdLst>
                  <a:gd name="T0" fmla="*/ 0 w 27"/>
                  <a:gd name="T1" fmla="*/ 0 h 56"/>
                  <a:gd name="T2" fmla="*/ 14 w 27"/>
                  <a:gd name="T3" fmla="*/ 0 h 56"/>
                  <a:gd name="T4" fmla="*/ 27 w 27"/>
                  <a:gd name="T5" fmla="*/ 12 h 56"/>
                  <a:gd name="T6" fmla="*/ 27 w 27"/>
                  <a:gd name="T7" fmla="*/ 24 h 56"/>
                  <a:gd name="T8" fmla="*/ 14 w 27"/>
                  <a:gd name="T9" fmla="*/ 37 h 56"/>
                  <a:gd name="T10" fmla="*/ 9 w 27"/>
                  <a:gd name="T11" fmla="*/ 37 h 56"/>
                  <a:gd name="T12" fmla="*/ 9 w 27"/>
                  <a:gd name="T13" fmla="*/ 56 h 56"/>
                  <a:gd name="T14" fmla="*/ 0 w 27"/>
                  <a:gd name="T15" fmla="*/ 56 h 56"/>
                  <a:gd name="T16" fmla="*/ 0 w 27"/>
                  <a:gd name="T17" fmla="*/ 0 h 56"/>
                  <a:gd name="T18" fmla="*/ 9 w 27"/>
                  <a:gd name="T19" fmla="*/ 8 h 56"/>
                  <a:gd name="T20" fmla="*/ 9 w 27"/>
                  <a:gd name="T21" fmla="*/ 30 h 56"/>
                  <a:gd name="T22" fmla="*/ 13 w 27"/>
                  <a:gd name="T23" fmla="*/ 30 h 56"/>
                  <a:gd name="T24" fmla="*/ 17 w 27"/>
                  <a:gd name="T25" fmla="*/ 25 h 56"/>
                  <a:gd name="T26" fmla="*/ 17 w 27"/>
                  <a:gd name="T27" fmla="*/ 12 h 56"/>
                  <a:gd name="T28" fmla="*/ 13 w 27"/>
                  <a:gd name="T29" fmla="*/ 8 h 56"/>
                  <a:gd name="T30" fmla="*/ 9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3" y="0"/>
                      <a:pt x="27" y="5"/>
                      <a:pt x="27" y="12"/>
                    </a:cubicBezTo>
                    <a:cubicBezTo>
                      <a:pt x="27" y="24"/>
                      <a:pt x="27" y="24"/>
                      <a:pt x="27" y="24"/>
                    </a:cubicBezTo>
                    <a:cubicBezTo>
                      <a:pt x="27" y="32"/>
                      <a:pt x="23" y="37"/>
                      <a:pt x="14"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3" y="30"/>
                      <a:pt x="13" y="30"/>
                      <a:pt x="13" y="30"/>
                    </a:cubicBezTo>
                    <a:cubicBezTo>
                      <a:pt x="16" y="30"/>
                      <a:pt x="17" y="28"/>
                      <a:pt x="17" y="25"/>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929"/>
              <p:cNvSpPr>
                <a:spLocks noEditPoints="1"/>
              </p:cNvSpPr>
              <p:nvPr/>
            </p:nvSpPr>
            <p:spPr bwMode="auto">
              <a:xfrm>
                <a:off x="3152" y="1482"/>
                <a:ext cx="19" cy="39"/>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19 w 29"/>
                  <a:gd name="T15" fmla="*/ 44 h 58"/>
                  <a:gd name="T16" fmla="*/ 19 w 29"/>
                  <a:gd name="T17" fmla="*/ 14 h 58"/>
                  <a:gd name="T18" fmla="*/ 15 w 29"/>
                  <a:gd name="T19" fmla="*/ 8 h 58"/>
                  <a:gd name="T20" fmla="*/ 10 w 29"/>
                  <a:gd name="T21" fmla="*/ 14 h 58"/>
                  <a:gd name="T22" fmla="*/ 10 w 29"/>
                  <a:gd name="T23" fmla="*/ 44 h 58"/>
                  <a:gd name="T24" fmla="*/ 15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5" y="0"/>
                      <a:pt x="15" y="0"/>
                    </a:cubicBezTo>
                    <a:cubicBezTo>
                      <a:pt x="25" y="0"/>
                      <a:pt x="29" y="7"/>
                      <a:pt x="29" y="15"/>
                    </a:cubicBezTo>
                    <a:cubicBezTo>
                      <a:pt x="29" y="42"/>
                      <a:pt x="29" y="42"/>
                      <a:pt x="29" y="42"/>
                    </a:cubicBezTo>
                    <a:cubicBezTo>
                      <a:pt x="29" y="51"/>
                      <a:pt x="25" y="58"/>
                      <a:pt x="15" y="58"/>
                    </a:cubicBezTo>
                    <a:cubicBezTo>
                      <a:pt x="5" y="58"/>
                      <a:pt x="0" y="51"/>
                      <a:pt x="0" y="42"/>
                    </a:cubicBezTo>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7"/>
                      <a:pt x="11" y="50"/>
                      <a:pt x="15"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8" name="Freeform 930"/>
              <p:cNvSpPr>
                <a:spLocks/>
              </p:cNvSpPr>
              <p:nvPr/>
            </p:nvSpPr>
            <p:spPr bwMode="auto">
              <a:xfrm>
                <a:off x="3174"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4" y="22"/>
                    </a:lnTo>
                    <a:lnTo>
                      <a:pt x="14"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931"/>
              <p:cNvSpPr>
                <a:spLocks/>
              </p:cNvSpPr>
              <p:nvPr/>
            </p:nvSpPr>
            <p:spPr bwMode="auto">
              <a:xfrm>
                <a:off x="3195"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3 w 27"/>
                  <a:gd name="T23" fmla="*/ 0 h 58"/>
                  <a:gd name="T24" fmla="*/ 27 w 27"/>
                  <a:gd name="T25" fmla="*/ 13 h 58"/>
                  <a:gd name="T26" fmla="*/ 27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20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4" y="35"/>
                    </a:cubicBezTo>
                    <a:cubicBezTo>
                      <a:pt x="8" y="29"/>
                      <a:pt x="8" y="29"/>
                      <a:pt x="8" y="29"/>
                    </a:cubicBezTo>
                    <a:cubicBezTo>
                      <a:pt x="3" y="24"/>
                      <a:pt x="0" y="21"/>
                      <a:pt x="0" y="14"/>
                    </a:cubicBezTo>
                    <a:cubicBezTo>
                      <a:pt x="0" y="12"/>
                      <a:pt x="0" y="12"/>
                      <a:pt x="0" y="12"/>
                    </a:cubicBezTo>
                    <a:cubicBezTo>
                      <a:pt x="0" y="6"/>
                      <a:pt x="4" y="0"/>
                      <a:pt x="13"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20" y="27"/>
                      <a:pt x="20" y="27"/>
                      <a:pt x="20" y="27"/>
                    </a:cubicBezTo>
                    <a:cubicBezTo>
                      <a:pt x="25"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Rectangle 932"/>
              <p:cNvSpPr>
                <a:spLocks noChangeArrowheads="1"/>
              </p:cNvSpPr>
              <p:nvPr/>
            </p:nvSpPr>
            <p:spPr bwMode="auto">
              <a:xfrm>
                <a:off x="321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933"/>
              <p:cNvSpPr>
                <a:spLocks noEditPoints="1"/>
              </p:cNvSpPr>
              <p:nvPr/>
            </p:nvSpPr>
            <p:spPr bwMode="auto">
              <a:xfrm>
                <a:off x="3225" y="1482"/>
                <a:ext cx="19"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2" name="Freeform 934"/>
              <p:cNvSpPr>
                <a:spLocks/>
              </p:cNvSpPr>
              <p:nvPr/>
            </p:nvSpPr>
            <p:spPr bwMode="auto">
              <a:xfrm>
                <a:off x="3246" y="1482"/>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Freeform 935"/>
              <p:cNvSpPr>
                <a:spLocks/>
              </p:cNvSpPr>
              <p:nvPr/>
            </p:nvSpPr>
            <p:spPr bwMode="auto">
              <a:xfrm>
                <a:off x="3263"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4" name="Freeform 936"/>
              <p:cNvSpPr>
                <a:spLocks/>
              </p:cNvSpPr>
              <p:nvPr/>
            </p:nvSpPr>
            <p:spPr bwMode="auto">
              <a:xfrm>
                <a:off x="3073"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5" name="Freeform 937"/>
              <p:cNvSpPr>
                <a:spLocks noEditPoints="1"/>
              </p:cNvSpPr>
              <p:nvPr/>
            </p:nvSpPr>
            <p:spPr bwMode="auto">
              <a:xfrm>
                <a:off x="3094" y="1535"/>
                <a:ext cx="19" cy="39"/>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3 h 57"/>
                  <a:gd name="T18" fmla="*/ 14 w 28"/>
                  <a:gd name="T19" fmla="*/ 8 h 57"/>
                  <a:gd name="T20" fmla="*/ 9 w 28"/>
                  <a:gd name="T21" fmla="*/ 13 h 57"/>
                  <a:gd name="T22" fmla="*/ 9 w 28"/>
                  <a:gd name="T23" fmla="*/ 44 h 57"/>
                  <a:gd name="T24" fmla="*/ 14 w 28"/>
                  <a:gd name="T25" fmla="*/ 49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6" name="Freeform 938"/>
              <p:cNvSpPr>
                <a:spLocks/>
              </p:cNvSpPr>
              <p:nvPr/>
            </p:nvSpPr>
            <p:spPr bwMode="auto">
              <a:xfrm>
                <a:off x="3116"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7" name="Freeform 939"/>
              <p:cNvSpPr>
                <a:spLocks/>
              </p:cNvSpPr>
              <p:nvPr/>
            </p:nvSpPr>
            <p:spPr bwMode="auto">
              <a:xfrm>
                <a:off x="3137" y="1535"/>
                <a:ext cx="18" cy="39"/>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5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5"/>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8" y="17"/>
                      <a:pt x="18" y="17"/>
                      <a:pt x="18" y="17"/>
                    </a:cubicBezTo>
                    <a:cubicBezTo>
                      <a:pt x="18" y="12"/>
                      <a:pt x="18" y="12"/>
                      <a:pt x="18" y="12"/>
                    </a:cubicBezTo>
                    <a:cubicBezTo>
                      <a:pt x="18"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8" name="Freeform 940"/>
              <p:cNvSpPr>
                <a:spLocks/>
              </p:cNvSpPr>
              <p:nvPr/>
            </p:nvSpPr>
            <p:spPr bwMode="auto">
              <a:xfrm>
                <a:off x="3158"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9" name="Freeform 941"/>
              <p:cNvSpPr>
                <a:spLocks/>
              </p:cNvSpPr>
              <p:nvPr/>
            </p:nvSpPr>
            <p:spPr bwMode="auto">
              <a:xfrm>
                <a:off x="3179"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0" name="Freeform 942"/>
              <p:cNvSpPr>
                <a:spLocks noEditPoints="1"/>
              </p:cNvSpPr>
              <p:nvPr/>
            </p:nvSpPr>
            <p:spPr bwMode="auto">
              <a:xfrm>
                <a:off x="3205" y="1535"/>
                <a:ext cx="18" cy="39"/>
              </a:xfrm>
              <a:custGeom>
                <a:avLst/>
                <a:gdLst>
                  <a:gd name="T0" fmla="*/ 0 w 27"/>
                  <a:gd name="T1" fmla="*/ 0 h 57"/>
                  <a:gd name="T2" fmla="*/ 14 w 27"/>
                  <a:gd name="T3" fmla="*/ 0 h 57"/>
                  <a:gd name="T4" fmla="*/ 27 w 27"/>
                  <a:gd name="T5" fmla="*/ 13 h 57"/>
                  <a:gd name="T6" fmla="*/ 27 w 27"/>
                  <a:gd name="T7" fmla="*/ 25 h 57"/>
                  <a:gd name="T8" fmla="*/ 14 w 27"/>
                  <a:gd name="T9" fmla="*/ 37 h 57"/>
                  <a:gd name="T10" fmla="*/ 9 w 27"/>
                  <a:gd name="T11" fmla="*/ 37 h 57"/>
                  <a:gd name="T12" fmla="*/ 9 w 27"/>
                  <a:gd name="T13" fmla="*/ 57 h 57"/>
                  <a:gd name="T14" fmla="*/ 0 w 27"/>
                  <a:gd name="T15" fmla="*/ 57 h 57"/>
                  <a:gd name="T16" fmla="*/ 0 w 27"/>
                  <a:gd name="T17" fmla="*/ 0 h 57"/>
                  <a:gd name="T18" fmla="*/ 9 w 27"/>
                  <a:gd name="T19" fmla="*/ 8 h 57"/>
                  <a:gd name="T20" fmla="*/ 9 w 27"/>
                  <a:gd name="T21" fmla="*/ 30 h 57"/>
                  <a:gd name="T22" fmla="*/ 13 w 27"/>
                  <a:gd name="T23" fmla="*/ 30 h 57"/>
                  <a:gd name="T24" fmla="*/ 18 w 27"/>
                  <a:gd name="T25" fmla="*/ 26 h 57"/>
                  <a:gd name="T26" fmla="*/ 18 w 27"/>
                  <a:gd name="T27" fmla="*/ 13 h 57"/>
                  <a:gd name="T28" fmla="*/ 13 w 27"/>
                  <a:gd name="T29" fmla="*/ 8 h 57"/>
                  <a:gd name="T30" fmla="*/ 9 w 27"/>
                  <a:gd name="T3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0" y="0"/>
                    </a:moveTo>
                    <a:cubicBezTo>
                      <a:pt x="14" y="0"/>
                      <a:pt x="14" y="0"/>
                      <a:pt x="14" y="0"/>
                    </a:cubicBezTo>
                    <a:cubicBezTo>
                      <a:pt x="23" y="0"/>
                      <a:pt x="27" y="5"/>
                      <a:pt x="27" y="13"/>
                    </a:cubicBezTo>
                    <a:cubicBezTo>
                      <a:pt x="27" y="25"/>
                      <a:pt x="27" y="25"/>
                      <a:pt x="27" y="25"/>
                    </a:cubicBezTo>
                    <a:cubicBezTo>
                      <a:pt x="27" y="33"/>
                      <a:pt x="23" y="37"/>
                      <a:pt x="14" y="37"/>
                    </a:cubicBezTo>
                    <a:cubicBezTo>
                      <a:pt x="9" y="37"/>
                      <a:pt x="9" y="37"/>
                      <a:pt x="9" y="37"/>
                    </a:cubicBezTo>
                    <a:cubicBezTo>
                      <a:pt x="9" y="57"/>
                      <a:pt x="9" y="57"/>
                      <a:pt x="9" y="57"/>
                    </a:cubicBezTo>
                    <a:cubicBezTo>
                      <a:pt x="0" y="57"/>
                      <a:pt x="0" y="57"/>
                      <a:pt x="0" y="57"/>
                    </a:cubicBezTo>
                    <a:lnTo>
                      <a:pt x="0" y="0"/>
                    </a:lnTo>
                    <a:close/>
                    <a:moveTo>
                      <a:pt x="9" y="8"/>
                    </a:moveTo>
                    <a:cubicBezTo>
                      <a:pt x="9" y="30"/>
                      <a:pt x="9" y="30"/>
                      <a:pt x="9" y="30"/>
                    </a:cubicBezTo>
                    <a:cubicBezTo>
                      <a:pt x="13" y="30"/>
                      <a:pt x="13" y="30"/>
                      <a:pt x="13" y="30"/>
                    </a:cubicBezTo>
                    <a:cubicBezTo>
                      <a:pt x="16" y="30"/>
                      <a:pt x="18" y="29"/>
                      <a:pt x="18" y="26"/>
                    </a:cubicBezTo>
                    <a:cubicBezTo>
                      <a:pt x="18" y="13"/>
                      <a:pt x="18" y="13"/>
                      <a:pt x="18" y="13"/>
                    </a:cubicBezTo>
                    <a:cubicBezTo>
                      <a:pt x="18" y="10"/>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1" name="Freeform 943"/>
              <p:cNvSpPr>
                <a:spLocks/>
              </p:cNvSpPr>
              <p:nvPr/>
            </p:nvSpPr>
            <p:spPr bwMode="auto">
              <a:xfrm>
                <a:off x="3225"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Rectangle 944"/>
              <p:cNvSpPr>
                <a:spLocks noChangeArrowheads="1"/>
              </p:cNvSpPr>
              <p:nvPr/>
            </p:nvSpPr>
            <p:spPr bwMode="auto">
              <a:xfrm>
                <a:off x="3244"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3" name="Freeform 945"/>
              <p:cNvSpPr>
                <a:spLocks noEditPoints="1"/>
              </p:cNvSpPr>
              <p:nvPr/>
            </p:nvSpPr>
            <p:spPr bwMode="auto">
              <a:xfrm>
                <a:off x="3253"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4" name="Freeform 946"/>
              <p:cNvSpPr>
                <a:spLocks/>
              </p:cNvSpPr>
              <p:nvPr/>
            </p:nvSpPr>
            <p:spPr bwMode="auto">
              <a:xfrm>
                <a:off x="3275" y="1535"/>
                <a:ext cx="19" cy="39"/>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3" y="22"/>
                    </a:lnTo>
                    <a:lnTo>
                      <a:pt x="13"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5" name="Freeform 947"/>
              <p:cNvSpPr>
                <a:spLocks noEditPoints="1"/>
              </p:cNvSpPr>
              <p:nvPr/>
            </p:nvSpPr>
            <p:spPr bwMode="auto">
              <a:xfrm>
                <a:off x="3071" y="1589"/>
                <a:ext cx="22" cy="37"/>
              </a:xfrm>
              <a:custGeom>
                <a:avLst/>
                <a:gdLst>
                  <a:gd name="T0" fmla="*/ 0 w 22"/>
                  <a:gd name="T1" fmla="*/ 37 h 37"/>
                  <a:gd name="T2" fmla="*/ 8 w 22"/>
                  <a:gd name="T3" fmla="*/ 0 h 37"/>
                  <a:gd name="T4" fmla="*/ 15 w 22"/>
                  <a:gd name="T5" fmla="*/ 0 h 37"/>
                  <a:gd name="T6" fmla="*/ 22 w 22"/>
                  <a:gd name="T7" fmla="*/ 37 h 37"/>
                  <a:gd name="T8" fmla="*/ 15 w 22"/>
                  <a:gd name="T9" fmla="*/ 37 h 37"/>
                  <a:gd name="T10" fmla="*/ 15 w 22"/>
                  <a:gd name="T11" fmla="*/ 31 h 37"/>
                  <a:gd name="T12" fmla="*/ 8 w 22"/>
                  <a:gd name="T13" fmla="*/ 31 h 37"/>
                  <a:gd name="T14" fmla="*/ 7 w 22"/>
                  <a:gd name="T15" fmla="*/ 37 h 37"/>
                  <a:gd name="T16" fmla="*/ 0 w 22"/>
                  <a:gd name="T17" fmla="*/ 37 h 37"/>
                  <a:gd name="T18" fmla="*/ 9 w 22"/>
                  <a:gd name="T19" fmla="*/ 25 h 37"/>
                  <a:gd name="T20" fmla="*/ 13 w 22"/>
                  <a:gd name="T21" fmla="*/ 25 h 37"/>
                  <a:gd name="T22" fmla="*/ 11 w 22"/>
                  <a:gd name="T23" fmla="*/ 10 h 37"/>
                  <a:gd name="T24" fmla="*/ 11 w 22"/>
                  <a:gd name="T25" fmla="*/ 10 h 37"/>
                  <a:gd name="T26" fmla="*/ 9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5" y="37"/>
                    </a:lnTo>
                    <a:lnTo>
                      <a:pt x="15" y="31"/>
                    </a:lnTo>
                    <a:lnTo>
                      <a:pt x="8" y="31"/>
                    </a:lnTo>
                    <a:lnTo>
                      <a:pt x="7" y="37"/>
                    </a:lnTo>
                    <a:lnTo>
                      <a:pt x="0" y="37"/>
                    </a:lnTo>
                    <a:close/>
                    <a:moveTo>
                      <a:pt x="9" y="25"/>
                    </a:moveTo>
                    <a:lnTo>
                      <a:pt x="13" y="25"/>
                    </a:lnTo>
                    <a:lnTo>
                      <a:pt x="11" y="10"/>
                    </a:lnTo>
                    <a:lnTo>
                      <a:pt x="11" y="10"/>
                    </a:lnTo>
                    <a:lnTo>
                      <a:pt x="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6" name="Freeform 948"/>
              <p:cNvSpPr>
                <a:spLocks/>
              </p:cNvSpPr>
              <p:nvPr/>
            </p:nvSpPr>
            <p:spPr bwMode="auto">
              <a:xfrm>
                <a:off x="3095"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7" name="Freeform 949"/>
              <p:cNvSpPr>
                <a:spLocks noEditPoints="1"/>
              </p:cNvSpPr>
              <p:nvPr/>
            </p:nvSpPr>
            <p:spPr bwMode="auto">
              <a:xfrm>
                <a:off x="311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 name="Freeform 950"/>
              <p:cNvSpPr>
                <a:spLocks noEditPoints="1"/>
              </p:cNvSpPr>
              <p:nvPr/>
            </p:nvSpPr>
            <p:spPr bwMode="auto">
              <a:xfrm>
                <a:off x="3143" y="1589"/>
                <a:ext cx="18" cy="37"/>
              </a:xfrm>
              <a:custGeom>
                <a:avLst/>
                <a:gdLst>
                  <a:gd name="T0" fmla="*/ 0 w 27"/>
                  <a:gd name="T1" fmla="*/ 0 h 56"/>
                  <a:gd name="T2" fmla="*/ 14 w 27"/>
                  <a:gd name="T3" fmla="*/ 0 h 56"/>
                  <a:gd name="T4" fmla="*/ 27 w 27"/>
                  <a:gd name="T5" fmla="*/ 13 h 56"/>
                  <a:gd name="T6" fmla="*/ 27 w 27"/>
                  <a:gd name="T7" fmla="*/ 24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4"/>
                      <a:pt x="27" y="24"/>
                      <a:pt x="27" y="24"/>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 name="Freeform 951"/>
              <p:cNvSpPr>
                <a:spLocks noEditPoints="1"/>
              </p:cNvSpPr>
              <p:nvPr/>
            </p:nvSpPr>
            <p:spPr bwMode="auto">
              <a:xfrm>
                <a:off x="3164" y="1589"/>
                <a:ext cx="19" cy="37"/>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1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29"/>
                      <a:pt x="19" y="31"/>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4"/>
                      <a:pt x="17" y="21"/>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 name="Freeform 952"/>
              <p:cNvSpPr>
                <a:spLocks noEditPoints="1"/>
              </p:cNvSpPr>
              <p:nvPr/>
            </p:nvSpPr>
            <p:spPr bwMode="auto">
              <a:xfrm>
                <a:off x="3185" y="1588"/>
                <a:ext cx="19" cy="39"/>
              </a:xfrm>
              <a:custGeom>
                <a:avLst/>
                <a:gdLst>
                  <a:gd name="T0" fmla="*/ 0 w 28"/>
                  <a:gd name="T1" fmla="*/ 43 h 58"/>
                  <a:gd name="T2" fmla="*/ 0 w 28"/>
                  <a:gd name="T3" fmla="*/ 16 h 58"/>
                  <a:gd name="T4" fmla="*/ 14 w 28"/>
                  <a:gd name="T5" fmla="*/ 0 h 58"/>
                  <a:gd name="T6" fmla="*/ 28 w 28"/>
                  <a:gd name="T7" fmla="*/ 16 h 58"/>
                  <a:gd name="T8" fmla="*/ 28 w 28"/>
                  <a:gd name="T9" fmla="*/ 43 h 58"/>
                  <a:gd name="T10" fmla="*/ 14 w 28"/>
                  <a:gd name="T11" fmla="*/ 58 h 58"/>
                  <a:gd name="T12" fmla="*/ 0 w 28"/>
                  <a:gd name="T13" fmla="*/ 43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3"/>
                    </a:moveTo>
                    <a:cubicBezTo>
                      <a:pt x="0" y="16"/>
                      <a:pt x="0" y="16"/>
                      <a:pt x="0" y="16"/>
                    </a:cubicBezTo>
                    <a:cubicBezTo>
                      <a:pt x="0" y="7"/>
                      <a:pt x="4" y="0"/>
                      <a:pt x="14" y="0"/>
                    </a:cubicBezTo>
                    <a:cubicBezTo>
                      <a:pt x="24" y="0"/>
                      <a:pt x="28" y="7"/>
                      <a:pt x="28" y="16"/>
                    </a:cubicBezTo>
                    <a:cubicBezTo>
                      <a:pt x="28" y="43"/>
                      <a:pt x="28" y="43"/>
                      <a:pt x="28" y="43"/>
                    </a:cubicBezTo>
                    <a:cubicBezTo>
                      <a:pt x="28" y="51"/>
                      <a:pt x="24" y="58"/>
                      <a:pt x="14" y="58"/>
                    </a:cubicBezTo>
                    <a:cubicBezTo>
                      <a:pt x="4" y="58"/>
                      <a:pt x="0" y="51"/>
                      <a:pt x="0" y="43"/>
                    </a:cubicBezTo>
                    <a:moveTo>
                      <a:pt x="19" y="44"/>
                    </a:moveTo>
                    <a:cubicBezTo>
                      <a:pt x="19" y="14"/>
                      <a:pt x="19" y="14"/>
                      <a:pt x="19" y="14"/>
                    </a:cubicBezTo>
                    <a:cubicBezTo>
                      <a:pt x="19" y="11"/>
                      <a:pt x="17" y="8"/>
                      <a:pt x="14" y="8"/>
                    </a:cubicBezTo>
                    <a:cubicBezTo>
                      <a:pt x="11" y="8"/>
                      <a:pt x="9" y="11"/>
                      <a:pt x="9" y="14"/>
                    </a:cubicBezTo>
                    <a:cubicBezTo>
                      <a:pt x="9" y="44"/>
                      <a:pt x="9" y="44"/>
                      <a:pt x="9" y="44"/>
                    </a:cubicBezTo>
                    <a:cubicBezTo>
                      <a:pt x="9" y="48"/>
                      <a:pt x="11" y="50"/>
                      <a:pt x="14" y="50"/>
                    </a:cubicBezTo>
                    <a:cubicBezTo>
                      <a:pt x="17"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 name="Freeform 953"/>
              <p:cNvSpPr>
                <a:spLocks noEditPoints="1"/>
              </p:cNvSpPr>
              <p:nvPr/>
            </p:nvSpPr>
            <p:spPr bwMode="auto">
              <a:xfrm>
                <a:off x="320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2" name="Freeform 954"/>
              <p:cNvSpPr>
                <a:spLocks/>
              </p:cNvSpPr>
              <p:nvPr/>
            </p:nvSpPr>
            <p:spPr bwMode="auto">
              <a:xfrm>
                <a:off x="3229" y="1589"/>
                <a:ext cx="18" cy="38"/>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9" y="0"/>
                      <a:pt x="9" y="0"/>
                      <a:pt x="9" y="0"/>
                    </a:cubicBezTo>
                    <a:cubicBezTo>
                      <a:pt x="9" y="43"/>
                      <a:pt x="9" y="43"/>
                      <a:pt x="9" y="43"/>
                    </a:cubicBezTo>
                    <a:cubicBezTo>
                      <a:pt x="9" y="47"/>
                      <a:pt x="11" y="49"/>
                      <a:pt x="14" y="49"/>
                    </a:cubicBezTo>
                    <a:cubicBezTo>
                      <a:pt x="17" y="49"/>
                      <a:pt x="19" y="47"/>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3" name="Freeform 955"/>
              <p:cNvSpPr>
                <a:spLocks/>
              </p:cNvSpPr>
              <p:nvPr/>
            </p:nvSpPr>
            <p:spPr bwMode="auto">
              <a:xfrm>
                <a:off x="3250" y="1588"/>
                <a:ext cx="19" cy="39"/>
              </a:xfrm>
              <a:custGeom>
                <a:avLst/>
                <a:gdLst>
                  <a:gd name="T0" fmla="*/ 0 w 28"/>
                  <a:gd name="T1" fmla="*/ 43 h 58"/>
                  <a:gd name="T2" fmla="*/ 0 w 28"/>
                  <a:gd name="T3" fmla="*/ 16 h 58"/>
                  <a:gd name="T4" fmla="*/ 15 w 28"/>
                  <a:gd name="T5" fmla="*/ 0 h 58"/>
                  <a:gd name="T6" fmla="*/ 28 w 28"/>
                  <a:gd name="T7" fmla="*/ 14 h 58"/>
                  <a:gd name="T8" fmla="*/ 28 w 28"/>
                  <a:gd name="T9" fmla="*/ 21 h 58"/>
                  <a:gd name="T10" fmla="*/ 19 w 28"/>
                  <a:gd name="T11" fmla="*/ 21 h 58"/>
                  <a:gd name="T12" fmla="*/ 19 w 28"/>
                  <a:gd name="T13" fmla="*/ 14 h 58"/>
                  <a:gd name="T14" fmla="*/ 15 w 28"/>
                  <a:gd name="T15" fmla="*/ 8 h 58"/>
                  <a:gd name="T16" fmla="*/ 10 w 28"/>
                  <a:gd name="T17" fmla="*/ 14 h 58"/>
                  <a:gd name="T18" fmla="*/ 10 w 28"/>
                  <a:gd name="T19" fmla="*/ 44 h 58"/>
                  <a:gd name="T20" fmla="*/ 15 w 28"/>
                  <a:gd name="T21" fmla="*/ 50 h 58"/>
                  <a:gd name="T22" fmla="*/ 19 w 28"/>
                  <a:gd name="T23" fmla="*/ 44 h 58"/>
                  <a:gd name="T24" fmla="*/ 19 w 28"/>
                  <a:gd name="T25" fmla="*/ 34 h 58"/>
                  <a:gd name="T26" fmla="*/ 28 w 28"/>
                  <a:gd name="T27" fmla="*/ 34 h 58"/>
                  <a:gd name="T28" fmla="*/ 28 w 28"/>
                  <a:gd name="T29" fmla="*/ 44 h 58"/>
                  <a:gd name="T30" fmla="*/ 15 w 28"/>
                  <a:gd name="T31" fmla="*/ 58 h 58"/>
                  <a:gd name="T32" fmla="*/ 0 w 28"/>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8">
                    <a:moveTo>
                      <a:pt x="0" y="43"/>
                    </a:moveTo>
                    <a:cubicBezTo>
                      <a:pt x="0" y="16"/>
                      <a:pt x="0" y="16"/>
                      <a:pt x="0" y="16"/>
                    </a:cubicBezTo>
                    <a:cubicBezTo>
                      <a:pt x="0" y="7"/>
                      <a:pt x="5" y="0"/>
                      <a:pt x="15" y="0"/>
                    </a:cubicBezTo>
                    <a:cubicBezTo>
                      <a:pt x="25" y="0"/>
                      <a:pt x="28" y="6"/>
                      <a:pt x="28" y="14"/>
                    </a:cubicBezTo>
                    <a:cubicBezTo>
                      <a:pt x="28" y="21"/>
                      <a:pt x="28" y="21"/>
                      <a:pt x="28" y="21"/>
                    </a:cubicBezTo>
                    <a:cubicBezTo>
                      <a:pt x="19" y="21"/>
                      <a:pt x="19" y="21"/>
                      <a:pt x="19" y="21"/>
                    </a:cubicBezTo>
                    <a:cubicBezTo>
                      <a:pt x="19" y="14"/>
                      <a:pt x="19" y="14"/>
                      <a:pt x="19" y="14"/>
                    </a:cubicBezTo>
                    <a:cubicBezTo>
                      <a:pt x="19" y="10"/>
                      <a:pt x="18" y="8"/>
                      <a:pt x="15" y="8"/>
                    </a:cubicBezTo>
                    <a:cubicBezTo>
                      <a:pt x="11" y="8"/>
                      <a:pt x="10" y="11"/>
                      <a:pt x="10" y="14"/>
                    </a:cubicBezTo>
                    <a:cubicBezTo>
                      <a:pt x="10" y="44"/>
                      <a:pt x="10" y="44"/>
                      <a:pt x="10" y="44"/>
                    </a:cubicBezTo>
                    <a:cubicBezTo>
                      <a:pt x="10" y="48"/>
                      <a:pt x="11" y="50"/>
                      <a:pt x="15" y="50"/>
                    </a:cubicBezTo>
                    <a:cubicBezTo>
                      <a:pt x="18" y="50"/>
                      <a:pt x="19" y="48"/>
                      <a:pt x="19" y="44"/>
                    </a:cubicBezTo>
                    <a:cubicBezTo>
                      <a:pt x="19" y="34"/>
                      <a:pt x="19" y="34"/>
                      <a:pt x="19" y="34"/>
                    </a:cubicBezTo>
                    <a:cubicBezTo>
                      <a:pt x="28" y="34"/>
                      <a:pt x="28" y="34"/>
                      <a:pt x="28" y="34"/>
                    </a:cubicBezTo>
                    <a:cubicBezTo>
                      <a:pt x="28" y="44"/>
                      <a:pt x="28" y="44"/>
                      <a:pt x="28" y="44"/>
                    </a:cubicBezTo>
                    <a:cubicBezTo>
                      <a:pt x="28" y="52"/>
                      <a:pt x="25" y="58"/>
                      <a:pt x="15" y="58"/>
                    </a:cubicBezTo>
                    <a:cubicBezTo>
                      <a:pt x="5"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4" name="Freeform 956"/>
              <p:cNvSpPr>
                <a:spLocks/>
              </p:cNvSpPr>
              <p:nvPr/>
            </p:nvSpPr>
            <p:spPr bwMode="auto">
              <a:xfrm>
                <a:off x="3270" y="1589"/>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5" name="Rectangle 957"/>
              <p:cNvSpPr>
                <a:spLocks noChangeArrowheads="1"/>
              </p:cNvSpPr>
              <p:nvPr/>
            </p:nvSpPr>
            <p:spPr bwMode="auto">
              <a:xfrm>
                <a:off x="3289" y="1589"/>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6" name="Freeform 958"/>
              <p:cNvSpPr>
                <a:spLocks noEditPoints="1"/>
              </p:cNvSpPr>
              <p:nvPr/>
            </p:nvSpPr>
            <p:spPr bwMode="auto">
              <a:xfrm>
                <a:off x="3298" y="1588"/>
                <a:ext cx="20" cy="39"/>
              </a:xfrm>
              <a:custGeom>
                <a:avLst/>
                <a:gdLst>
                  <a:gd name="T0" fmla="*/ 0 w 29"/>
                  <a:gd name="T1" fmla="*/ 43 h 58"/>
                  <a:gd name="T2" fmla="*/ 0 w 29"/>
                  <a:gd name="T3" fmla="*/ 16 h 58"/>
                  <a:gd name="T4" fmla="*/ 14 w 29"/>
                  <a:gd name="T5" fmla="*/ 0 h 58"/>
                  <a:gd name="T6" fmla="*/ 29 w 29"/>
                  <a:gd name="T7" fmla="*/ 16 h 58"/>
                  <a:gd name="T8" fmla="*/ 29 w 29"/>
                  <a:gd name="T9" fmla="*/ 43 h 58"/>
                  <a:gd name="T10" fmla="*/ 14 w 29"/>
                  <a:gd name="T11" fmla="*/ 58 h 58"/>
                  <a:gd name="T12" fmla="*/ 0 w 29"/>
                  <a:gd name="T13" fmla="*/ 43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3"/>
                    </a:moveTo>
                    <a:cubicBezTo>
                      <a:pt x="0" y="16"/>
                      <a:pt x="0" y="16"/>
                      <a:pt x="0" y="16"/>
                    </a:cubicBezTo>
                    <a:cubicBezTo>
                      <a:pt x="0" y="7"/>
                      <a:pt x="4" y="0"/>
                      <a:pt x="14" y="0"/>
                    </a:cubicBezTo>
                    <a:cubicBezTo>
                      <a:pt x="24" y="0"/>
                      <a:pt x="29" y="7"/>
                      <a:pt x="29" y="16"/>
                    </a:cubicBezTo>
                    <a:cubicBezTo>
                      <a:pt x="29" y="43"/>
                      <a:pt x="29" y="43"/>
                      <a:pt x="29" y="43"/>
                    </a:cubicBezTo>
                    <a:cubicBezTo>
                      <a:pt x="29" y="51"/>
                      <a:pt x="24" y="58"/>
                      <a:pt x="14" y="58"/>
                    </a:cubicBezTo>
                    <a:cubicBezTo>
                      <a:pt x="4" y="58"/>
                      <a:pt x="0" y="51"/>
                      <a:pt x="0" y="43"/>
                    </a:cubicBezTo>
                    <a:moveTo>
                      <a:pt x="19" y="44"/>
                    </a:moveTo>
                    <a:cubicBezTo>
                      <a:pt x="19" y="14"/>
                      <a:pt x="19" y="14"/>
                      <a:pt x="19" y="14"/>
                    </a:cubicBezTo>
                    <a:cubicBezTo>
                      <a:pt x="19" y="11"/>
                      <a:pt x="18" y="8"/>
                      <a:pt x="14" y="8"/>
                    </a:cubicBezTo>
                    <a:cubicBezTo>
                      <a:pt x="11" y="8"/>
                      <a:pt x="9" y="11"/>
                      <a:pt x="9" y="14"/>
                    </a:cubicBezTo>
                    <a:cubicBezTo>
                      <a:pt x="9" y="44"/>
                      <a:pt x="9" y="44"/>
                      <a:pt x="9" y="44"/>
                    </a:cubicBezTo>
                    <a:cubicBezTo>
                      <a:pt x="9" y="48"/>
                      <a:pt x="11" y="50"/>
                      <a:pt x="14"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7" name="Freeform 959"/>
              <p:cNvSpPr>
                <a:spLocks/>
              </p:cNvSpPr>
              <p:nvPr/>
            </p:nvSpPr>
            <p:spPr bwMode="auto">
              <a:xfrm>
                <a:off x="3321"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2 w 18"/>
                  <a:gd name="T11" fmla="*/ 21 h 37"/>
                  <a:gd name="T12" fmla="*/ 12 w 18"/>
                  <a:gd name="T13" fmla="*/ 0 h 37"/>
                  <a:gd name="T14" fmla="*/ 18 w 18"/>
                  <a:gd name="T15" fmla="*/ 0 h 37"/>
                  <a:gd name="T16" fmla="*/ 18 w 18"/>
                  <a:gd name="T17" fmla="*/ 37 h 37"/>
                  <a:gd name="T18" fmla="*/ 12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2" y="21"/>
                    </a:lnTo>
                    <a:lnTo>
                      <a:pt x="12" y="0"/>
                    </a:lnTo>
                    <a:lnTo>
                      <a:pt x="18" y="0"/>
                    </a:lnTo>
                    <a:lnTo>
                      <a:pt x="18" y="37"/>
                    </a:lnTo>
                    <a:lnTo>
                      <a:pt x="12"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8" name="Freeform 960"/>
              <p:cNvSpPr>
                <a:spLocks/>
              </p:cNvSpPr>
              <p:nvPr/>
            </p:nvSpPr>
            <p:spPr bwMode="auto">
              <a:xfrm>
                <a:off x="1577" y="1972"/>
                <a:ext cx="13" cy="37"/>
              </a:xfrm>
              <a:custGeom>
                <a:avLst/>
                <a:gdLst>
                  <a:gd name="T0" fmla="*/ 0 w 13"/>
                  <a:gd name="T1" fmla="*/ 0 h 37"/>
                  <a:gd name="T2" fmla="*/ 6 w 13"/>
                  <a:gd name="T3" fmla="*/ 0 h 37"/>
                  <a:gd name="T4" fmla="*/ 6 w 13"/>
                  <a:gd name="T5" fmla="*/ 33 h 37"/>
                  <a:gd name="T6" fmla="*/ 13 w 13"/>
                  <a:gd name="T7" fmla="*/ 33 h 37"/>
                  <a:gd name="T8" fmla="*/ 13 w 13"/>
                  <a:gd name="T9" fmla="*/ 37 h 37"/>
                  <a:gd name="T10" fmla="*/ 0 w 13"/>
                  <a:gd name="T11" fmla="*/ 37 h 37"/>
                  <a:gd name="T12" fmla="*/ 0 w 1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0" y="0"/>
                    </a:moveTo>
                    <a:lnTo>
                      <a:pt x="6" y="0"/>
                    </a:lnTo>
                    <a:lnTo>
                      <a:pt x="6" y="33"/>
                    </a:lnTo>
                    <a:lnTo>
                      <a:pt x="13" y="33"/>
                    </a:lnTo>
                    <a:lnTo>
                      <a:pt x="13"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Rectangle 961"/>
              <p:cNvSpPr>
                <a:spLocks noChangeArrowheads="1"/>
              </p:cNvSpPr>
              <p:nvPr/>
            </p:nvSpPr>
            <p:spPr bwMode="auto">
              <a:xfrm>
                <a:off x="1594"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0" name="Freeform 962"/>
              <p:cNvSpPr>
                <a:spLocks/>
              </p:cNvSpPr>
              <p:nvPr/>
            </p:nvSpPr>
            <p:spPr bwMode="auto">
              <a:xfrm>
                <a:off x="1604"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6" y="5"/>
                    </a:lnTo>
                    <a:lnTo>
                      <a:pt x="6" y="16"/>
                    </a:lnTo>
                    <a:lnTo>
                      <a:pt x="12" y="16"/>
                    </a:lnTo>
                    <a:lnTo>
                      <a:pt x="12" y="21"/>
                    </a:lnTo>
                    <a:lnTo>
                      <a:pt x="6" y="21"/>
                    </a:lnTo>
                    <a:lnTo>
                      <a:pt x="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Freeform 963"/>
              <p:cNvSpPr>
                <a:spLocks/>
              </p:cNvSpPr>
              <p:nvPr/>
            </p:nvSpPr>
            <p:spPr bwMode="auto">
              <a:xfrm>
                <a:off x="162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2" name="Freeform 964"/>
              <p:cNvSpPr>
                <a:spLocks noEditPoints="1"/>
              </p:cNvSpPr>
              <p:nvPr/>
            </p:nvSpPr>
            <p:spPr bwMode="auto">
              <a:xfrm>
                <a:off x="1577"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Freeform 965"/>
              <p:cNvSpPr>
                <a:spLocks/>
              </p:cNvSpPr>
              <p:nvPr/>
            </p:nvSpPr>
            <p:spPr bwMode="auto">
              <a:xfrm>
                <a:off x="1600"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Freeform 966"/>
              <p:cNvSpPr>
                <a:spLocks/>
              </p:cNvSpPr>
              <p:nvPr/>
            </p:nvSpPr>
            <p:spPr bwMode="auto">
              <a:xfrm>
                <a:off x="163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Freeform 967"/>
              <p:cNvSpPr>
                <a:spLocks noEditPoints="1"/>
              </p:cNvSpPr>
              <p:nvPr/>
            </p:nvSpPr>
            <p:spPr bwMode="auto">
              <a:xfrm>
                <a:off x="1649" y="2025"/>
                <a:ext cx="21" cy="38"/>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Freeform 968"/>
              <p:cNvSpPr>
                <a:spLocks/>
              </p:cNvSpPr>
              <p:nvPr/>
            </p:nvSpPr>
            <p:spPr bwMode="auto">
              <a:xfrm>
                <a:off x="1673"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4" y="22"/>
                    </a:lnTo>
                    <a:lnTo>
                      <a:pt x="14"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Freeform 969"/>
              <p:cNvSpPr>
                <a:spLocks noEditPoints="1"/>
              </p:cNvSpPr>
              <p:nvPr/>
            </p:nvSpPr>
            <p:spPr bwMode="auto">
              <a:xfrm>
                <a:off x="1695"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8" name="Freeform 970"/>
              <p:cNvSpPr>
                <a:spLocks noEditPoints="1"/>
              </p:cNvSpPr>
              <p:nvPr/>
            </p:nvSpPr>
            <p:spPr bwMode="auto">
              <a:xfrm>
                <a:off x="2074" y="1972"/>
                <a:ext cx="18" cy="37"/>
              </a:xfrm>
              <a:custGeom>
                <a:avLst/>
                <a:gdLst>
                  <a:gd name="T0" fmla="*/ 0 w 26"/>
                  <a:gd name="T1" fmla="*/ 0 h 56"/>
                  <a:gd name="T2" fmla="*/ 13 w 26"/>
                  <a:gd name="T3" fmla="*/ 0 h 56"/>
                  <a:gd name="T4" fmla="*/ 26 w 26"/>
                  <a:gd name="T5" fmla="*/ 13 h 56"/>
                  <a:gd name="T6" fmla="*/ 26 w 26"/>
                  <a:gd name="T7" fmla="*/ 25 h 56"/>
                  <a:gd name="T8" fmla="*/ 13 w 26"/>
                  <a:gd name="T9" fmla="*/ 37 h 56"/>
                  <a:gd name="T10" fmla="*/ 9 w 26"/>
                  <a:gd name="T11" fmla="*/ 37 h 56"/>
                  <a:gd name="T12" fmla="*/ 9 w 26"/>
                  <a:gd name="T13" fmla="*/ 56 h 56"/>
                  <a:gd name="T14" fmla="*/ 0 w 26"/>
                  <a:gd name="T15" fmla="*/ 56 h 56"/>
                  <a:gd name="T16" fmla="*/ 0 w 26"/>
                  <a:gd name="T17" fmla="*/ 0 h 56"/>
                  <a:gd name="T18" fmla="*/ 9 w 26"/>
                  <a:gd name="T19" fmla="*/ 8 h 56"/>
                  <a:gd name="T20" fmla="*/ 9 w 26"/>
                  <a:gd name="T21" fmla="*/ 30 h 56"/>
                  <a:gd name="T22" fmla="*/ 12 w 26"/>
                  <a:gd name="T23" fmla="*/ 30 h 56"/>
                  <a:gd name="T24" fmla="*/ 17 w 26"/>
                  <a:gd name="T25" fmla="*/ 25 h 56"/>
                  <a:gd name="T26" fmla="*/ 17 w 26"/>
                  <a:gd name="T27" fmla="*/ 12 h 56"/>
                  <a:gd name="T28" fmla="*/ 12 w 26"/>
                  <a:gd name="T29" fmla="*/ 8 h 56"/>
                  <a:gd name="T30" fmla="*/ 9 w 26"/>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0"/>
                    </a:moveTo>
                    <a:cubicBezTo>
                      <a:pt x="13" y="0"/>
                      <a:pt x="13" y="0"/>
                      <a:pt x="13" y="0"/>
                    </a:cubicBezTo>
                    <a:cubicBezTo>
                      <a:pt x="23" y="0"/>
                      <a:pt x="26" y="5"/>
                      <a:pt x="26" y="13"/>
                    </a:cubicBezTo>
                    <a:cubicBezTo>
                      <a:pt x="26" y="25"/>
                      <a:pt x="26" y="25"/>
                      <a:pt x="26" y="25"/>
                    </a:cubicBezTo>
                    <a:cubicBezTo>
                      <a:pt x="26" y="32"/>
                      <a:pt x="23" y="37"/>
                      <a:pt x="13"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2" y="30"/>
                      <a:pt x="12" y="30"/>
                      <a:pt x="12" y="30"/>
                    </a:cubicBezTo>
                    <a:cubicBezTo>
                      <a:pt x="16" y="30"/>
                      <a:pt x="17" y="28"/>
                      <a:pt x="17" y="25"/>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Freeform 971"/>
              <p:cNvSpPr>
                <a:spLocks/>
              </p:cNvSpPr>
              <p:nvPr/>
            </p:nvSpPr>
            <p:spPr bwMode="auto">
              <a:xfrm>
                <a:off x="2095"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0" name="Freeform 972"/>
              <p:cNvSpPr>
                <a:spLocks noEditPoints="1"/>
              </p:cNvSpPr>
              <p:nvPr/>
            </p:nvSpPr>
            <p:spPr bwMode="auto">
              <a:xfrm>
                <a:off x="2113" y="1972"/>
                <a:ext cx="21" cy="37"/>
              </a:xfrm>
              <a:custGeom>
                <a:avLst/>
                <a:gdLst>
                  <a:gd name="T0" fmla="*/ 0 w 21"/>
                  <a:gd name="T1" fmla="*/ 37 h 37"/>
                  <a:gd name="T2" fmla="*/ 7 w 21"/>
                  <a:gd name="T3" fmla="*/ 0 h 37"/>
                  <a:gd name="T4" fmla="*/ 15 w 21"/>
                  <a:gd name="T5" fmla="*/ 0 h 37"/>
                  <a:gd name="T6" fmla="*/ 21 w 21"/>
                  <a:gd name="T7" fmla="*/ 37 h 37"/>
                  <a:gd name="T8" fmla="*/ 15 w 21"/>
                  <a:gd name="T9" fmla="*/ 37 h 37"/>
                  <a:gd name="T10" fmla="*/ 14 w 21"/>
                  <a:gd name="T11" fmla="*/ 31 h 37"/>
                  <a:gd name="T12" fmla="*/ 7 w 21"/>
                  <a:gd name="T13" fmla="*/ 31 h 37"/>
                  <a:gd name="T14" fmla="*/ 6 w 21"/>
                  <a:gd name="T15" fmla="*/ 37 h 37"/>
                  <a:gd name="T16" fmla="*/ 0 w 21"/>
                  <a:gd name="T17" fmla="*/ 37 h 37"/>
                  <a:gd name="T18" fmla="*/ 8 w 21"/>
                  <a:gd name="T19" fmla="*/ 25 h 37"/>
                  <a:gd name="T20" fmla="*/ 13 w 21"/>
                  <a:gd name="T21" fmla="*/ 25 h 37"/>
                  <a:gd name="T22" fmla="*/ 11 w 21"/>
                  <a:gd name="T23" fmla="*/ 10 h 37"/>
                  <a:gd name="T24" fmla="*/ 11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7" y="0"/>
                    </a:lnTo>
                    <a:lnTo>
                      <a:pt x="15" y="0"/>
                    </a:lnTo>
                    <a:lnTo>
                      <a:pt x="21" y="37"/>
                    </a:lnTo>
                    <a:lnTo>
                      <a:pt x="15" y="37"/>
                    </a:lnTo>
                    <a:lnTo>
                      <a:pt x="14" y="31"/>
                    </a:lnTo>
                    <a:lnTo>
                      <a:pt x="7" y="31"/>
                    </a:lnTo>
                    <a:lnTo>
                      <a:pt x="6" y="37"/>
                    </a:lnTo>
                    <a:lnTo>
                      <a:pt x="0" y="37"/>
                    </a:lnTo>
                    <a:close/>
                    <a:moveTo>
                      <a:pt x="8" y="25"/>
                    </a:moveTo>
                    <a:lnTo>
                      <a:pt x="13"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Freeform 973"/>
              <p:cNvSpPr>
                <a:spLocks/>
              </p:cNvSpPr>
              <p:nvPr/>
            </p:nvSpPr>
            <p:spPr bwMode="auto">
              <a:xfrm>
                <a:off x="2136" y="1971"/>
                <a:ext cx="19"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10 w 27"/>
                  <a:gd name="T17" fmla="*/ 14 h 58"/>
                  <a:gd name="T18" fmla="*/ 10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5" y="0"/>
                      <a:pt x="27" y="6"/>
                      <a:pt x="27" y="15"/>
                    </a:cubicBezTo>
                    <a:cubicBezTo>
                      <a:pt x="27" y="21"/>
                      <a:pt x="27" y="21"/>
                      <a:pt x="27" y="21"/>
                    </a:cubicBezTo>
                    <a:cubicBezTo>
                      <a:pt x="19" y="21"/>
                      <a:pt x="19" y="21"/>
                      <a:pt x="19" y="21"/>
                    </a:cubicBezTo>
                    <a:cubicBezTo>
                      <a:pt x="19" y="14"/>
                      <a:pt x="19" y="14"/>
                      <a:pt x="19" y="14"/>
                    </a:cubicBezTo>
                    <a:cubicBezTo>
                      <a:pt x="19" y="10"/>
                      <a:pt x="18" y="8"/>
                      <a:pt x="14" y="8"/>
                    </a:cubicBezTo>
                    <a:cubicBezTo>
                      <a:pt x="11" y="8"/>
                      <a:pt x="10" y="11"/>
                      <a:pt x="10" y="14"/>
                    </a:cubicBezTo>
                    <a:cubicBezTo>
                      <a:pt x="10" y="44"/>
                      <a:pt x="10" y="44"/>
                      <a:pt x="10" y="44"/>
                    </a:cubicBezTo>
                    <a:cubicBezTo>
                      <a:pt x="10" y="48"/>
                      <a:pt x="11" y="50"/>
                      <a:pt x="14" y="50"/>
                    </a:cubicBezTo>
                    <a:cubicBezTo>
                      <a:pt x="18"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2" name="Freeform 974"/>
              <p:cNvSpPr>
                <a:spLocks/>
              </p:cNvSpPr>
              <p:nvPr/>
            </p:nvSpPr>
            <p:spPr bwMode="auto">
              <a:xfrm>
                <a:off x="2159" y="1972"/>
                <a:ext cx="14" cy="37"/>
              </a:xfrm>
              <a:custGeom>
                <a:avLst/>
                <a:gdLst>
                  <a:gd name="T0" fmla="*/ 0 w 14"/>
                  <a:gd name="T1" fmla="*/ 0 h 37"/>
                  <a:gd name="T2" fmla="*/ 14 w 14"/>
                  <a:gd name="T3" fmla="*/ 0 h 37"/>
                  <a:gd name="T4" fmla="*/ 14 w 14"/>
                  <a:gd name="T5" fmla="*/ 5 h 37"/>
                  <a:gd name="T6" fmla="*/ 6 w 14"/>
                  <a:gd name="T7" fmla="*/ 5 h 37"/>
                  <a:gd name="T8" fmla="*/ 6 w 14"/>
                  <a:gd name="T9" fmla="*/ 16 h 37"/>
                  <a:gd name="T10" fmla="*/ 12 w 14"/>
                  <a:gd name="T11" fmla="*/ 16 h 37"/>
                  <a:gd name="T12" fmla="*/ 12 w 14"/>
                  <a:gd name="T13" fmla="*/ 21 h 37"/>
                  <a:gd name="T14" fmla="*/ 6 w 14"/>
                  <a:gd name="T15" fmla="*/ 21 h 37"/>
                  <a:gd name="T16" fmla="*/ 6 w 14"/>
                  <a:gd name="T17" fmla="*/ 33 h 37"/>
                  <a:gd name="T18" fmla="*/ 14 w 14"/>
                  <a:gd name="T19" fmla="*/ 33 h 37"/>
                  <a:gd name="T20" fmla="*/ 14 w 14"/>
                  <a:gd name="T21" fmla="*/ 37 h 37"/>
                  <a:gd name="T22" fmla="*/ 0 w 14"/>
                  <a:gd name="T23" fmla="*/ 37 h 37"/>
                  <a:gd name="T24" fmla="*/ 0 w 1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7">
                    <a:moveTo>
                      <a:pt x="0" y="0"/>
                    </a:moveTo>
                    <a:lnTo>
                      <a:pt x="14" y="0"/>
                    </a:lnTo>
                    <a:lnTo>
                      <a:pt x="14" y="5"/>
                    </a:lnTo>
                    <a:lnTo>
                      <a:pt x="6" y="5"/>
                    </a:lnTo>
                    <a:lnTo>
                      <a:pt x="6" y="16"/>
                    </a:lnTo>
                    <a:lnTo>
                      <a:pt x="12" y="16"/>
                    </a:lnTo>
                    <a:lnTo>
                      <a:pt x="12" y="21"/>
                    </a:lnTo>
                    <a:lnTo>
                      <a:pt x="6" y="21"/>
                    </a:lnTo>
                    <a:lnTo>
                      <a:pt x="6" y="33"/>
                    </a:lnTo>
                    <a:lnTo>
                      <a:pt x="14" y="33"/>
                    </a:lnTo>
                    <a:lnTo>
                      <a:pt x="14"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3" name="Freeform 975"/>
              <p:cNvSpPr>
                <a:spLocks/>
              </p:cNvSpPr>
              <p:nvPr/>
            </p:nvSpPr>
            <p:spPr bwMode="auto">
              <a:xfrm>
                <a:off x="2177" y="2003"/>
                <a:ext cx="7" cy="10"/>
              </a:xfrm>
              <a:custGeom>
                <a:avLst/>
                <a:gdLst>
                  <a:gd name="T0" fmla="*/ 7 w 7"/>
                  <a:gd name="T1" fmla="*/ 1 h 10"/>
                  <a:gd name="T2" fmla="*/ 3 w 7"/>
                  <a:gd name="T3" fmla="*/ 10 h 10"/>
                  <a:gd name="T4" fmla="*/ 0 w 7"/>
                  <a:gd name="T5" fmla="*/ 10 h 10"/>
                  <a:gd name="T6" fmla="*/ 1 w 7"/>
                  <a:gd name="T7" fmla="*/ 0 h 10"/>
                  <a:gd name="T8" fmla="*/ 7 w 7"/>
                  <a:gd name="T9" fmla="*/ 0 h 10"/>
                  <a:gd name="T10" fmla="*/ 7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7" y="1"/>
                    </a:moveTo>
                    <a:lnTo>
                      <a:pt x="3" y="10"/>
                    </a:lnTo>
                    <a:lnTo>
                      <a:pt x="0" y="10"/>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4" name="Freeform 976"/>
              <p:cNvSpPr>
                <a:spLocks/>
              </p:cNvSpPr>
              <p:nvPr/>
            </p:nvSpPr>
            <p:spPr bwMode="auto">
              <a:xfrm>
                <a:off x="2193" y="1972"/>
                <a:ext cx="17" cy="38"/>
              </a:xfrm>
              <a:custGeom>
                <a:avLst/>
                <a:gdLst>
                  <a:gd name="T0" fmla="*/ 25 w 25"/>
                  <a:gd name="T1" fmla="*/ 0 h 57"/>
                  <a:gd name="T2" fmla="*/ 25 w 25"/>
                  <a:gd name="T3" fmla="*/ 44 h 57"/>
                  <a:gd name="T4" fmla="*/ 12 w 25"/>
                  <a:gd name="T5" fmla="*/ 57 h 57"/>
                  <a:gd name="T6" fmla="*/ 0 w 25"/>
                  <a:gd name="T7" fmla="*/ 44 h 57"/>
                  <a:gd name="T8" fmla="*/ 0 w 25"/>
                  <a:gd name="T9" fmla="*/ 33 h 57"/>
                  <a:gd name="T10" fmla="*/ 9 w 25"/>
                  <a:gd name="T11" fmla="*/ 33 h 57"/>
                  <a:gd name="T12" fmla="*/ 9 w 25"/>
                  <a:gd name="T13" fmla="*/ 45 h 57"/>
                  <a:gd name="T14" fmla="*/ 12 w 25"/>
                  <a:gd name="T15" fmla="*/ 49 h 57"/>
                  <a:gd name="T16" fmla="*/ 16 w 25"/>
                  <a:gd name="T17" fmla="*/ 45 h 57"/>
                  <a:gd name="T18" fmla="*/ 16 w 25"/>
                  <a:gd name="T19" fmla="*/ 0 h 57"/>
                  <a:gd name="T20" fmla="*/ 25 w 25"/>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25" y="0"/>
                    </a:moveTo>
                    <a:cubicBezTo>
                      <a:pt x="25" y="44"/>
                      <a:pt x="25" y="44"/>
                      <a:pt x="25" y="44"/>
                    </a:cubicBezTo>
                    <a:cubicBezTo>
                      <a:pt x="25" y="52"/>
                      <a:pt x="21" y="57"/>
                      <a:pt x="12" y="57"/>
                    </a:cubicBezTo>
                    <a:cubicBezTo>
                      <a:pt x="2" y="57"/>
                      <a:pt x="0" y="52"/>
                      <a:pt x="0" y="44"/>
                    </a:cubicBezTo>
                    <a:cubicBezTo>
                      <a:pt x="0" y="33"/>
                      <a:pt x="0" y="33"/>
                      <a:pt x="0" y="33"/>
                    </a:cubicBezTo>
                    <a:cubicBezTo>
                      <a:pt x="9" y="33"/>
                      <a:pt x="9" y="33"/>
                      <a:pt x="9" y="33"/>
                    </a:cubicBezTo>
                    <a:cubicBezTo>
                      <a:pt x="9" y="45"/>
                      <a:pt x="9" y="45"/>
                      <a:pt x="9" y="45"/>
                    </a:cubicBezTo>
                    <a:cubicBezTo>
                      <a:pt x="9" y="47"/>
                      <a:pt x="10" y="49"/>
                      <a:pt x="12" y="49"/>
                    </a:cubicBezTo>
                    <a:cubicBezTo>
                      <a:pt x="15" y="49"/>
                      <a:pt x="16" y="47"/>
                      <a:pt x="16" y="45"/>
                    </a:cubicBezTo>
                    <a:cubicBezTo>
                      <a:pt x="16" y="0"/>
                      <a:pt x="16" y="0"/>
                      <a:pt x="16"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Freeform 977"/>
              <p:cNvSpPr>
                <a:spLocks/>
              </p:cNvSpPr>
              <p:nvPr/>
            </p:nvSpPr>
            <p:spPr bwMode="auto">
              <a:xfrm>
                <a:off x="2213" y="1972"/>
                <a:ext cx="19" cy="38"/>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6" name="Freeform 978"/>
              <p:cNvSpPr>
                <a:spLocks/>
              </p:cNvSpPr>
              <p:nvPr/>
            </p:nvSpPr>
            <p:spPr bwMode="auto">
              <a:xfrm>
                <a:off x="2236" y="1971"/>
                <a:ext cx="18" cy="39"/>
              </a:xfrm>
              <a:custGeom>
                <a:avLst/>
                <a:gdLst>
                  <a:gd name="T0" fmla="*/ 0 w 27"/>
                  <a:gd name="T1" fmla="*/ 45 h 58"/>
                  <a:gd name="T2" fmla="*/ 0 w 27"/>
                  <a:gd name="T3" fmla="*/ 38 h 58"/>
                  <a:gd name="T4" fmla="*/ 8 w 27"/>
                  <a:gd name="T5" fmla="*/ 38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7 w 27"/>
                  <a:gd name="T29" fmla="*/ 18 h 58"/>
                  <a:gd name="T30" fmla="*/ 17 w 27"/>
                  <a:gd name="T31" fmla="*/ 13 h 58"/>
                  <a:gd name="T32" fmla="*/ 13 w 27"/>
                  <a:gd name="T33" fmla="*/ 8 h 58"/>
                  <a:gd name="T34" fmla="*/ 8 w 27"/>
                  <a:gd name="T35" fmla="*/ 13 h 58"/>
                  <a:gd name="T36" fmla="*/ 8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8" y="38"/>
                      <a:pt x="8" y="38"/>
                      <a:pt x="8" y="38"/>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2" y="0"/>
                      <a:pt x="26" y="5"/>
                      <a:pt x="26" y="13"/>
                    </a:cubicBezTo>
                    <a:cubicBezTo>
                      <a:pt x="26" y="18"/>
                      <a:pt x="26" y="18"/>
                      <a:pt x="26" y="18"/>
                    </a:cubicBezTo>
                    <a:cubicBezTo>
                      <a:pt x="17" y="18"/>
                      <a:pt x="17" y="18"/>
                      <a:pt x="17" y="18"/>
                    </a:cubicBezTo>
                    <a:cubicBezTo>
                      <a:pt x="17" y="13"/>
                      <a:pt x="17" y="13"/>
                      <a:pt x="17" y="13"/>
                    </a:cubicBezTo>
                    <a:cubicBezTo>
                      <a:pt x="17" y="10"/>
                      <a:pt x="16" y="8"/>
                      <a:pt x="13" y="8"/>
                    </a:cubicBezTo>
                    <a:cubicBezTo>
                      <a:pt x="10" y="8"/>
                      <a:pt x="8" y="10"/>
                      <a:pt x="8" y="13"/>
                    </a:cubicBezTo>
                    <a:cubicBezTo>
                      <a:pt x="8" y="14"/>
                      <a:pt x="8" y="14"/>
                      <a:pt x="8" y="14"/>
                    </a:cubicBezTo>
                    <a:cubicBezTo>
                      <a:pt x="8" y="17"/>
                      <a:pt x="10" y="19"/>
                      <a:pt x="13" y="22"/>
                    </a:cubicBezTo>
                    <a:cubicBezTo>
                      <a:pt x="19" y="27"/>
                      <a:pt x="19" y="27"/>
                      <a:pt x="19" y="27"/>
                    </a:cubicBezTo>
                    <a:cubicBezTo>
                      <a:pt x="24" y="33"/>
                      <a:pt x="27" y="36"/>
                      <a:pt x="27" y="42"/>
                    </a:cubicBezTo>
                    <a:cubicBezTo>
                      <a:pt x="27" y="45"/>
                      <a:pt x="27" y="45"/>
                      <a:pt x="27" y="45"/>
                    </a:cubicBezTo>
                    <a:cubicBezTo>
                      <a:pt x="27" y="52"/>
                      <a:pt x="22" y="58"/>
                      <a:pt x="13" y="58"/>
                    </a:cubicBezTo>
                    <a:cubicBezTo>
                      <a:pt x="3"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7" name="Freeform 979"/>
              <p:cNvSpPr>
                <a:spLocks/>
              </p:cNvSpPr>
              <p:nvPr/>
            </p:nvSpPr>
            <p:spPr bwMode="auto">
              <a:xfrm>
                <a:off x="2255"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6 w 17"/>
                  <a:gd name="T11" fmla="*/ 37 h 37"/>
                  <a:gd name="T12" fmla="*/ 6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6" y="37"/>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8" name="Rectangle 980"/>
              <p:cNvSpPr>
                <a:spLocks noChangeArrowheads="1"/>
              </p:cNvSpPr>
              <p:nvPr/>
            </p:nvSpPr>
            <p:spPr bwMode="auto">
              <a:xfrm>
                <a:off x="227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9" name="Freeform 981"/>
              <p:cNvSpPr>
                <a:spLocks/>
              </p:cNvSpPr>
              <p:nvPr/>
            </p:nvSpPr>
            <p:spPr bwMode="auto">
              <a:xfrm>
                <a:off x="2286"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8 w 27"/>
                  <a:gd name="T11" fmla="*/ 21 h 58"/>
                  <a:gd name="T12" fmla="*/ 18 w 27"/>
                  <a:gd name="T13" fmla="*/ 14 h 58"/>
                  <a:gd name="T14" fmla="*/ 14 w 27"/>
                  <a:gd name="T15" fmla="*/ 8 h 58"/>
                  <a:gd name="T16" fmla="*/ 9 w 27"/>
                  <a:gd name="T17" fmla="*/ 14 h 58"/>
                  <a:gd name="T18" fmla="*/ 9 w 27"/>
                  <a:gd name="T19" fmla="*/ 44 h 58"/>
                  <a:gd name="T20" fmla="*/ 14 w 27"/>
                  <a:gd name="T21" fmla="*/ 50 h 58"/>
                  <a:gd name="T22" fmla="*/ 18 w 27"/>
                  <a:gd name="T23" fmla="*/ 45 h 58"/>
                  <a:gd name="T24" fmla="*/ 18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8" y="21"/>
                      <a:pt x="18" y="21"/>
                      <a:pt x="18" y="21"/>
                    </a:cubicBezTo>
                    <a:cubicBezTo>
                      <a:pt x="18" y="14"/>
                      <a:pt x="18" y="14"/>
                      <a:pt x="18" y="14"/>
                    </a:cubicBezTo>
                    <a:cubicBezTo>
                      <a:pt x="18" y="10"/>
                      <a:pt x="17" y="8"/>
                      <a:pt x="14" y="8"/>
                    </a:cubicBezTo>
                    <a:cubicBezTo>
                      <a:pt x="10" y="8"/>
                      <a:pt x="9" y="11"/>
                      <a:pt x="9" y="14"/>
                    </a:cubicBezTo>
                    <a:cubicBezTo>
                      <a:pt x="9" y="44"/>
                      <a:pt x="9" y="44"/>
                      <a:pt x="9" y="44"/>
                    </a:cubicBezTo>
                    <a:cubicBezTo>
                      <a:pt x="9" y="48"/>
                      <a:pt x="10" y="50"/>
                      <a:pt x="14" y="50"/>
                    </a:cubicBezTo>
                    <a:cubicBezTo>
                      <a:pt x="17" y="50"/>
                      <a:pt x="18" y="48"/>
                      <a:pt x="18" y="45"/>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0" name="Freeform 982"/>
              <p:cNvSpPr>
                <a:spLocks/>
              </p:cNvSpPr>
              <p:nvPr/>
            </p:nvSpPr>
            <p:spPr bwMode="auto">
              <a:xfrm>
                <a:off x="230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Freeform 983"/>
              <p:cNvSpPr>
                <a:spLocks noEditPoints="1"/>
              </p:cNvSpPr>
              <p:nvPr/>
            </p:nvSpPr>
            <p:spPr bwMode="auto">
              <a:xfrm>
                <a:off x="2073" y="2025"/>
                <a:ext cx="21" cy="38"/>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2" name="Freeform 984"/>
              <p:cNvSpPr>
                <a:spLocks/>
              </p:cNvSpPr>
              <p:nvPr/>
            </p:nvSpPr>
            <p:spPr bwMode="auto">
              <a:xfrm>
                <a:off x="2097"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3" name="Freeform 985"/>
              <p:cNvSpPr>
                <a:spLocks noEditPoints="1"/>
              </p:cNvSpPr>
              <p:nvPr/>
            </p:nvSpPr>
            <p:spPr bwMode="auto">
              <a:xfrm>
                <a:off x="2119"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2 h 56"/>
                  <a:gd name="T18" fmla="*/ 18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2"/>
                    </a:cubicBezTo>
                    <a:cubicBezTo>
                      <a:pt x="18" y="13"/>
                      <a:pt x="18" y="13"/>
                      <a:pt x="18" y="13"/>
                    </a:cubicBezTo>
                    <a:cubicBezTo>
                      <a:pt x="18"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4" name="Freeform 986"/>
              <p:cNvSpPr>
                <a:spLocks/>
              </p:cNvSpPr>
              <p:nvPr/>
            </p:nvSpPr>
            <p:spPr bwMode="auto">
              <a:xfrm>
                <a:off x="2147" y="2024"/>
                <a:ext cx="18" cy="4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5" name="Freeform 987"/>
              <p:cNvSpPr>
                <a:spLocks/>
              </p:cNvSpPr>
              <p:nvPr/>
            </p:nvSpPr>
            <p:spPr bwMode="auto">
              <a:xfrm>
                <a:off x="2167" y="2025"/>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6" name="Freeform 988"/>
              <p:cNvSpPr>
                <a:spLocks noEditPoints="1"/>
              </p:cNvSpPr>
              <p:nvPr/>
            </p:nvSpPr>
            <p:spPr bwMode="auto">
              <a:xfrm>
                <a:off x="2188"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7" name="Freeform 989"/>
              <p:cNvSpPr>
                <a:spLocks noEditPoints="1"/>
              </p:cNvSpPr>
              <p:nvPr/>
            </p:nvSpPr>
            <p:spPr bwMode="auto">
              <a:xfrm>
                <a:off x="2209" y="2024"/>
                <a:ext cx="19"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8" name="Freeform 990"/>
              <p:cNvSpPr>
                <a:spLocks/>
              </p:cNvSpPr>
              <p:nvPr/>
            </p:nvSpPr>
            <p:spPr bwMode="auto">
              <a:xfrm>
                <a:off x="2232"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9" name="Freeform 991"/>
              <p:cNvSpPr>
                <a:spLocks/>
              </p:cNvSpPr>
              <p:nvPr/>
            </p:nvSpPr>
            <p:spPr bwMode="auto">
              <a:xfrm>
                <a:off x="2254" y="2024"/>
                <a:ext cx="19" cy="4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9 w 28"/>
                  <a:gd name="T29" fmla="*/ 14 h 58"/>
                  <a:gd name="T30" fmla="*/ 9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0" name="Rectangle 992"/>
              <p:cNvSpPr>
                <a:spLocks noChangeArrowheads="1"/>
              </p:cNvSpPr>
              <p:nvPr/>
            </p:nvSpPr>
            <p:spPr bwMode="auto">
              <a:xfrm>
                <a:off x="2074"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1" name="Freeform 993"/>
              <p:cNvSpPr>
                <a:spLocks/>
              </p:cNvSpPr>
              <p:nvPr/>
            </p:nvSpPr>
            <p:spPr bwMode="auto">
              <a:xfrm>
                <a:off x="2084" y="2078"/>
                <a:ext cx="19" cy="38"/>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2" name="Freeform 994"/>
              <p:cNvSpPr>
                <a:spLocks/>
              </p:cNvSpPr>
              <p:nvPr/>
            </p:nvSpPr>
            <p:spPr bwMode="auto">
              <a:xfrm>
                <a:off x="2106" y="2078"/>
                <a:ext cx="18" cy="38"/>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4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7 w 27"/>
                  <a:gd name="T29" fmla="*/ 17 h 57"/>
                  <a:gd name="T30" fmla="*/ 17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4"/>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7" y="17"/>
                      <a:pt x="17" y="17"/>
                      <a:pt x="17" y="17"/>
                    </a:cubicBezTo>
                    <a:cubicBezTo>
                      <a:pt x="17" y="12"/>
                      <a:pt x="17" y="12"/>
                      <a:pt x="17" y="12"/>
                    </a:cubicBezTo>
                    <a:cubicBezTo>
                      <a:pt x="17"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Freeform 995"/>
              <p:cNvSpPr>
                <a:spLocks/>
              </p:cNvSpPr>
              <p:nvPr/>
            </p:nvSpPr>
            <p:spPr bwMode="auto">
              <a:xfrm>
                <a:off x="2126" y="2078"/>
                <a:ext cx="16" cy="38"/>
              </a:xfrm>
              <a:custGeom>
                <a:avLst/>
                <a:gdLst>
                  <a:gd name="T0" fmla="*/ 0 w 16"/>
                  <a:gd name="T1" fmla="*/ 0 h 38"/>
                  <a:gd name="T2" fmla="*/ 16 w 16"/>
                  <a:gd name="T3" fmla="*/ 0 h 38"/>
                  <a:gd name="T4" fmla="*/ 16 w 16"/>
                  <a:gd name="T5" fmla="*/ 5 h 38"/>
                  <a:gd name="T6" fmla="*/ 12 w 16"/>
                  <a:gd name="T7" fmla="*/ 5 h 38"/>
                  <a:gd name="T8" fmla="*/ 12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4" name="Rectangle 996"/>
              <p:cNvSpPr>
                <a:spLocks noChangeArrowheads="1"/>
              </p:cNvSpPr>
              <p:nvPr/>
            </p:nvSpPr>
            <p:spPr bwMode="auto">
              <a:xfrm>
                <a:off x="2146"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5" name="Freeform 997"/>
              <p:cNvSpPr>
                <a:spLocks/>
              </p:cNvSpPr>
              <p:nvPr/>
            </p:nvSpPr>
            <p:spPr bwMode="auto">
              <a:xfrm>
                <a:off x="2155"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6" name="Freeform 998"/>
              <p:cNvSpPr>
                <a:spLocks/>
              </p:cNvSpPr>
              <p:nvPr/>
            </p:nvSpPr>
            <p:spPr bwMode="auto">
              <a:xfrm>
                <a:off x="2175" y="2078"/>
                <a:ext cx="18" cy="38"/>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Freeform 999"/>
              <p:cNvSpPr>
                <a:spLocks/>
              </p:cNvSpPr>
              <p:nvPr/>
            </p:nvSpPr>
            <p:spPr bwMode="auto">
              <a:xfrm>
                <a:off x="2196"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8" name="Rectangle 1000"/>
              <p:cNvSpPr>
                <a:spLocks noChangeArrowheads="1"/>
              </p:cNvSpPr>
              <p:nvPr/>
            </p:nvSpPr>
            <p:spPr bwMode="auto">
              <a:xfrm>
                <a:off x="2216" y="2078"/>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9" name="Freeform 1001"/>
              <p:cNvSpPr>
                <a:spLocks noEditPoints="1"/>
              </p:cNvSpPr>
              <p:nvPr/>
            </p:nvSpPr>
            <p:spPr bwMode="auto">
              <a:xfrm>
                <a:off x="2226" y="2078"/>
                <a:ext cx="20" cy="38"/>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3 h 57"/>
                  <a:gd name="T16" fmla="*/ 19 w 29"/>
                  <a:gd name="T17" fmla="*/ 13 h 57"/>
                  <a:gd name="T18" fmla="*/ 14 w 29"/>
                  <a:gd name="T19" fmla="*/ 8 h 57"/>
                  <a:gd name="T20" fmla="*/ 9 w 29"/>
                  <a:gd name="T21" fmla="*/ 13 h 57"/>
                  <a:gd name="T22" fmla="*/ 9 w 29"/>
                  <a:gd name="T23" fmla="*/ 43 h 57"/>
                  <a:gd name="T24" fmla="*/ 14 w 29"/>
                  <a:gd name="T25" fmla="*/ 49 h 57"/>
                  <a:gd name="T26" fmla="*/ 19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3"/>
                    </a:moveTo>
                    <a:cubicBezTo>
                      <a:pt x="19" y="13"/>
                      <a:pt x="19" y="13"/>
                      <a:pt x="19" y="13"/>
                    </a:cubicBezTo>
                    <a:cubicBezTo>
                      <a:pt x="19" y="10"/>
                      <a:pt x="18" y="8"/>
                      <a:pt x="14" y="8"/>
                    </a:cubicBezTo>
                    <a:cubicBezTo>
                      <a:pt x="11" y="8"/>
                      <a:pt x="9" y="10"/>
                      <a:pt x="9" y="13"/>
                    </a:cubicBezTo>
                    <a:cubicBezTo>
                      <a:pt x="9" y="43"/>
                      <a:pt x="9" y="43"/>
                      <a:pt x="9" y="43"/>
                    </a:cubicBezTo>
                    <a:cubicBezTo>
                      <a:pt x="9" y="47"/>
                      <a:pt x="11" y="49"/>
                      <a:pt x="14" y="49"/>
                    </a:cubicBezTo>
                    <a:cubicBezTo>
                      <a:pt x="18" y="49"/>
                      <a:pt x="19" y="47"/>
                      <a:pt x="1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Freeform 1002"/>
              <p:cNvSpPr>
                <a:spLocks/>
              </p:cNvSpPr>
              <p:nvPr/>
            </p:nvSpPr>
            <p:spPr bwMode="auto">
              <a:xfrm>
                <a:off x="2249" y="2078"/>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Freeform 1003"/>
              <p:cNvSpPr>
                <a:spLocks/>
              </p:cNvSpPr>
              <p:nvPr/>
            </p:nvSpPr>
            <p:spPr bwMode="auto">
              <a:xfrm>
                <a:off x="2271" y="2078"/>
                <a:ext cx="18" cy="38"/>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4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4"/>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2" name="Freeform 1004"/>
              <p:cNvSpPr>
                <a:spLocks/>
              </p:cNvSpPr>
              <p:nvPr/>
            </p:nvSpPr>
            <p:spPr bwMode="auto">
              <a:xfrm>
                <a:off x="577"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9 w 27"/>
                  <a:gd name="T17" fmla="*/ 14 h 58"/>
                  <a:gd name="T18" fmla="*/ 9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9" y="21"/>
                      <a:pt x="19" y="21"/>
                      <a:pt x="19" y="21"/>
                    </a:cubicBezTo>
                    <a:cubicBezTo>
                      <a:pt x="19" y="14"/>
                      <a:pt x="19" y="14"/>
                      <a:pt x="19" y="14"/>
                    </a:cubicBezTo>
                    <a:cubicBezTo>
                      <a:pt x="19" y="10"/>
                      <a:pt x="17" y="8"/>
                      <a:pt x="14" y="8"/>
                    </a:cubicBezTo>
                    <a:cubicBezTo>
                      <a:pt x="11" y="8"/>
                      <a:pt x="9" y="11"/>
                      <a:pt x="9" y="14"/>
                    </a:cubicBezTo>
                    <a:cubicBezTo>
                      <a:pt x="9" y="44"/>
                      <a:pt x="9" y="44"/>
                      <a:pt x="9" y="44"/>
                    </a:cubicBezTo>
                    <a:cubicBezTo>
                      <a:pt x="9" y="48"/>
                      <a:pt x="11" y="50"/>
                      <a:pt x="14" y="50"/>
                    </a:cubicBezTo>
                    <a:cubicBezTo>
                      <a:pt x="17"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3" name="Freeform 1005"/>
              <p:cNvSpPr>
                <a:spLocks/>
              </p:cNvSpPr>
              <p:nvPr/>
            </p:nvSpPr>
            <p:spPr bwMode="auto">
              <a:xfrm>
                <a:off x="598" y="1972"/>
                <a:ext cx="15" cy="37"/>
              </a:xfrm>
              <a:custGeom>
                <a:avLst/>
                <a:gdLst>
                  <a:gd name="T0" fmla="*/ 0 w 15"/>
                  <a:gd name="T1" fmla="*/ 0 h 37"/>
                  <a:gd name="T2" fmla="*/ 7 w 15"/>
                  <a:gd name="T3" fmla="*/ 0 h 37"/>
                  <a:gd name="T4" fmla="*/ 7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7" y="0"/>
                    </a:lnTo>
                    <a:lnTo>
                      <a:pt x="7"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4" name="Rectangle 1006"/>
              <p:cNvSpPr>
                <a:spLocks noChangeArrowheads="1"/>
              </p:cNvSpPr>
              <p:nvPr/>
            </p:nvSpPr>
            <p:spPr bwMode="auto">
              <a:xfrm>
                <a:off x="61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5" name="Freeform 1007"/>
              <p:cNvSpPr>
                <a:spLocks/>
              </p:cNvSpPr>
              <p:nvPr/>
            </p:nvSpPr>
            <p:spPr bwMode="auto">
              <a:xfrm>
                <a:off x="625" y="1972"/>
                <a:ext cx="24" cy="37"/>
              </a:xfrm>
              <a:custGeom>
                <a:avLst/>
                <a:gdLst>
                  <a:gd name="T0" fmla="*/ 18 w 24"/>
                  <a:gd name="T1" fmla="*/ 13 h 37"/>
                  <a:gd name="T2" fmla="*/ 18 w 24"/>
                  <a:gd name="T3" fmla="*/ 13 h 37"/>
                  <a:gd name="T4" fmla="*/ 14 w 24"/>
                  <a:gd name="T5" fmla="*/ 37 h 37"/>
                  <a:gd name="T6" fmla="*/ 10 w 24"/>
                  <a:gd name="T7" fmla="*/ 37 h 37"/>
                  <a:gd name="T8" fmla="*/ 6 w 24"/>
                  <a:gd name="T9" fmla="*/ 13 h 37"/>
                  <a:gd name="T10" fmla="*/ 6 w 24"/>
                  <a:gd name="T11" fmla="*/ 13 h 37"/>
                  <a:gd name="T12" fmla="*/ 6 w 24"/>
                  <a:gd name="T13" fmla="*/ 37 h 37"/>
                  <a:gd name="T14" fmla="*/ 0 w 24"/>
                  <a:gd name="T15" fmla="*/ 37 h 37"/>
                  <a:gd name="T16" fmla="*/ 0 w 24"/>
                  <a:gd name="T17" fmla="*/ 0 h 37"/>
                  <a:gd name="T18" fmla="*/ 8 w 24"/>
                  <a:gd name="T19" fmla="*/ 0 h 37"/>
                  <a:gd name="T20" fmla="*/ 12 w 24"/>
                  <a:gd name="T21" fmla="*/ 21 h 37"/>
                  <a:gd name="T22" fmla="*/ 12 w 24"/>
                  <a:gd name="T23" fmla="*/ 21 h 37"/>
                  <a:gd name="T24" fmla="*/ 16 w 24"/>
                  <a:gd name="T25" fmla="*/ 0 h 37"/>
                  <a:gd name="T26" fmla="*/ 24 w 24"/>
                  <a:gd name="T27" fmla="*/ 0 h 37"/>
                  <a:gd name="T28" fmla="*/ 24 w 24"/>
                  <a:gd name="T29" fmla="*/ 37 h 37"/>
                  <a:gd name="T30" fmla="*/ 18 w 24"/>
                  <a:gd name="T31" fmla="*/ 37 h 37"/>
                  <a:gd name="T32" fmla="*/ 18 w 24"/>
                  <a:gd name="T3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18" y="13"/>
                    </a:moveTo>
                    <a:lnTo>
                      <a:pt x="18" y="13"/>
                    </a:lnTo>
                    <a:lnTo>
                      <a:pt x="14" y="37"/>
                    </a:lnTo>
                    <a:lnTo>
                      <a:pt x="10" y="37"/>
                    </a:lnTo>
                    <a:lnTo>
                      <a:pt x="6" y="13"/>
                    </a:lnTo>
                    <a:lnTo>
                      <a:pt x="6" y="13"/>
                    </a:lnTo>
                    <a:lnTo>
                      <a:pt x="6" y="37"/>
                    </a:lnTo>
                    <a:lnTo>
                      <a:pt x="0" y="37"/>
                    </a:lnTo>
                    <a:lnTo>
                      <a:pt x="0" y="0"/>
                    </a:lnTo>
                    <a:lnTo>
                      <a:pt x="8" y="0"/>
                    </a:lnTo>
                    <a:lnTo>
                      <a:pt x="12" y="21"/>
                    </a:lnTo>
                    <a:lnTo>
                      <a:pt x="12" y="21"/>
                    </a:lnTo>
                    <a:lnTo>
                      <a:pt x="16" y="0"/>
                    </a:lnTo>
                    <a:lnTo>
                      <a:pt x="24" y="0"/>
                    </a:lnTo>
                    <a:lnTo>
                      <a:pt x="24" y="37"/>
                    </a:lnTo>
                    <a:lnTo>
                      <a:pt x="18" y="37"/>
                    </a:ln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6" name="Freeform 1008"/>
              <p:cNvSpPr>
                <a:spLocks noEditPoints="1"/>
              </p:cNvSpPr>
              <p:nvPr/>
            </p:nvSpPr>
            <p:spPr bwMode="auto">
              <a:xfrm>
                <a:off x="652" y="1972"/>
                <a:ext cx="21" cy="37"/>
              </a:xfrm>
              <a:custGeom>
                <a:avLst/>
                <a:gdLst>
                  <a:gd name="T0" fmla="*/ 0 w 21"/>
                  <a:gd name="T1" fmla="*/ 37 h 37"/>
                  <a:gd name="T2" fmla="*/ 6 w 21"/>
                  <a:gd name="T3" fmla="*/ 0 h 37"/>
                  <a:gd name="T4" fmla="*/ 14 w 21"/>
                  <a:gd name="T5" fmla="*/ 0 h 37"/>
                  <a:gd name="T6" fmla="*/ 21 w 21"/>
                  <a:gd name="T7" fmla="*/ 37 h 37"/>
                  <a:gd name="T8" fmla="*/ 15 w 21"/>
                  <a:gd name="T9" fmla="*/ 37 h 37"/>
                  <a:gd name="T10" fmla="*/ 13 w 21"/>
                  <a:gd name="T11" fmla="*/ 31 h 37"/>
                  <a:gd name="T12" fmla="*/ 6 w 21"/>
                  <a:gd name="T13" fmla="*/ 31 h 37"/>
                  <a:gd name="T14" fmla="*/ 6 w 21"/>
                  <a:gd name="T15" fmla="*/ 37 h 37"/>
                  <a:gd name="T16" fmla="*/ 0 w 21"/>
                  <a:gd name="T17" fmla="*/ 37 h 37"/>
                  <a:gd name="T18" fmla="*/ 8 w 21"/>
                  <a:gd name="T19" fmla="*/ 25 h 37"/>
                  <a:gd name="T20" fmla="*/ 12 w 21"/>
                  <a:gd name="T21" fmla="*/ 25 h 37"/>
                  <a:gd name="T22" fmla="*/ 10 w 21"/>
                  <a:gd name="T23" fmla="*/ 10 h 37"/>
                  <a:gd name="T24" fmla="*/ 10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6" y="0"/>
                    </a:lnTo>
                    <a:lnTo>
                      <a:pt x="14" y="0"/>
                    </a:lnTo>
                    <a:lnTo>
                      <a:pt x="21" y="37"/>
                    </a:lnTo>
                    <a:lnTo>
                      <a:pt x="15" y="37"/>
                    </a:lnTo>
                    <a:lnTo>
                      <a:pt x="13" y="31"/>
                    </a:lnTo>
                    <a:lnTo>
                      <a:pt x="6" y="31"/>
                    </a:lnTo>
                    <a:lnTo>
                      <a:pt x="6" y="37"/>
                    </a:lnTo>
                    <a:lnTo>
                      <a:pt x="0" y="37"/>
                    </a:lnTo>
                    <a:close/>
                    <a:moveTo>
                      <a:pt x="8" y="25"/>
                    </a:moveTo>
                    <a:lnTo>
                      <a:pt x="12" y="25"/>
                    </a:lnTo>
                    <a:lnTo>
                      <a:pt x="10" y="10"/>
                    </a:lnTo>
                    <a:lnTo>
                      <a:pt x="10"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7" name="Freeform 1009"/>
              <p:cNvSpPr>
                <a:spLocks/>
              </p:cNvSpPr>
              <p:nvPr/>
            </p:nvSpPr>
            <p:spPr bwMode="auto">
              <a:xfrm>
                <a:off x="672"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8" name="Freeform 1010"/>
              <p:cNvSpPr>
                <a:spLocks/>
              </p:cNvSpPr>
              <p:nvPr/>
            </p:nvSpPr>
            <p:spPr bwMode="auto">
              <a:xfrm>
                <a:off x="692"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Freeform 1011"/>
              <p:cNvSpPr>
                <a:spLocks noEditPoints="1"/>
              </p:cNvSpPr>
              <p:nvPr/>
            </p:nvSpPr>
            <p:spPr bwMode="auto">
              <a:xfrm>
                <a:off x="575" y="2025"/>
                <a:ext cx="22" cy="38"/>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5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5" y="31"/>
                    </a:lnTo>
                    <a:lnTo>
                      <a:pt x="8" y="31"/>
                    </a:lnTo>
                    <a:lnTo>
                      <a:pt x="6" y="38"/>
                    </a:lnTo>
                    <a:lnTo>
                      <a:pt x="0" y="38"/>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0" name="Freeform 1012"/>
              <p:cNvSpPr>
                <a:spLocks/>
              </p:cNvSpPr>
              <p:nvPr/>
            </p:nvSpPr>
            <p:spPr bwMode="auto">
              <a:xfrm>
                <a:off x="599" y="2024"/>
                <a:ext cx="18" cy="40"/>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6"/>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8"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Freeform 1013"/>
              <p:cNvSpPr>
                <a:spLocks/>
              </p:cNvSpPr>
              <p:nvPr/>
            </p:nvSpPr>
            <p:spPr bwMode="auto">
              <a:xfrm>
                <a:off x="620"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2" name="Rectangle 1014"/>
              <p:cNvSpPr>
                <a:spLocks noChangeArrowheads="1"/>
              </p:cNvSpPr>
              <p:nvPr/>
            </p:nvSpPr>
            <p:spPr bwMode="auto">
              <a:xfrm>
                <a:off x="640" y="2025"/>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Freeform 1015"/>
              <p:cNvSpPr>
                <a:spLocks noEditPoints="1"/>
              </p:cNvSpPr>
              <p:nvPr/>
            </p:nvSpPr>
            <p:spPr bwMode="auto">
              <a:xfrm>
                <a:off x="650"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4" name="Freeform 1016"/>
              <p:cNvSpPr>
                <a:spLocks/>
              </p:cNvSpPr>
              <p:nvPr/>
            </p:nvSpPr>
            <p:spPr bwMode="auto">
              <a:xfrm>
                <a:off x="673"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Freeform 1017"/>
              <p:cNvSpPr>
                <a:spLocks/>
              </p:cNvSpPr>
              <p:nvPr/>
            </p:nvSpPr>
            <p:spPr bwMode="auto">
              <a:xfrm>
                <a:off x="1082" y="1972"/>
                <a:ext cx="15" cy="37"/>
              </a:xfrm>
              <a:custGeom>
                <a:avLst/>
                <a:gdLst>
                  <a:gd name="T0" fmla="*/ 0 w 15"/>
                  <a:gd name="T1" fmla="*/ 0 h 37"/>
                  <a:gd name="T2" fmla="*/ 6 w 15"/>
                  <a:gd name="T3" fmla="*/ 0 h 37"/>
                  <a:gd name="T4" fmla="*/ 6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6" y="0"/>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6" name="Rectangle 1018"/>
              <p:cNvSpPr>
                <a:spLocks noChangeArrowheads="1"/>
              </p:cNvSpPr>
              <p:nvPr/>
            </p:nvSpPr>
            <p:spPr bwMode="auto">
              <a:xfrm>
                <a:off x="1099"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Freeform 1019"/>
              <p:cNvSpPr>
                <a:spLocks/>
              </p:cNvSpPr>
              <p:nvPr/>
            </p:nvSpPr>
            <p:spPr bwMode="auto">
              <a:xfrm>
                <a:off x="1109" y="1972"/>
                <a:ext cx="15" cy="37"/>
              </a:xfrm>
              <a:custGeom>
                <a:avLst/>
                <a:gdLst>
                  <a:gd name="T0" fmla="*/ 0 w 15"/>
                  <a:gd name="T1" fmla="*/ 0 h 37"/>
                  <a:gd name="T2" fmla="*/ 15 w 15"/>
                  <a:gd name="T3" fmla="*/ 0 h 37"/>
                  <a:gd name="T4" fmla="*/ 15 w 15"/>
                  <a:gd name="T5" fmla="*/ 5 h 37"/>
                  <a:gd name="T6" fmla="*/ 7 w 15"/>
                  <a:gd name="T7" fmla="*/ 5 h 37"/>
                  <a:gd name="T8" fmla="*/ 7 w 15"/>
                  <a:gd name="T9" fmla="*/ 16 h 37"/>
                  <a:gd name="T10" fmla="*/ 13 w 15"/>
                  <a:gd name="T11" fmla="*/ 16 h 37"/>
                  <a:gd name="T12" fmla="*/ 13 w 15"/>
                  <a:gd name="T13" fmla="*/ 21 h 37"/>
                  <a:gd name="T14" fmla="*/ 7 w 15"/>
                  <a:gd name="T15" fmla="*/ 21 h 37"/>
                  <a:gd name="T16" fmla="*/ 7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7" y="5"/>
                    </a:lnTo>
                    <a:lnTo>
                      <a:pt x="7" y="16"/>
                    </a:lnTo>
                    <a:lnTo>
                      <a:pt x="13" y="16"/>
                    </a:lnTo>
                    <a:lnTo>
                      <a:pt x="13" y="21"/>
                    </a:lnTo>
                    <a:lnTo>
                      <a:pt x="7" y="21"/>
                    </a:lnTo>
                    <a:lnTo>
                      <a:pt x="7"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8" name="Freeform 1020"/>
              <p:cNvSpPr>
                <a:spLocks/>
              </p:cNvSpPr>
              <p:nvPr/>
            </p:nvSpPr>
            <p:spPr bwMode="auto">
              <a:xfrm>
                <a:off x="112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Freeform 1021"/>
              <p:cNvSpPr>
                <a:spLocks noEditPoints="1"/>
              </p:cNvSpPr>
              <p:nvPr/>
            </p:nvSpPr>
            <p:spPr bwMode="auto">
              <a:xfrm>
                <a:off x="1082" y="2025"/>
                <a:ext cx="19" cy="38"/>
              </a:xfrm>
              <a:custGeom>
                <a:avLst/>
                <a:gdLst>
                  <a:gd name="T0" fmla="*/ 0 w 28"/>
                  <a:gd name="T1" fmla="*/ 0 h 56"/>
                  <a:gd name="T2" fmla="*/ 14 w 28"/>
                  <a:gd name="T3" fmla="*/ 0 h 56"/>
                  <a:gd name="T4" fmla="*/ 26 w 28"/>
                  <a:gd name="T5" fmla="*/ 12 h 56"/>
                  <a:gd name="T6" fmla="*/ 26 w 28"/>
                  <a:gd name="T7" fmla="*/ 18 h 56"/>
                  <a:gd name="T8" fmla="*/ 21 w 28"/>
                  <a:gd name="T9" fmla="*/ 27 h 56"/>
                  <a:gd name="T10" fmla="*/ 28 w 28"/>
                  <a:gd name="T11" fmla="*/ 36 h 56"/>
                  <a:gd name="T12" fmla="*/ 28 w 28"/>
                  <a:gd name="T13" fmla="*/ 44 h 56"/>
                  <a:gd name="T14" fmla="*/ 15 w 28"/>
                  <a:gd name="T15" fmla="*/ 56 h 56"/>
                  <a:gd name="T16" fmla="*/ 0 w 28"/>
                  <a:gd name="T17" fmla="*/ 56 h 56"/>
                  <a:gd name="T18" fmla="*/ 0 w 28"/>
                  <a:gd name="T19" fmla="*/ 0 h 56"/>
                  <a:gd name="T20" fmla="*/ 9 w 28"/>
                  <a:gd name="T21" fmla="*/ 23 h 56"/>
                  <a:gd name="T22" fmla="*/ 13 w 28"/>
                  <a:gd name="T23" fmla="*/ 23 h 56"/>
                  <a:gd name="T24" fmla="*/ 17 w 28"/>
                  <a:gd name="T25" fmla="*/ 19 h 56"/>
                  <a:gd name="T26" fmla="*/ 17 w 28"/>
                  <a:gd name="T27" fmla="*/ 12 h 56"/>
                  <a:gd name="T28" fmla="*/ 13 w 28"/>
                  <a:gd name="T29" fmla="*/ 7 h 56"/>
                  <a:gd name="T30" fmla="*/ 9 w 28"/>
                  <a:gd name="T31" fmla="*/ 7 h 56"/>
                  <a:gd name="T32" fmla="*/ 9 w 28"/>
                  <a:gd name="T33" fmla="*/ 23 h 56"/>
                  <a:gd name="T34" fmla="*/ 9 w 28"/>
                  <a:gd name="T35" fmla="*/ 31 h 56"/>
                  <a:gd name="T36" fmla="*/ 9 w 28"/>
                  <a:gd name="T37" fmla="*/ 48 h 56"/>
                  <a:gd name="T38" fmla="*/ 14 w 28"/>
                  <a:gd name="T39" fmla="*/ 48 h 56"/>
                  <a:gd name="T40" fmla="*/ 18 w 28"/>
                  <a:gd name="T41" fmla="*/ 44 h 56"/>
                  <a:gd name="T42" fmla="*/ 18 w 28"/>
                  <a:gd name="T43" fmla="*/ 35 h 56"/>
                  <a:gd name="T44" fmla="*/ 13 w 28"/>
                  <a:gd name="T45" fmla="*/ 31 h 56"/>
                  <a:gd name="T46" fmla="*/ 9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4"/>
                      <a:pt x="26" y="12"/>
                    </a:cubicBezTo>
                    <a:cubicBezTo>
                      <a:pt x="26" y="18"/>
                      <a:pt x="26" y="18"/>
                      <a:pt x="26" y="18"/>
                    </a:cubicBezTo>
                    <a:cubicBezTo>
                      <a:pt x="26" y="23"/>
                      <a:pt x="24" y="26"/>
                      <a:pt x="21" y="27"/>
                    </a:cubicBezTo>
                    <a:cubicBezTo>
                      <a:pt x="25" y="28"/>
                      <a:pt x="28" y="31"/>
                      <a:pt x="28" y="36"/>
                    </a:cubicBezTo>
                    <a:cubicBezTo>
                      <a:pt x="28" y="44"/>
                      <a:pt x="28" y="44"/>
                      <a:pt x="28" y="44"/>
                    </a:cubicBezTo>
                    <a:cubicBezTo>
                      <a:pt x="28" y="51"/>
                      <a:pt x="24" y="56"/>
                      <a:pt x="15"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7"/>
                      <a:pt x="13" y="7"/>
                    </a:cubicBezTo>
                    <a:cubicBezTo>
                      <a:pt x="9" y="7"/>
                      <a:pt x="9" y="7"/>
                      <a:pt x="9" y="7"/>
                    </a:cubicBezTo>
                    <a:lnTo>
                      <a:pt x="9" y="23"/>
                    </a:lnTo>
                    <a:close/>
                    <a:moveTo>
                      <a:pt x="9" y="31"/>
                    </a:moveTo>
                    <a:cubicBezTo>
                      <a:pt x="9" y="48"/>
                      <a:pt x="9" y="48"/>
                      <a:pt x="9" y="48"/>
                    </a:cubicBezTo>
                    <a:cubicBezTo>
                      <a:pt x="14" y="48"/>
                      <a:pt x="14" y="48"/>
                      <a:pt x="14"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Freeform 1022"/>
              <p:cNvSpPr>
                <a:spLocks/>
              </p:cNvSpPr>
              <p:nvPr/>
            </p:nvSpPr>
            <p:spPr bwMode="auto">
              <a:xfrm>
                <a:off x="1104"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Freeform 1023"/>
              <p:cNvSpPr>
                <a:spLocks/>
              </p:cNvSpPr>
              <p:nvPr/>
            </p:nvSpPr>
            <p:spPr bwMode="auto">
              <a:xfrm>
                <a:off x="112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Freeform 1024"/>
              <p:cNvSpPr>
                <a:spLocks noEditPoints="1"/>
              </p:cNvSpPr>
              <p:nvPr/>
            </p:nvSpPr>
            <p:spPr bwMode="auto">
              <a:xfrm>
                <a:off x="1139" y="2024"/>
                <a:ext cx="20"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Freeform 1025"/>
              <p:cNvSpPr>
                <a:spLocks/>
              </p:cNvSpPr>
              <p:nvPr/>
            </p:nvSpPr>
            <p:spPr bwMode="auto">
              <a:xfrm>
                <a:off x="1161" y="2025"/>
                <a:ext cx="29" cy="38"/>
              </a:xfrm>
              <a:custGeom>
                <a:avLst/>
                <a:gdLst>
                  <a:gd name="T0" fmla="*/ 15 w 29"/>
                  <a:gd name="T1" fmla="*/ 14 h 38"/>
                  <a:gd name="T2" fmla="*/ 11 w 29"/>
                  <a:gd name="T3" fmla="*/ 38 h 38"/>
                  <a:gd name="T4" fmla="*/ 5 w 29"/>
                  <a:gd name="T5" fmla="*/ 38 h 38"/>
                  <a:gd name="T6" fmla="*/ 0 w 29"/>
                  <a:gd name="T7" fmla="*/ 0 h 38"/>
                  <a:gd name="T8" fmla="*/ 6 w 29"/>
                  <a:gd name="T9" fmla="*/ 0 h 38"/>
                  <a:gd name="T10" fmla="*/ 9 w 29"/>
                  <a:gd name="T11" fmla="*/ 24 h 38"/>
                  <a:gd name="T12" fmla="*/ 9 w 29"/>
                  <a:gd name="T13" fmla="*/ 24 h 38"/>
                  <a:gd name="T14" fmla="*/ 13 w 29"/>
                  <a:gd name="T15" fmla="*/ 0 h 38"/>
                  <a:gd name="T16" fmla="*/ 17 w 29"/>
                  <a:gd name="T17" fmla="*/ 0 h 38"/>
                  <a:gd name="T18" fmla="*/ 21 w 29"/>
                  <a:gd name="T19" fmla="*/ 24 h 38"/>
                  <a:gd name="T20" fmla="*/ 21 w 29"/>
                  <a:gd name="T21" fmla="*/ 24 h 38"/>
                  <a:gd name="T22" fmla="*/ 24 w 29"/>
                  <a:gd name="T23" fmla="*/ 0 h 38"/>
                  <a:gd name="T24" fmla="*/ 29 w 29"/>
                  <a:gd name="T25" fmla="*/ 0 h 38"/>
                  <a:gd name="T26" fmla="*/ 24 w 29"/>
                  <a:gd name="T27" fmla="*/ 38 h 38"/>
                  <a:gd name="T28" fmla="*/ 19 w 29"/>
                  <a:gd name="T29" fmla="*/ 38 h 38"/>
                  <a:gd name="T30" fmla="*/ 15 w 29"/>
                  <a:gd name="T31" fmla="*/ 14 h 38"/>
                  <a:gd name="T32" fmla="*/ 15 w 29"/>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4"/>
                    </a:moveTo>
                    <a:lnTo>
                      <a:pt x="11" y="38"/>
                    </a:lnTo>
                    <a:lnTo>
                      <a:pt x="5" y="38"/>
                    </a:lnTo>
                    <a:lnTo>
                      <a:pt x="0" y="0"/>
                    </a:lnTo>
                    <a:lnTo>
                      <a:pt x="6" y="0"/>
                    </a:lnTo>
                    <a:lnTo>
                      <a:pt x="9" y="24"/>
                    </a:lnTo>
                    <a:lnTo>
                      <a:pt x="9" y="24"/>
                    </a:lnTo>
                    <a:lnTo>
                      <a:pt x="13" y="0"/>
                    </a:lnTo>
                    <a:lnTo>
                      <a:pt x="17" y="0"/>
                    </a:lnTo>
                    <a:lnTo>
                      <a:pt x="21" y="24"/>
                    </a:lnTo>
                    <a:lnTo>
                      <a:pt x="21" y="24"/>
                    </a:lnTo>
                    <a:lnTo>
                      <a:pt x="24" y="0"/>
                    </a:lnTo>
                    <a:lnTo>
                      <a:pt x="29" y="0"/>
                    </a:lnTo>
                    <a:lnTo>
                      <a:pt x="24" y="38"/>
                    </a:lnTo>
                    <a:lnTo>
                      <a:pt x="19"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4" name="Freeform 1026"/>
              <p:cNvSpPr>
                <a:spLocks/>
              </p:cNvSpPr>
              <p:nvPr/>
            </p:nvSpPr>
            <p:spPr bwMode="auto">
              <a:xfrm>
                <a:off x="1198" y="2025"/>
                <a:ext cx="30" cy="38"/>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7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7"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5" name="Freeform 1027"/>
              <p:cNvSpPr>
                <a:spLocks noEditPoints="1"/>
              </p:cNvSpPr>
              <p:nvPr/>
            </p:nvSpPr>
            <p:spPr bwMode="auto">
              <a:xfrm>
                <a:off x="1227" y="2025"/>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6" name="Freeform 1028"/>
              <p:cNvSpPr>
                <a:spLocks/>
              </p:cNvSpPr>
              <p:nvPr/>
            </p:nvSpPr>
            <p:spPr bwMode="auto">
              <a:xfrm>
                <a:off x="1248"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7" name="Freeform 1029"/>
              <p:cNvSpPr>
                <a:spLocks/>
              </p:cNvSpPr>
              <p:nvPr/>
            </p:nvSpPr>
            <p:spPr bwMode="auto">
              <a:xfrm>
                <a:off x="1267"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8" name="Freeform 1030"/>
              <p:cNvSpPr>
                <a:spLocks noEditPoints="1"/>
              </p:cNvSpPr>
              <p:nvPr/>
            </p:nvSpPr>
            <p:spPr bwMode="auto">
              <a:xfrm>
                <a:off x="1286"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9" name="Freeform 1031"/>
              <p:cNvSpPr>
                <a:spLocks noEditPoints="1"/>
              </p:cNvSpPr>
              <p:nvPr/>
            </p:nvSpPr>
            <p:spPr bwMode="auto">
              <a:xfrm>
                <a:off x="2576" y="1972"/>
                <a:ext cx="18"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0" name="Freeform 1032"/>
              <p:cNvSpPr>
                <a:spLocks noEditPoints="1"/>
              </p:cNvSpPr>
              <p:nvPr/>
            </p:nvSpPr>
            <p:spPr bwMode="auto">
              <a:xfrm>
                <a:off x="2594" y="1972"/>
                <a:ext cx="22" cy="37"/>
              </a:xfrm>
              <a:custGeom>
                <a:avLst/>
                <a:gdLst>
                  <a:gd name="T0" fmla="*/ 0 w 22"/>
                  <a:gd name="T1" fmla="*/ 37 h 37"/>
                  <a:gd name="T2" fmla="*/ 8 w 22"/>
                  <a:gd name="T3" fmla="*/ 0 h 37"/>
                  <a:gd name="T4" fmla="*/ 15 w 22"/>
                  <a:gd name="T5" fmla="*/ 0 h 37"/>
                  <a:gd name="T6" fmla="*/ 22 w 22"/>
                  <a:gd name="T7" fmla="*/ 37 h 37"/>
                  <a:gd name="T8" fmla="*/ 16 w 22"/>
                  <a:gd name="T9" fmla="*/ 37 h 37"/>
                  <a:gd name="T10" fmla="*/ 14 w 22"/>
                  <a:gd name="T11" fmla="*/ 31 h 37"/>
                  <a:gd name="T12" fmla="*/ 8 w 22"/>
                  <a:gd name="T13" fmla="*/ 31 h 37"/>
                  <a:gd name="T14" fmla="*/ 6 w 22"/>
                  <a:gd name="T15" fmla="*/ 37 h 37"/>
                  <a:gd name="T16" fmla="*/ 0 w 22"/>
                  <a:gd name="T17" fmla="*/ 37 h 37"/>
                  <a:gd name="T18" fmla="*/ 8 w 22"/>
                  <a:gd name="T19" fmla="*/ 25 h 37"/>
                  <a:gd name="T20" fmla="*/ 14 w 22"/>
                  <a:gd name="T21" fmla="*/ 25 h 37"/>
                  <a:gd name="T22" fmla="*/ 11 w 22"/>
                  <a:gd name="T23" fmla="*/ 10 h 37"/>
                  <a:gd name="T24" fmla="*/ 11 w 22"/>
                  <a:gd name="T25" fmla="*/ 10 h 37"/>
                  <a:gd name="T26" fmla="*/ 8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6" y="37"/>
                    </a:lnTo>
                    <a:lnTo>
                      <a:pt x="14" y="31"/>
                    </a:lnTo>
                    <a:lnTo>
                      <a:pt x="8" y="31"/>
                    </a:lnTo>
                    <a:lnTo>
                      <a:pt x="6" y="37"/>
                    </a:lnTo>
                    <a:lnTo>
                      <a:pt x="0" y="37"/>
                    </a:lnTo>
                    <a:close/>
                    <a:moveTo>
                      <a:pt x="8" y="25"/>
                    </a:moveTo>
                    <a:lnTo>
                      <a:pt x="14"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1" name="Freeform 1033"/>
              <p:cNvSpPr>
                <a:spLocks noEditPoints="1"/>
              </p:cNvSpPr>
              <p:nvPr/>
            </p:nvSpPr>
            <p:spPr bwMode="auto">
              <a:xfrm>
                <a:off x="2618" y="1972"/>
                <a:ext cx="19" cy="37"/>
              </a:xfrm>
              <a:custGeom>
                <a:avLst/>
                <a:gdLst>
                  <a:gd name="T0" fmla="*/ 10 w 28"/>
                  <a:gd name="T1" fmla="*/ 31 h 56"/>
                  <a:gd name="T2" fmla="*/ 10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10 w 28"/>
                  <a:gd name="T21" fmla="*/ 31 h 56"/>
                  <a:gd name="T22" fmla="*/ 10 w 28"/>
                  <a:gd name="T23" fmla="*/ 8 h 56"/>
                  <a:gd name="T24" fmla="*/ 10 w 28"/>
                  <a:gd name="T25" fmla="*/ 25 h 56"/>
                  <a:gd name="T26" fmla="*/ 13 w 28"/>
                  <a:gd name="T27" fmla="*/ 25 h 56"/>
                  <a:gd name="T28" fmla="*/ 17 w 28"/>
                  <a:gd name="T29" fmla="*/ 21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1"/>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6"/>
                      <a:pt x="28" y="56"/>
                      <a:pt x="28" y="56"/>
                    </a:cubicBezTo>
                    <a:cubicBezTo>
                      <a:pt x="18" y="56"/>
                      <a:pt x="18" y="56"/>
                      <a:pt x="18" y="56"/>
                    </a:cubicBezTo>
                    <a:lnTo>
                      <a:pt x="10" y="31"/>
                    </a:lnTo>
                    <a:close/>
                    <a:moveTo>
                      <a:pt x="10" y="8"/>
                    </a:moveTo>
                    <a:cubicBezTo>
                      <a:pt x="10" y="25"/>
                      <a:pt x="10" y="25"/>
                      <a:pt x="10" y="25"/>
                    </a:cubicBezTo>
                    <a:cubicBezTo>
                      <a:pt x="13" y="25"/>
                      <a:pt x="13" y="25"/>
                      <a:pt x="13" y="25"/>
                    </a:cubicBezTo>
                    <a:cubicBezTo>
                      <a:pt x="16" y="25"/>
                      <a:pt x="17" y="24"/>
                      <a:pt x="17" y="21"/>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2" name="Freeform 1034"/>
              <p:cNvSpPr>
                <a:spLocks/>
              </p:cNvSpPr>
              <p:nvPr/>
            </p:nvSpPr>
            <p:spPr bwMode="auto">
              <a:xfrm>
                <a:off x="2639" y="1972"/>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3" name="Freeform 1035"/>
              <p:cNvSpPr>
                <a:spLocks/>
              </p:cNvSpPr>
              <p:nvPr/>
            </p:nvSpPr>
            <p:spPr bwMode="auto">
              <a:xfrm>
                <a:off x="2659" y="1972"/>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4" name="Freeform 1036"/>
              <p:cNvSpPr>
                <a:spLocks/>
              </p:cNvSpPr>
              <p:nvPr/>
            </p:nvSpPr>
            <p:spPr bwMode="auto">
              <a:xfrm>
                <a:off x="268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2" y="16"/>
                    </a:lnTo>
                    <a:lnTo>
                      <a:pt x="12"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Freeform 1037"/>
              <p:cNvSpPr>
                <a:spLocks noEditPoints="1"/>
              </p:cNvSpPr>
              <p:nvPr/>
            </p:nvSpPr>
            <p:spPr bwMode="auto">
              <a:xfrm>
                <a:off x="2699" y="1972"/>
                <a:ext cx="19" cy="37"/>
              </a:xfrm>
              <a:custGeom>
                <a:avLst/>
                <a:gdLst>
                  <a:gd name="T0" fmla="*/ 9 w 28"/>
                  <a:gd name="T1" fmla="*/ 31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1 h 56"/>
                  <a:gd name="T22" fmla="*/ 9 w 28"/>
                  <a:gd name="T23" fmla="*/ 8 h 56"/>
                  <a:gd name="T24" fmla="*/ 9 w 28"/>
                  <a:gd name="T25" fmla="*/ 25 h 56"/>
                  <a:gd name="T26" fmla="*/ 12 w 28"/>
                  <a:gd name="T27" fmla="*/ 25 h 56"/>
                  <a:gd name="T28" fmla="*/ 17 w 28"/>
                  <a:gd name="T29" fmla="*/ 21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1"/>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6"/>
                      <a:pt x="28" y="56"/>
                      <a:pt x="28" y="56"/>
                    </a:cubicBezTo>
                    <a:cubicBezTo>
                      <a:pt x="18" y="56"/>
                      <a:pt x="18" y="56"/>
                      <a:pt x="18" y="56"/>
                    </a:cubicBezTo>
                    <a:lnTo>
                      <a:pt x="9" y="31"/>
                    </a:lnTo>
                    <a:close/>
                    <a:moveTo>
                      <a:pt x="9" y="8"/>
                    </a:moveTo>
                    <a:cubicBezTo>
                      <a:pt x="9" y="25"/>
                      <a:pt x="9" y="25"/>
                      <a:pt x="9" y="25"/>
                    </a:cubicBezTo>
                    <a:cubicBezTo>
                      <a:pt x="12" y="25"/>
                      <a:pt x="12" y="25"/>
                      <a:pt x="12" y="25"/>
                    </a:cubicBezTo>
                    <a:cubicBezTo>
                      <a:pt x="16" y="25"/>
                      <a:pt x="17" y="24"/>
                      <a:pt x="17" y="21"/>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6" name="Freeform 1038"/>
              <p:cNvSpPr>
                <a:spLocks/>
              </p:cNvSpPr>
              <p:nvPr/>
            </p:nvSpPr>
            <p:spPr bwMode="auto">
              <a:xfrm>
                <a:off x="2720" y="1971"/>
                <a:ext cx="19" cy="39"/>
              </a:xfrm>
              <a:custGeom>
                <a:avLst/>
                <a:gdLst>
                  <a:gd name="T0" fmla="*/ 0 w 27"/>
                  <a:gd name="T1" fmla="*/ 45 h 58"/>
                  <a:gd name="T2" fmla="*/ 0 w 27"/>
                  <a:gd name="T3" fmla="*/ 38 h 58"/>
                  <a:gd name="T4" fmla="*/ 9 w 27"/>
                  <a:gd name="T5" fmla="*/ 38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8 w 27"/>
                  <a:gd name="T29" fmla="*/ 18 h 58"/>
                  <a:gd name="T30" fmla="*/ 18 w 27"/>
                  <a:gd name="T31" fmla="*/ 13 h 58"/>
                  <a:gd name="T32" fmla="*/ 13 w 27"/>
                  <a:gd name="T33" fmla="*/ 8 h 58"/>
                  <a:gd name="T34" fmla="*/ 9 w 27"/>
                  <a:gd name="T35" fmla="*/ 13 h 58"/>
                  <a:gd name="T36" fmla="*/ 9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9" y="38"/>
                      <a:pt x="9" y="38"/>
                      <a:pt x="9" y="38"/>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3" y="0"/>
                      <a:pt x="26" y="5"/>
                      <a:pt x="26" y="13"/>
                    </a:cubicBezTo>
                    <a:cubicBezTo>
                      <a:pt x="26" y="18"/>
                      <a:pt x="26" y="18"/>
                      <a:pt x="26" y="18"/>
                    </a:cubicBezTo>
                    <a:cubicBezTo>
                      <a:pt x="18" y="18"/>
                      <a:pt x="18" y="18"/>
                      <a:pt x="18" y="18"/>
                    </a:cubicBezTo>
                    <a:cubicBezTo>
                      <a:pt x="18" y="13"/>
                      <a:pt x="18" y="13"/>
                      <a:pt x="18" y="13"/>
                    </a:cubicBezTo>
                    <a:cubicBezTo>
                      <a:pt x="18" y="10"/>
                      <a:pt x="16" y="8"/>
                      <a:pt x="13" y="8"/>
                    </a:cubicBezTo>
                    <a:cubicBezTo>
                      <a:pt x="11" y="8"/>
                      <a:pt x="9" y="10"/>
                      <a:pt x="9" y="13"/>
                    </a:cubicBezTo>
                    <a:cubicBezTo>
                      <a:pt x="9" y="14"/>
                      <a:pt x="9" y="14"/>
                      <a:pt x="9" y="14"/>
                    </a:cubicBezTo>
                    <a:cubicBezTo>
                      <a:pt x="9" y="17"/>
                      <a:pt x="10" y="19"/>
                      <a:pt x="13" y="22"/>
                    </a:cubicBezTo>
                    <a:cubicBezTo>
                      <a:pt x="19" y="27"/>
                      <a:pt x="19" y="27"/>
                      <a:pt x="19" y="27"/>
                    </a:cubicBezTo>
                    <a:cubicBezTo>
                      <a:pt x="24" y="33"/>
                      <a:pt x="27" y="36"/>
                      <a:pt x="27" y="42"/>
                    </a:cubicBezTo>
                    <a:cubicBezTo>
                      <a:pt x="27" y="45"/>
                      <a:pt x="27" y="45"/>
                      <a:pt x="27" y="45"/>
                    </a:cubicBezTo>
                    <a:cubicBezTo>
                      <a:pt x="27" y="52"/>
                      <a:pt x="23" y="58"/>
                      <a:pt x="13"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7" name="Freeform 1039"/>
              <p:cNvSpPr>
                <a:spLocks/>
              </p:cNvSpPr>
              <p:nvPr/>
            </p:nvSpPr>
            <p:spPr bwMode="auto">
              <a:xfrm>
                <a:off x="2742" y="1972"/>
                <a:ext cx="19" cy="37"/>
              </a:xfrm>
              <a:custGeom>
                <a:avLst/>
                <a:gdLst>
                  <a:gd name="T0" fmla="*/ 12 w 19"/>
                  <a:gd name="T1" fmla="*/ 21 h 37"/>
                  <a:gd name="T2" fmla="*/ 6 w 19"/>
                  <a:gd name="T3" fmla="*/ 21 h 37"/>
                  <a:gd name="T4" fmla="*/ 6 w 19"/>
                  <a:gd name="T5" fmla="*/ 37 h 37"/>
                  <a:gd name="T6" fmla="*/ 0 w 19"/>
                  <a:gd name="T7" fmla="*/ 37 h 37"/>
                  <a:gd name="T8" fmla="*/ 0 w 19"/>
                  <a:gd name="T9" fmla="*/ 0 h 37"/>
                  <a:gd name="T10" fmla="*/ 6 w 19"/>
                  <a:gd name="T11" fmla="*/ 0 h 37"/>
                  <a:gd name="T12" fmla="*/ 6 w 19"/>
                  <a:gd name="T13" fmla="*/ 16 h 37"/>
                  <a:gd name="T14" fmla="*/ 12 w 19"/>
                  <a:gd name="T15" fmla="*/ 16 h 37"/>
                  <a:gd name="T16" fmla="*/ 12 w 19"/>
                  <a:gd name="T17" fmla="*/ 0 h 37"/>
                  <a:gd name="T18" fmla="*/ 19 w 19"/>
                  <a:gd name="T19" fmla="*/ 0 h 37"/>
                  <a:gd name="T20" fmla="*/ 19 w 19"/>
                  <a:gd name="T21" fmla="*/ 37 h 37"/>
                  <a:gd name="T22" fmla="*/ 12 w 19"/>
                  <a:gd name="T23" fmla="*/ 37 h 37"/>
                  <a:gd name="T24" fmla="*/ 12 w 19"/>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2" y="21"/>
                    </a:moveTo>
                    <a:lnTo>
                      <a:pt x="6" y="21"/>
                    </a:lnTo>
                    <a:lnTo>
                      <a:pt x="6" y="37"/>
                    </a:lnTo>
                    <a:lnTo>
                      <a:pt x="0" y="37"/>
                    </a:lnTo>
                    <a:lnTo>
                      <a:pt x="0" y="0"/>
                    </a:lnTo>
                    <a:lnTo>
                      <a:pt x="6" y="0"/>
                    </a:lnTo>
                    <a:lnTo>
                      <a:pt x="6" y="16"/>
                    </a:lnTo>
                    <a:lnTo>
                      <a:pt x="12" y="16"/>
                    </a:lnTo>
                    <a:lnTo>
                      <a:pt x="12" y="0"/>
                    </a:lnTo>
                    <a:lnTo>
                      <a:pt x="19" y="0"/>
                    </a:lnTo>
                    <a:lnTo>
                      <a:pt x="19" y="37"/>
                    </a:lnTo>
                    <a:lnTo>
                      <a:pt x="12" y="37"/>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8" name="Rectangle 1040"/>
              <p:cNvSpPr>
                <a:spLocks noChangeArrowheads="1"/>
              </p:cNvSpPr>
              <p:nvPr/>
            </p:nvSpPr>
            <p:spPr bwMode="auto">
              <a:xfrm>
                <a:off x="2764"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9" name="Freeform 1041"/>
              <p:cNvSpPr>
                <a:spLocks noEditPoints="1"/>
              </p:cNvSpPr>
              <p:nvPr/>
            </p:nvSpPr>
            <p:spPr bwMode="auto">
              <a:xfrm>
                <a:off x="2774" y="1972"/>
                <a:ext cx="19"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0" name="Freeform 1042"/>
              <p:cNvSpPr>
                <a:spLocks/>
              </p:cNvSpPr>
              <p:nvPr/>
            </p:nvSpPr>
            <p:spPr bwMode="auto">
              <a:xfrm>
                <a:off x="2795" y="1971"/>
                <a:ext cx="19" cy="39"/>
              </a:xfrm>
              <a:custGeom>
                <a:avLst/>
                <a:gdLst>
                  <a:gd name="T0" fmla="*/ 0 w 28"/>
                  <a:gd name="T1" fmla="*/ 45 h 58"/>
                  <a:gd name="T2" fmla="*/ 0 w 28"/>
                  <a:gd name="T3" fmla="*/ 38 h 58"/>
                  <a:gd name="T4" fmla="*/ 9 w 28"/>
                  <a:gd name="T5" fmla="*/ 38 h 58"/>
                  <a:gd name="T6" fmla="*/ 9 w 28"/>
                  <a:gd name="T7" fmla="*/ 45 h 58"/>
                  <a:gd name="T8" fmla="*/ 14 w 28"/>
                  <a:gd name="T9" fmla="*/ 50 h 58"/>
                  <a:gd name="T10" fmla="*/ 18 w 28"/>
                  <a:gd name="T11" fmla="*/ 45 h 58"/>
                  <a:gd name="T12" fmla="*/ 18 w 28"/>
                  <a:gd name="T13" fmla="*/ 43 h 58"/>
                  <a:gd name="T14" fmla="*/ 14 w 28"/>
                  <a:gd name="T15" fmla="*/ 35 h 58"/>
                  <a:gd name="T16" fmla="*/ 8 w 28"/>
                  <a:gd name="T17" fmla="*/ 30 h 58"/>
                  <a:gd name="T18" fmla="*/ 1 w 28"/>
                  <a:gd name="T19" fmla="*/ 15 h 58"/>
                  <a:gd name="T20" fmla="*/ 1 w 28"/>
                  <a:gd name="T21" fmla="*/ 13 h 58"/>
                  <a:gd name="T22" fmla="*/ 14 w 28"/>
                  <a:gd name="T23" fmla="*/ 0 h 58"/>
                  <a:gd name="T24" fmla="*/ 27 w 28"/>
                  <a:gd name="T25" fmla="*/ 13 h 58"/>
                  <a:gd name="T26" fmla="*/ 27 w 28"/>
                  <a:gd name="T27" fmla="*/ 18 h 58"/>
                  <a:gd name="T28" fmla="*/ 18 w 28"/>
                  <a:gd name="T29" fmla="*/ 18 h 58"/>
                  <a:gd name="T30" fmla="*/ 18 w 28"/>
                  <a:gd name="T31" fmla="*/ 13 h 58"/>
                  <a:gd name="T32" fmla="*/ 14 w 28"/>
                  <a:gd name="T33" fmla="*/ 8 h 58"/>
                  <a:gd name="T34" fmla="*/ 9 w 28"/>
                  <a:gd name="T35" fmla="*/ 13 h 58"/>
                  <a:gd name="T36" fmla="*/ 9 w 28"/>
                  <a:gd name="T37" fmla="*/ 14 h 58"/>
                  <a:gd name="T38" fmla="*/ 14 w 28"/>
                  <a:gd name="T39" fmla="*/ 22 h 58"/>
                  <a:gd name="T40" fmla="*/ 20 w 28"/>
                  <a:gd name="T41" fmla="*/ 27 h 58"/>
                  <a:gd name="T42" fmla="*/ 28 w 28"/>
                  <a:gd name="T43" fmla="*/ 42 h 58"/>
                  <a:gd name="T44" fmla="*/ 28 w 28"/>
                  <a:gd name="T45" fmla="*/ 45 h 58"/>
                  <a:gd name="T46" fmla="*/ 14 w 28"/>
                  <a:gd name="T47" fmla="*/ 58 h 58"/>
                  <a:gd name="T48" fmla="*/ 0 w 28"/>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8">
                    <a:moveTo>
                      <a:pt x="0" y="45"/>
                    </a:moveTo>
                    <a:cubicBezTo>
                      <a:pt x="0" y="38"/>
                      <a:pt x="0" y="38"/>
                      <a:pt x="0" y="38"/>
                    </a:cubicBezTo>
                    <a:cubicBezTo>
                      <a:pt x="9" y="38"/>
                      <a:pt x="9" y="38"/>
                      <a:pt x="9" y="38"/>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30"/>
                      <a:pt x="8" y="30"/>
                      <a:pt x="8" y="30"/>
                    </a:cubicBezTo>
                    <a:cubicBezTo>
                      <a:pt x="3" y="24"/>
                      <a:pt x="1" y="21"/>
                      <a:pt x="1" y="15"/>
                    </a:cubicBezTo>
                    <a:cubicBezTo>
                      <a:pt x="1" y="13"/>
                      <a:pt x="1" y="13"/>
                      <a:pt x="1" y="13"/>
                    </a:cubicBezTo>
                    <a:cubicBezTo>
                      <a:pt x="1" y="6"/>
                      <a:pt x="5" y="0"/>
                      <a:pt x="14" y="0"/>
                    </a:cubicBezTo>
                    <a:cubicBezTo>
                      <a:pt x="23" y="0"/>
                      <a:pt x="27" y="5"/>
                      <a:pt x="27" y="13"/>
                    </a:cubicBezTo>
                    <a:cubicBezTo>
                      <a:pt x="27" y="18"/>
                      <a:pt x="27" y="18"/>
                      <a:pt x="27" y="18"/>
                    </a:cubicBezTo>
                    <a:cubicBezTo>
                      <a:pt x="18" y="18"/>
                      <a:pt x="18" y="18"/>
                      <a:pt x="18" y="18"/>
                    </a:cubicBezTo>
                    <a:cubicBezTo>
                      <a:pt x="18" y="13"/>
                      <a:pt x="18" y="13"/>
                      <a:pt x="18" y="13"/>
                    </a:cubicBezTo>
                    <a:cubicBezTo>
                      <a:pt x="18" y="10"/>
                      <a:pt x="17" y="8"/>
                      <a:pt x="14" y="8"/>
                    </a:cubicBezTo>
                    <a:cubicBezTo>
                      <a:pt x="11" y="8"/>
                      <a:pt x="9" y="10"/>
                      <a:pt x="9" y="13"/>
                    </a:cubicBezTo>
                    <a:cubicBezTo>
                      <a:pt x="9" y="14"/>
                      <a:pt x="9" y="14"/>
                      <a:pt x="9" y="14"/>
                    </a:cubicBezTo>
                    <a:cubicBezTo>
                      <a:pt x="9" y="17"/>
                      <a:pt x="11" y="19"/>
                      <a:pt x="14" y="22"/>
                    </a:cubicBezTo>
                    <a:cubicBezTo>
                      <a:pt x="20" y="27"/>
                      <a:pt x="20" y="27"/>
                      <a:pt x="20" y="27"/>
                    </a:cubicBezTo>
                    <a:cubicBezTo>
                      <a:pt x="25" y="33"/>
                      <a:pt x="28" y="36"/>
                      <a:pt x="28" y="42"/>
                    </a:cubicBezTo>
                    <a:cubicBezTo>
                      <a:pt x="28" y="45"/>
                      <a:pt x="28" y="45"/>
                      <a:pt x="28" y="45"/>
                    </a:cubicBezTo>
                    <a:cubicBezTo>
                      <a:pt x="28" y="52"/>
                      <a:pt x="23" y="58"/>
                      <a:pt x="14"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1" name="Freeform 1043"/>
              <p:cNvSpPr>
                <a:spLocks/>
              </p:cNvSpPr>
              <p:nvPr/>
            </p:nvSpPr>
            <p:spPr bwMode="auto">
              <a:xfrm>
                <a:off x="2576" y="2025"/>
                <a:ext cx="15" cy="38"/>
              </a:xfrm>
              <a:custGeom>
                <a:avLst/>
                <a:gdLst>
                  <a:gd name="T0" fmla="*/ 0 w 15"/>
                  <a:gd name="T1" fmla="*/ 0 h 38"/>
                  <a:gd name="T2" fmla="*/ 15 w 15"/>
                  <a:gd name="T3" fmla="*/ 0 h 38"/>
                  <a:gd name="T4" fmla="*/ 15 w 15"/>
                  <a:gd name="T5" fmla="*/ 5 h 38"/>
                  <a:gd name="T6" fmla="*/ 7 w 15"/>
                  <a:gd name="T7" fmla="*/ 5 h 38"/>
                  <a:gd name="T8" fmla="*/ 7 w 15"/>
                  <a:gd name="T9" fmla="*/ 16 h 38"/>
                  <a:gd name="T10" fmla="*/ 13 w 15"/>
                  <a:gd name="T11" fmla="*/ 16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5"/>
                    </a:lnTo>
                    <a:lnTo>
                      <a:pt x="7" y="5"/>
                    </a:lnTo>
                    <a:lnTo>
                      <a:pt x="7" y="16"/>
                    </a:lnTo>
                    <a:lnTo>
                      <a:pt x="13" y="16"/>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2" name="Freeform 1044"/>
              <p:cNvSpPr>
                <a:spLocks noEditPoints="1"/>
              </p:cNvSpPr>
              <p:nvPr/>
            </p:nvSpPr>
            <p:spPr bwMode="auto">
              <a:xfrm>
                <a:off x="2593"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54" name="Freeform 1046"/>
            <p:cNvSpPr>
              <a:spLocks noEditPoints="1"/>
            </p:cNvSpPr>
            <p:nvPr/>
          </p:nvSpPr>
          <p:spPr bwMode="auto">
            <a:xfrm>
              <a:off x="4152900" y="3214688"/>
              <a:ext cx="30162" cy="60325"/>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5" name="Freeform 1047"/>
            <p:cNvSpPr>
              <a:spLocks/>
            </p:cNvSpPr>
            <p:nvPr/>
          </p:nvSpPr>
          <p:spPr bwMode="auto">
            <a:xfrm>
              <a:off x="4195763" y="3214688"/>
              <a:ext cx="26987" cy="60325"/>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6" name="Freeform 1048"/>
            <p:cNvSpPr>
              <a:spLocks/>
            </p:cNvSpPr>
            <p:nvPr/>
          </p:nvSpPr>
          <p:spPr bwMode="auto">
            <a:xfrm>
              <a:off x="4225925" y="3214688"/>
              <a:ext cx="31750" cy="60325"/>
            </a:xfrm>
            <a:custGeom>
              <a:avLst/>
              <a:gdLst>
                <a:gd name="T0" fmla="*/ 13 w 20"/>
                <a:gd name="T1" fmla="*/ 21 h 38"/>
                <a:gd name="T2" fmla="*/ 7 w 20"/>
                <a:gd name="T3" fmla="*/ 21 h 38"/>
                <a:gd name="T4" fmla="*/ 7 w 20"/>
                <a:gd name="T5" fmla="*/ 38 h 38"/>
                <a:gd name="T6" fmla="*/ 0 w 20"/>
                <a:gd name="T7" fmla="*/ 38 h 38"/>
                <a:gd name="T8" fmla="*/ 0 w 20"/>
                <a:gd name="T9" fmla="*/ 0 h 38"/>
                <a:gd name="T10" fmla="*/ 7 w 20"/>
                <a:gd name="T11" fmla="*/ 0 h 38"/>
                <a:gd name="T12" fmla="*/ 7 w 20"/>
                <a:gd name="T13" fmla="*/ 16 h 38"/>
                <a:gd name="T14" fmla="*/ 13 w 20"/>
                <a:gd name="T15" fmla="*/ 16 h 38"/>
                <a:gd name="T16" fmla="*/ 13 w 20"/>
                <a:gd name="T17" fmla="*/ 0 h 38"/>
                <a:gd name="T18" fmla="*/ 20 w 20"/>
                <a:gd name="T19" fmla="*/ 0 h 38"/>
                <a:gd name="T20" fmla="*/ 20 w 20"/>
                <a:gd name="T21" fmla="*/ 38 h 38"/>
                <a:gd name="T22" fmla="*/ 13 w 20"/>
                <a:gd name="T23" fmla="*/ 38 h 38"/>
                <a:gd name="T24" fmla="*/ 13 w 20"/>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3" y="21"/>
                  </a:moveTo>
                  <a:lnTo>
                    <a:pt x="7" y="21"/>
                  </a:lnTo>
                  <a:lnTo>
                    <a:pt x="7" y="38"/>
                  </a:lnTo>
                  <a:lnTo>
                    <a:pt x="0" y="38"/>
                  </a:lnTo>
                  <a:lnTo>
                    <a:pt x="0" y="0"/>
                  </a:lnTo>
                  <a:lnTo>
                    <a:pt x="7" y="0"/>
                  </a:lnTo>
                  <a:lnTo>
                    <a:pt x="7" y="16"/>
                  </a:lnTo>
                  <a:lnTo>
                    <a:pt x="13" y="16"/>
                  </a:lnTo>
                  <a:lnTo>
                    <a:pt x="13" y="0"/>
                  </a:lnTo>
                  <a:lnTo>
                    <a:pt x="20" y="0"/>
                  </a:lnTo>
                  <a:lnTo>
                    <a:pt x="20"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1049"/>
            <p:cNvSpPr>
              <a:spLocks/>
            </p:cNvSpPr>
            <p:nvPr/>
          </p:nvSpPr>
          <p:spPr bwMode="auto">
            <a:xfrm>
              <a:off x="4262438" y="3214688"/>
              <a:ext cx="23812" cy="60325"/>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3 w 15"/>
                <a:gd name="T11" fmla="*/ 16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3" y="16"/>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8" name="Freeform 1050"/>
            <p:cNvSpPr>
              <a:spLocks/>
            </p:cNvSpPr>
            <p:nvPr/>
          </p:nvSpPr>
          <p:spPr bwMode="auto">
            <a:xfrm>
              <a:off x="4302125" y="3213101"/>
              <a:ext cx="28575" cy="6350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10 w 28"/>
                <a:gd name="T29" fmla="*/ 14 h 58"/>
                <a:gd name="T30" fmla="*/ 10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4"/>
                  </a:cubicBezTo>
                  <a:cubicBezTo>
                    <a:pt x="10" y="44"/>
                    <a:pt x="10" y="44"/>
                    <a:pt x="10" y="44"/>
                  </a:cubicBezTo>
                  <a:cubicBezTo>
                    <a:pt x="10"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1051"/>
            <p:cNvSpPr>
              <a:spLocks noEditPoints="1"/>
            </p:cNvSpPr>
            <p:nvPr/>
          </p:nvSpPr>
          <p:spPr bwMode="auto">
            <a:xfrm>
              <a:off x="4337050" y="3213101"/>
              <a:ext cx="30162" cy="63500"/>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10 w 29"/>
                <a:gd name="T21" fmla="*/ 14 h 58"/>
                <a:gd name="T22" fmla="*/ 10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10" y="10"/>
                    <a:pt x="10" y="14"/>
                  </a:cubicBezTo>
                  <a:cubicBezTo>
                    <a:pt x="10" y="44"/>
                    <a:pt x="10" y="44"/>
                    <a:pt x="10" y="44"/>
                  </a:cubicBezTo>
                  <a:cubicBezTo>
                    <a:pt x="10"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0" name="Freeform 1052"/>
            <p:cNvSpPr>
              <a:spLocks noEditPoints="1"/>
            </p:cNvSpPr>
            <p:nvPr/>
          </p:nvSpPr>
          <p:spPr bwMode="auto">
            <a:xfrm>
              <a:off x="4370388" y="3214688"/>
              <a:ext cx="33337" cy="60325"/>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Freeform 1053"/>
            <p:cNvSpPr>
              <a:spLocks/>
            </p:cNvSpPr>
            <p:nvPr/>
          </p:nvSpPr>
          <p:spPr bwMode="auto">
            <a:xfrm>
              <a:off x="4408488" y="3214688"/>
              <a:ext cx="22225" cy="60325"/>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2" name="Freeform 1054"/>
            <p:cNvSpPr>
              <a:spLocks/>
            </p:cNvSpPr>
            <p:nvPr/>
          </p:nvSpPr>
          <p:spPr bwMode="auto">
            <a:xfrm>
              <a:off x="4433888" y="3213101"/>
              <a:ext cx="30162" cy="6350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4"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16" name="Picture 5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4846" y="958701"/>
            <a:ext cx="129065" cy="130121"/>
          </a:xfrm>
          <a:prstGeom prst="rect">
            <a:avLst/>
          </a:prstGeom>
        </p:spPr>
      </p:pic>
    </p:spTree>
    <p:extLst>
      <p:ext uri="{BB962C8B-B14F-4D97-AF65-F5344CB8AC3E}">
        <p14:creationId xmlns:p14="http://schemas.microsoft.com/office/powerpoint/2010/main" val="25451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 name="CasellaDiTesto 1"/>
          <p:cNvSpPr txBox="1"/>
          <p:nvPr/>
        </p:nvSpPr>
        <p:spPr>
          <a:xfrm>
            <a:off x="541324" y="863540"/>
            <a:ext cx="5257495"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pPr>
            <a:r>
              <a:rPr lang="en-GB" sz="1600" b="1" dirty="0">
                <a:solidFill>
                  <a:prstClr val="black">
                    <a:lumMod val="75000"/>
                    <a:lumOff val="25000"/>
                  </a:prstClr>
                </a:solidFill>
                <a:latin typeface="Calibri Light" panose="020F0302020204030204" pitchFamily="34" charset="0"/>
                <a:cs typeface="Calibri Light" panose="020F0302020204030204" pitchFamily="34" charset="0"/>
              </a:rPr>
              <a:t>Sustainable Development</a:t>
            </a:r>
            <a:endParaRPr lang="en-GB" sz="2000" b="1" dirty="0">
              <a:solidFill>
                <a:schemeClr val="accent3">
                  <a:lumMod val="75000"/>
                </a:schemeClr>
              </a:solidFill>
              <a:cs typeface="Calibri Light" panose="020F0302020204030204" pitchFamily="34" charset="0"/>
            </a:endParaRP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917287" y="703633"/>
            <a:ext cx="2901186" cy="3954984"/>
            <a:chOff x="5241293" y="1032817"/>
            <a:chExt cx="2901186" cy="3954984"/>
          </a:xfrm>
        </p:grpSpPr>
        <p:grpSp>
          <p:nvGrpSpPr>
            <p:cNvPr id="17" name="Group 16"/>
            <p:cNvGrpSpPr/>
            <p:nvPr/>
          </p:nvGrpSpPr>
          <p:grpSpPr>
            <a:xfrm>
              <a:off x="5241293" y="1032817"/>
              <a:ext cx="2901186" cy="3954984"/>
              <a:chOff x="5892294" y="755350"/>
              <a:chExt cx="3188782" cy="3954984"/>
            </a:xfrm>
          </p:grpSpPr>
          <p:grpSp>
            <p:nvGrpSpPr>
              <p:cNvPr id="4" name="Group 3"/>
              <p:cNvGrpSpPr/>
              <p:nvPr/>
            </p:nvGrpSpPr>
            <p:grpSpPr>
              <a:xfrm>
                <a:off x="5892294" y="755350"/>
                <a:ext cx="3188782" cy="3954984"/>
                <a:chOff x="5955218" y="612909"/>
                <a:chExt cx="3188782" cy="3954984"/>
              </a:xfrm>
            </p:grpSpPr>
            <p:sp>
              <p:nvSpPr>
                <p:cNvPr id="8" name="Rectangle 7"/>
                <p:cNvSpPr/>
                <p:nvPr/>
              </p:nvSpPr>
              <p:spPr>
                <a:xfrm>
                  <a:off x="5955218" y="1152959"/>
                  <a:ext cx="3188782" cy="341493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sp>
              <p:nvSpPr>
                <p:cNvPr id="9" name="Rectangle 8"/>
                <p:cNvSpPr/>
                <p:nvPr/>
              </p:nvSpPr>
              <p:spPr>
                <a:xfrm>
                  <a:off x="5955218" y="612909"/>
                  <a:ext cx="3188782" cy="501261"/>
                </a:xfrm>
                <a:prstGeom prst="rect">
                  <a:avLst/>
                </a:prstGeom>
                <a:solidFill>
                  <a:srgbClr val="F69C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endParaRPr lang="en-US" sz="1200" i="1" dirty="0">
                    <a:solidFill>
                      <a:schemeClr val="bg2">
                        <a:lumMod val="25000"/>
                      </a:schemeClr>
                    </a:solidFill>
                    <a:latin typeface="Calibri" panose="020F0502020204030204" pitchFamily="34" charset="0"/>
                    <a:cs typeface="Calibri" panose="020F0502020204030204" pitchFamily="34" charset="0"/>
                  </a:endParaRPr>
                </a:p>
              </p:txBody>
            </p:sp>
          </p:grpSp>
          <p:sp>
            <p:nvSpPr>
              <p:cNvPr id="14" name="Rectangle 13"/>
              <p:cNvSpPr/>
              <p:nvPr/>
            </p:nvSpPr>
            <p:spPr>
              <a:xfrm>
                <a:off x="5892294" y="863540"/>
                <a:ext cx="2520729" cy="276999"/>
              </a:xfrm>
              <a:prstGeom prst="rect">
                <a:avLst/>
              </a:prstGeom>
            </p:spPr>
            <p:txBody>
              <a:bodyPr wrap="none">
                <a:spAutoFit/>
              </a:bodyPr>
              <a:lstStyle/>
              <a:p>
                <a:pPr marL="446088" indent="-446088"/>
                <a:r>
                  <a:rPr lang="en-GB" sz="1200" dirty="0">
                    <a:solidFill>
                      <a:schemeClr val="bg1"/>
                    </a:solidFill>
                    <a:latin typeface="Calibri" panose="020F0502020204030204" pitchFamily="34" charset="0"/>
                    <a:cs typeface="Calibri" panose="020F0502020204030204" pitchFamily="34" charset="0"/>
                  </a:rPr>
                  <a:t>Sustainable Development Goal 11</a:t>
                </a:r>
              </a:p>
            </p:txBody>
          </p:sp>
        </p:grpSp>
        <p:pic>
          <p:nvPicPr>
            <p:cNvPr id="2050" name="Picture 2" descr="https://sustainabledevelopment.un.org/content/images/image_logo_clean10008_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138" y="1080553"/>
              <a:ext cx="418513" cy="315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6455" y="1642268"/>
              <a:ext cx="2629257" cy="3229655"/>
            </a:xfrm>
            <a:prstGeom prst="rect">
              <a:avLst/>
            </a:prstGeom>
          </p:spPr>
          <p:txBody>
            <a:bodyPr wrap="square">
              <a:noAutofit/>
            </a:bodyPr>
            <a:lstStyle/>
            <a:p>
              <a:pPr algn="ctr" defTabSz="914332" eaLnBrk="0" fontAlgn="base" hangingPunct="0">
                <a:spcBef>
                  <a:spcPts val="600"/>
                </a:spcBef>
                <a:spcAft>
                  <a:spcPct val="0"/>
                </a:spcAft>
              </a:pPr>
              <a:r>
                <a:rPr lang="en-US" sz="1100" dirty="0"/>
                <a:t>With SDG 11, countries have pledged to </a:t>
              </a:r>
            </a:p>
            <a:p>
              <a:pPr algn="ctr" defTabSz="914332" eaLnBrk="0" fontAlgn="base" hangingPunct="0">
                <a:spcBef>
                  <a:spcPts val="600"/>
                </a:spcBef>
                <a:spcAft>
                  <a:spcPct val="0"/>
                </a:spcAft>
              </a:pPr>
              <a:endParaRPr lang="en-US" sz="1100" dirty="0"/>
            </a:p>
            <a:p>
              <a:pPr algn="ctr" defTabSz="914332" eaLnBrk="0" fontAlgn="base" hangingPunct="0">
                <a:spcBef>
                  <a:spcPts val="600"/>
                </a:spcBef>
                <a:spcAft>
                  <a:spcPct val="0"/>
                </a:spcAft>
              </a:pPr>
              <a:r>
                <a:rPr lang="en-US" sz="1300" i="1" dirty="0"/>
                <a:t>“make cities and human settlements inclusive, safe, resilient and sustainable”</a:t>
              </a:r>
            </a:p>
            <a:p>
              <a:pPr algn="ctr" defTabSz="914332" eaLnBrk="0" fontAlgn="base" hangingPunct="0">
                <a:spcBef>
                  <a:spcPts val="600"/>
                </a:spcBef>
                <a:spcAft>
                  <a:spcPct val="0"/>
                </a:spcAft>
              </a:pPr>
              <a:r>
                <a:rPr lang="en-US" sz="1100" dirty="0"/>
                <a:t> </a:t>
              </a:r>
            </a:p>
            <a:p>
              <a:pPr algn="ctr" defTabSz="914332" eaLnBrk="0" fontAlgn="base" hangingPunct="0">
                <a:spcBef>
                  <a:spcPts val="600"/>
                </a:spcBef>
                <a:spcAft>
                  <a:spcPct val="0"/>
                </a:spcAft>
              </a:pPr>
              <a:r>
                <a:rPr lang="en-US" sz="1100" dirty="0"/>
                <a:t>Within this goal, Target 11.4 aims to </a:t>
              </a:r>
            </a:p>
            <a:p>
              <a:pPr algn="ctr" defTabSz="914332" eaLnBrk="0" fontAlgn="base" hangingPunct="0">
                <a:spcBef>
                  <a:spcPts val="600"/>
                </a:spcBef>
                <a:spcAft>
                  <a:spcPct val="0"/>
                </a:spcAft>
              </a:pPr>
              <a:r>
                <a:rPr lang="en-US" sz="1300" i="1" dirty="0"/>
                <a:t>“strengthen efforts to protect and safeguard the world’s cultural and natural heritage”</a:t>
              </a:r>
            </a:p>
            <a:p>
              <a:pPr marL="0" lvl="1" algn="ctr" defTabSz="914332" eaLnBrk="0" fontAlgn="base" hangingPunct="0">
                <a:spcBef>
                  <a:spcPts val="600"/>
                </a:spcBef>
                <a:spcAft>
                  <a:spcPct val="0"/>
                </a:spcAft>
              </a:pPr>
              <a:endParaRPr lang="en-US" sz="1100" dirty="0"/>
            </a:p>
          </p:txBody>
        </p:sp>
      </p:grpSp>
      <p:pic>
        <p:nvPicPr>
          <p:cNvPr id="20" name="Picture 19"/>
          <p:cNvPicPr>
            <a:picLocks noChangeAspect="1"/>
          </p:cNvPicPr>
          <p:nvPr/>
        </p:nvPicPr>
        <p:blipFill>
          <a:blip r:embed="rId5"/>
          <a:stretch>
            <a:fillRect/>
          </a:stretch>
        </p:blipFill>
        <p:spPr>
          <a:xfrm>
            <a:off x="6350750" y="4093124"/>
            <a:ext cx="2034261" cy="231225"/>
          </a:xfrm>
          <a:prstGeom prst="rect">
            <a:avLst/>
          </a:prstGeom>
        </p:spPr>
      </p:pic>
      <p:grpSp>
        <p:nvGrpSpPr>
          <p:cNvPr id="3" name="Group 2"/>
          <p:cNvGrpSpPr/>
          <p:nvPr/>
        </p:nvGrpSpPr>
        <p:grpSpPr>
          <a:xfrm>
            <a:off x="682624" y="1512923"/>
            <a:ext cx="4733601" cy="2288668"/>
            <a:chOff x="682624" y="1512923"/>
            <a:chExt cx="4733601" cy="2288668"/>
          </a:xfrm>
        </p:grpSpPr>
        <p:pic>
          <p:nvPicPr>
            <p:cNvPr id="22" name="Picture 21"/>
            <p:cNvPicPr>
              <a:picLocks noChangeAspect="1"/>
            </p:cNvPicPr>
            <p:nvPr/>
          </p:nvPicPr>
          <p:blipFill>
            <a:blip r:embed="rId6"/>
            <a:stretch>
              <a:fillRect/>
            </a:stretch>
          </p:blipFill>
          <p:spPr>
            <a:xfrm>
              <a:off x="689557" y="1514591"/>
              <a:ext cx="716089" cy="716400"/>
            </a:xfrm>
            <a:prstGeom prst="rect">
              <a:avLst/>
            </a:prstGeom>
          </p:spPr>
        </p:pic>
        <p:sp>
          <p:nvSpPr>
            <p:cNvPr id="25" name="AutoShape 4"/>
            <p:cNvSpPr>
              <a:spLocks noChangeAspect="1" noChangeArrowheads="1" noTextEdit="1"/>
            </p:cNvSpPr>
            <p:nvPr/>
          </p:nvSpPr>
          <p:spPr bwMode="auto">
            <a:xfrm>
              <a:off x="1501790" y="1514511"/>
              <a:ext cx="3100417" cy="7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1495440" y="1512923"/>
              <a:ext cx="717557" cy="716400"/>
            </a:xfrm>
            <a:prstGeom prst="rect">
              <a:avLst/>
            </a:prstGeom>
            <a:solidFill>
              <a:srgbClr val="D19F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3891000" y="1512923"/>
              <a:ext cx="717557" cy="716400"/>
            </a:xfrm>
            <a:prstGeom prst="rect">
              <a:avLst/>
            </a:prstGeom>
            <a:solidFill>
              <a:srgbClr val="EF4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
            <p:cNvSpPr>
              <a:spLocks noChangeArrowheads="1"/>
            </p:cNvSpPr>
            <p:nvPr/>
          </p:nvSpPr>
          <p:spPr bwMode="auto">
            <a:xfrm>
              <a:off x="3090893" y="1512923"/>
              <a:ext cx="717557" cy="716400"/>
            </a:xfrm>
            <a:prstGeom prst="rect">
              <a:avLst/>
            </a:prstGeom>
            <a:solidFill>
              <a:srgbClr val="C22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
            <p:cNvSpPr>
              <a:spLocks noChangeArrowheads="1"/>
            </p:cNvSpPr>
            <p:nvPr/>
          </p:nvSpPr>
          <p:spPr bwMode="auto">
            <a:xfrm>
              <a:off x="2289198" y="1512923"/>
              <a:ext cx="717557" cy="716400"/>
            </a:xfrm>
            <a:prstGeom prst="rect">
              <a:avLst/>
            </a:prstGeom>
            <a:solidFill>
              <a:srgbClr val="2D9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1657366" y="1976484"/>
              <a:ext cx="385766" cy="165104"/>
            </a:xfrm>
            <a:custGeom>
              <a:avLst/>
              <a:gdLst>
                <a:gd name="T0" fmla="*/ 122 w 359"/>
                <a:gd name="T1" fmla="*/ 138 h 152"/>
                <a:gd name="T2" fmla="*/ 122 w 359"/>
                <a:gd name="T3" fmla="*/ 147 h 152"/>
                <a:gd name="T4" fmla="*/ 122 w 359"/>
                <a:gd name="T5" fmla="*/ 148 h 152"/>
                <a:gd name="T6" fmla="*/ 122 w 359"/>
                <a:gd name="T7" fmla="*/ 148 h 152"/>
                <a:gd name="T8" fmla="*/ 126 w 359"/>
                <a:gd name="T9" fmla="*/ 152 h 152"/>
                <a:gd name="T10" fmla="*/ 127 w 359"/>
                <a:gd name="T11" fmla="*/ 152 h 152"/>
                <a:gd name="T12" fmla="*/ 127 w 359"/>
                <a:gd name="T13" fmla="*/ 152 h 152"/>
                <a:gd name="T14" fmla="*/ 236 w 359"/>
                <a:gd name="T15" fmla="*/ 152 h 152"/>
                <a:gd name="T16" fmla="*/ 237 w 359"/>
                <a:gd name="T17" fmla="*/ 152 h 152"/>
                <a:gd name="T18" fmla="*/ 237 w 359"/>
                <a:gd name="T19" fmla="*/ 152 h 152"/>
                <a:gd name="T20" fmla="*/ 241 w 359"/>
                <a:gd name="T21" fmla="*/ 148 h 152"/>
                <a:gd name="T22" fmla="*/ 241 w 359"/>
                <a:gd name="T23" fmla="*/ 148 h 152"/>
                <a:gd name="T24" fmla="*/ 241 w 359"/>
                <a:gd name="T25" fmla="*/ 148 h 152"/>
                <a:gd name="T26" fmla="*/ 241 w 359"/>
                <a:gd name="T27" fmla="*/ 137 h 152"/>
                <a:gd name="T28" fmla="*/ 359 w 359"/>
                <a:gd name="T29" fmla="*/ 5 h 152"/>
                <a:gd name="T30" fmla="*/ 359 w 359"/>
                <a:gd name="T31" fmla="*/ 5 h 152"/>
                <a:gd name="T32" fmla="*/ 359 w 359"/>
                <a:gd name="T33" fmla="*/ 5 h 152"/>
                <a:gd name="T34" fmla="*/ 355 w 359"/>
                <a:gd name="T35" fmla="*/ 0 h 152"/>
                <a:gd name="T36" fmla="*/ 7 w 359"/>
                <a:gd name="T37" fmla="*/ 0 h 152"/>
                <a:gd name="T38" fmla="*/ 5 w 359"/>
                <a:gd name="T39" fmla="*/ 0 h 152"/>
                <a:gd name="T40" fmla="*/ 0 w 359"/>
                <a:gd name="T41" fmla="*/ 5 h 152"/>
                <a:gd name="T42" fmla="*/ 1 w 359"/>
                <a:gd name="T43" fmla="*/ 7 h 152"/>
                <a:gd name="T44" fmla="*/ 122 w 359"/>
                <a:gd name="T45"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52">
                  <a:moveTo>
                    <a:pt x="122" y="138"/>
                  </a:moveTo>
                  <a:cubicBezTo>
                    <a:pt x="122" y="147"/>
                    <a:pt x="122" y="147"/>
                    <a:pt x="122" y="147"/>
                  </a:cubicBezTo>
                  <a:cubicBezTo>
                    <a:pt x="122" y="147"/>
                    <a:pt x="122" y="147"/>
                    <a:pt x="122" y="148"/>
                  </a:cubicBezTo>
                  <a:cubicBezTo>
                    <a:pt x="122" y="148"/>
                    <a:pt x="122" y="148"/>
                    <a:pt x="122" y="148"/>
                  </a:cubicBezTo>
                  <a:cubicBezTo>
                    <a:pt x="122" y="150"/>
                    <a:pt x="124" y="152"/>
                    <a:pt x="126" y="152"/>
                  </a:cubicBezTo>
                  <a:cubicBezTo>
                    <a:pt x="126" y="152"/>
                    <a:pt x="126" y="152"/>
                    <a:pt x="127" y="152"/>
                  </a:cubicBezTo>
                  <a:cubicBezTo>
                    <a:pt x="127" y="152"/>
                    <a:pt x="127" y="152"/>
                    <a:pt x="127" y="152"/>
                  </a:cubicBezTo>
                  <a:cubicBezTo>
                    <a:pt x="236" y="152"/>
                    <a:pt x="236" y="152"/>
                    <a:pt x="236" y="152"/>
                  </a:cubicBezTo>
                  <a:cubicBezTo>
                    <a:pt x="236" y="152"/>
                    <a:pt x="236" y="152"/>
                    <a:pt x="237" y="152"/>
                  </a:cubicBezTo>
                  <a:cubicBezTo>
                    <a:pt x="237" y="152"/>
                    <a:pt x="237" y="152"/>
                    <a:pt x="237" y="152"/>
                  </a:cubicBezTo>
                  <a:cubicBezTo>
                    <a:pt x="239" y="152"/>
                    <a:pt x="241" y="150"/>
                    <a:pt x="241" y="148"/>
                  </a:cubicBezTo>
                  <a:cubicBezTo>
                    <a:pt x="241" y="148"/>
                    <a:pt x="241" y="148"/>
                    <a:pt x="241" y="148"/>
                  </a:cubicBezTo>
                  <a:cubicBezTo>
                    <a:pt x="241" y="148"/>
                    <a:pt x="241" y="148"/>
                    <a:pt x="241" y="148"/>
                  </a:cubicBezTo>
                  <a:cubicBezTo>
                    <a:pt x="241" y="137"/>
                    <a:pt x="241" y="137"/>
                    <a:pt x="241" y="137"/>
                  </a:cubicBezTo>
                  <a:cubicBezTo>
                    <a:pt x="303" y="117"/>
                    <a:pt x="349" y="67"/>
                    <a:pt x="359" y="5"/>
                  </a:cubicBezTo>
                  <a:cubicBezTo>
                    <a:pt x="359" y="5"/>
                    <a:pt x="359" y="5"/>
                    <a:pt x="359" y="5"/>
                  </a:cubicBezTo>
                  <a:cubicBezTo>
                    <a:pt x="359" y="5"/>
                    <a:pt x="359" y="5"/>
                    <a:pt x="359" y="5"/>
                  </a:cubicBezTo>
                  <a:cubicBezTo>
                    <a:pt x="359" y="2"/>
                    <a:pt x="357" y="0"/>
                    <a:pt x="355" y="0"/>
                  </a:cubicBezTo>
                  <a:cubicBezTo>
                    <a:pt x="7" y="0"/>
                    <a:pt x="7" y="0"/>
                    <a:pt x="7" y="0"/>
                  </a:cubicBezTo>
                  <a:cubicBezTo>
                    <a:pt x="5" y="0"/>
                    <a:pt x="5" y="0"/>
                    <a:pt x="5" y="0"/>
                  </a:cubicBezTo>
                  <a:cubicBezTo>
                    <a:pt x="2" y="0"/>
                    <a:pt x="0" y="2"/>
                    <a:pt x="0" y="5"/>
                  </a:cubicBezTo>
                  <a:cubicBezTo>
                    <a:pt x="1" y="7"/>
                    <a:pt x="1" y="7"/>
                    <a:pt x="1" y="7"/>
                  </a:cubicBezTo>
                  <a:cubicBezTo>
                    <a:pt x="11" y="68"/>
                    <a:pt x="59" y="119"/>
                    <a:pt x="122" y="1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1878031" y="1809793"/>
              <a:ext cx="80963" cy="152404"/>
            </a:xfrm>
            <a:custGeom>
              <a:avLst/>
              <a:gdLst>
                <a:gd name="T0" fmla="*/ 35 w 74"/>
                <a:gd name="T1" fmla="*/ 6 h 141"/>
                <a:gd name="T2" fmla="*/ 36 w 74"/>
                <a:gd name="T3" fmla="*/ 96 h 141"/>
                <a:gd name="T4" fmla="*/ 46 w 74"/>
                <a:gd name="T5" fmla="*/ 141 h 141"/>
                <a:gd name="T6" fmla="*/ 69 w 74"/>
                <a:gd name="T7" fmla="*/ 141 h 141"/>
                <a:gd name="T8" fmla="*/ 53 w 74"/>
                <a:gd name="T9" fmla="*/ 84 h 141"/>
                <a:gd name="T10" fmla="*/ 54 w 74"/>
                <a:gd name="T11" fmla="*/ 15 h 141"/>
                <a:gd name="T12" fmla="*/ 50 w 74"/>
                <a:gd name="T13" fmla="*/ 2 h 141"/>
                <a:gd name="T14" fmla="*/ 35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5" y="6"/>
                  </a:moveTo>
                  <a:cubicBezTo>
                    <a:pt x="33" y="8"/>
                    <a:pt x="0" y="56"/>
                    <a:pt x="36" y="96"/>
                  </a:cubicBezTo>
                  <a:cubicBezTo>
                    <a:pt x="52" y="114"/>
                    <a:pt x="51" y="130"/>
                    <a:pt x="46" y="141"/>
                  </a:cubicBezTo>
                  <a:cubicBezTo>
                    <a:pt x="69" y="141"/>
                    <a:pt x="69" y="141"/>
                    <a:pt x="69" y="141"/>
                  </a:cubicBezTo>
                  <a:cubicBezTo>
                    <a:pt x="74" y="125"/>
                    <a:pt x="72" y="105"/>
                    <a:pt x="53" y="84"/>
                  </a:cubicBezTo>
                  <a:cubicBezTo>
                    <a:pt x="27" y="55"/>
                    <a:pt x="53" y="16"/>
                    <a:pt x="54" y="15"/>
                  </a:cubicBezTo>
                  <a:cubicBezTo>
                    <a:pt x="57" y="11"/>
                    <a:pt x="55" y="5"/>
                    <a:pt x="50" y="2"/>
                  </a:cubicBezTo>
                  <a:cubicBezTo>
                    <a:pt x="45" y="0"/>
                    <a:pt x="38" y="1"/>
                    <a:pt x="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auto">
            <a:xfrm>
              <a:off x="1803418" y="1809793"/>
              <a:ext cx="79376" cy="152404"/>
            </a:xfrm>
            <a:custGeom>
              <a:avLst/>
              <a:gdLst>
                <a:gd name="T0" fmla="*/ 46 w 74"/>
                <a:gd name="T1" fmla="*/ 141 h 141"/>
                <a:gd name="T2" fmla="*/ 69 w 74"/>
                <a:gd name="T3" fmla="*/ 141 h 141"/>
                <a:gd name="T4" fmla="*/ 53 w 74"/>
                <a:gd name="T5" fmla="*/ 84 h 141"/>
                <a:gd name="T6" fmla="*/ 54 w 74"/>
                <a:gd name="T7" fmla="*/ 15 h 141"/>
                <a:gd name="T8" fmla="*/ 50 w 74"/>
                <a:gd name="T9" fmla="*/ 2 h 141"/>
                <a:gd name="T10" fmla="*/ 35 w 74"/>
                <a:gd name="T11" fmla="*/ 6 h 141"/>
                <a:gd name="T12" fmla="*/ 36 w 74"/>
                <a:gd name="T13" fmla="*/ 96 h 141"/>
                <a:gd name="T14" fmla="*/ 46 w 74"/>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46" y="141"/>
                  </a:moveTo>
                  <a:cubicBezTo>
                    <a:pt x="69" y="141"/>
                    <a:pt x="69" y="141"/>
                    <a:pt x="69" y="141"/>
                  </a:cubicBezTo>
                  <a:cubicBezTo>
                    <a:pt x="74" y="125"/>
                    <a:pt x="72" y="105"/>
                    <a:pt x="53" y="84"/>
                  </a:cubicBezTo>
                  <a:cubicBezTo>
                    <a:pt x="27" y="55"/>
                    <a:pt x="54" y="16"/>
                    <a:pt x="54" y="15"/>
                  </a:cubicBezTo>
                  <a:cubicBezTo>
                    <a:pt x="57" y="11"/>
                    <a:pt x="56" y="5"/>
                    <a:pt x="50" y="2"/>
                  </a:cubicBezTo>
                  <a:cubicBezTo>
                    <a:pt x="45" y="0"/>
                    <a:pt x="38" y="1"/>
                    <a:pt x="35" y="6"/>
                  </a:cubicBezTo>
                  <a:cubicBezTo>
                    <a:pt x="34" y="8"/>
                    <a:pt x="0" y="56"/>
                    <a:pt x="36" y="96"/>
                  </a:cubicBezTo>
                  <a:cubicBezTo>
                    <a:pt x="52" y="114"/>
                    <a:pt x="51" y="130"/>
                    <a:pt x="46" y="1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1727217" y="1809793"/>
              <a:ext cx="80963" cy="152404"/>
            </a:xfrm>
            <a:custGeom>
              <a:avLst/>
              <a:gdLst>
                <a:gd name="T0" fmla="*/ 36 w 74"/>
                <a:gd name="T1" fmla="*/ 6 h 141"/>
                <a:gd name="T2" fmla="*/ 36 w 74"/>
                <a:gd name="T3" fmla="*/ 96 h 141"/>
                <a:gd name="T4" fmla="*/ 47 w 74"/>
                <a:gd name="T5" fmla="*/ 141 h 141"/>
                <a:gd name="T6" fmla="*/ 70 w 74"/>
                <a:gd name="T7" fmla="*/ 141 h 141"/>
                <a:gd name="T8" fmla="*/ 54 w 74"/>
                <a:gd name="T9" fmla="*/ 84 h 141"/>
                <a:gd name="T10" fmla="*/ 55 w 74"/>
                <a:gd name="T11" fmla="*/ 15 h 141"/>
                <a:gd name="T12" fmla="*/ 51 w 74"/>
                <a:gd name="T13" fmla="*/ 2 h 141"/>
                <a:gd name="T14" fmla="*/ 36 w 74"/>
                <a:gd name="T15" fmla="*/ 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41">
                  <a:moveTo>
                    <a:pt x="36" y="6"/>
                  </a:moveTo>
                  <a:cubicBezTo>
                    <a:pt x="34" y="8"/>
                    <a:pt x="0" y="56"/>
                    <a:pt x="36" y="96"/>
                  </a:cubicBezTo>
                  <a:cubicBezTo>
                    <a:pt x="53" y="114"/>
                    <a:pt x="51" y="130"/>
                    <a:pt x="47" y="141"/>
                  </a:cubicBezTo>
                  <a:cubicBezTo>
                    <a:pt x="70" y="141"/>
                    <a:pt x="70" y="141"/>
                    <a:pt x="70" y="141"/>
                  </a:cubicBezTo>
                  <a:cubicBezTo>
                    <a:pt x="74" y="125"/>
                    <a:pt x="73" y="105"/>
                    <a:pt x="54" y="84"/>
                  </a:cubicBezTo>
                  <a:cubicBezTo>
                    <a:pt x="27" y="55"/>
                    <a:pt x="54" y="16"/>
                    <a:pt x="55" y="15"/>
                  </a:cubicBezTo>
                  <a:cubicBezTo>
                    <a:pt x="58" y="11"/>
                    <a:pt x="56" y="5"/>
                    <a:pt x="51" y="2"/>
                  </a:cubicBezTo>
                  <a:cubicBezTo>
                    <a:pt x="46" y="0"/>
                    <a:pt x="39" y="1"/>
                    <a:pt x="3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p:cNvSpPr>
              <a:spLocks noEditPoints="1"/>
            </p:cNvSpPr>
            <p:nvPr/>
          </p:nvSpPr>
          <p:spPr bwMode="auto">
            <a:xfrm>
              <a:off x="4125952" y="1785980"/>
              <a:ext cx="282578" cy="384184"/>
            </a:xfrm>
            <a:custGeom>
              <a:avLst/>
              <a:gdLst>
                <a:gd name="T0" fmla="*/ 262 w 263"/>
                <a:gd name="T1" fmla="*/ 0 h 355"/>
                <a:gd name="T2" fmla="*/ 179 w 263"/>
                <a:gd name="T3" fmla="*/ 0 h 355"/>
                <a:gd name="T4" fmla="*/ 178 w 263"/>
                <a:gd name="T5" fmla="*/ 1 h 355"/>
                <a:gd name="T6" fmla="*/ 178 w 263"/>
                <a:gd name="T7" fmla="*/ 29 h 355"/>
                <a:gd name="T8" fmla="*/ 179 w 263"/>
                <a:gd name="T9" fmla="*/ 30 h 355"/>
                <a:gd name="T10" fmla="*/ 212 w 263"/>
                <a:gd name="T11" fmla="*/ 30 h 355"/>
                <a:gd name="T12" fmla="*/ 175 w 263"/>
                <a:gd name="T13" fmla="*/ 66 h 355"/>
                <a:gd name="T14" fmla="*/ 109 w 263"/>
                <a:gd name="T15" fmla="*/ 43 h 355"/>
                <a:gd name="T16" fmla="*/ 0 w 263"/>
                <a:gd name="T17" fmla="*/ 152 h 355"/>
                <a:gd name="T18" fmla="*/ 95 w 263"/>
                <a:gd name="T19" fmla="*/ 259 h 355"/>
                <a:gd name="T20" fmla="*/ 95 w 263"/>
                <a:gd name="T21" fmla="*/ 291 h 355"/>
                <a:gd name="T22" fmla="*/ 62 w 263"/>
                <a:gd name="T23" fmla="*/ 291 h 355"/>
                <a:gd name="T24" fmla="*/ 61 w 263"/>
                <a:gd name="T25" fmla="*/ 292 h 355"/>
                <a:gd name="T26" fmla="*/ 61 w 263"/>
                <a:gd name="T27" fmla="*/ 321 h 355"/>
                <a:gd name="T28" fmla="*/ 62 w 263"/>
                <a:gd name="T29" fmla="*/ 322 h 355"/>
                <a:gd name="T30" fmla="*/ 95 w 263"/>
                <a:gd name="T31" fmla="*/ 322 h 355"/>
                <a:gd name="T32" fmla="*/ 95 w 263"/>
                <a:gd name="T33" fmla="*/ 353 h 355"/>
                <a:gd name="T34" fmla="*/ 96 w 263"/>
                <a:gd name="T35" fmla="*/ 355 h 355"/>
                <a:gd name="T36" fmla="*/ 125 w 263"/>
                <a:gd name="T37" fmla="*/ 355 h 355"/>
                <a:gd name="T38" fmla="*/ 126 w 263"/>
                <a:gd name="T39" fmla="*/ 353 h 355"/>
                <a:gd name="T40" fmla="*/ 126 w 263"/>
                <a:gd name="T41" fmla="*/ 322 h 355"/>
                <a:gd name="T42" fmla="*/ 159 w 263"/>
                <a:gd name="T43" fmla="*/ 322 h 355"/>
                <a:gd name="T44" fmla="*/ 160 w 263"/>
                <a:gd name="T45" fmla="*/ 321 h 355"/>
                <a:gd name="T46" fmla="*/ 160 w 263"/>
                <a:gd name="T47" fmla="*/ 292 h 355"/>
                <a:gd name="T48" fmla="*/ 159 w 263"/>
                <a:gd name="T49" fmla="*/ 291 h 355"/>
                <a:gd name="T50" fmla="*/ 126 w 263"/>
                <a:gd name="T51" fmla="*/ 291 h 355"/>
                <a:gd name="T52" fmla="*/ 126 w 263"/>
                <a:gd name="T53" fmla="*/ 259 h 355"/>
                <a:gd name="T54" fmla="*/ 217 w 263"/>
                <a:gd name="T55" fmla="*/ 152 h 355"/>
                <a:gd name="T56" fmla="*/ 197 w 263"/>
                <a:gd name="T57" fmla="*/ 89 h 355"/>
                <a:gd name="T58" fmla="*/ 233 w 263"/>
                <a:gd name="T59" fmla="*/ 53 h 355"/>
                <a:gd name="T60" fmla="*/ 233 w 263"/>
                <a:gd name="T61" fmla="*/ 84 h 355"/>
                <a:gd name="T62" fmla="*/ 234 w 263"/>
                <a:gd name="T63" fmla="*/ 85 h 355"/>
                <a:gd name="T64" fmla="*/ 262 w 263"/>
                <a:gd name="T65" fmla="*/ 85 h 355"/>
                <a:gd name="T66" fmla="*/ 263 w 263"/>
                <a:gd name="T67" fmla="*/ 84 h 355"/>
                <a:gd name="T68" fmla="*/ 263 w 263"/>
                <a:gd name="T69" fmla="*/ 1 h 355"/>
                <a:gd name="T70" fmla="*/ 262 w 263"/>
                <a:gd name="T71" fmla="*/ 0 h 355"/>
                <a:gd name="T72" fmla="*/ 109 w 263"/>
                <a:gd name="T73" fmla="*/ 231 h 355"/>
                <a:gd name="T74" fmla="*/ 29 w 263"/>
                <a:gd name="T75" fmla="*/ 152 h 355"/>
                <a:gd name="T76" fmla="*/ 109 w 263"/>
                <a:gd name="T77" fmla="*/ 72 h 355"/>
                <a:gd name="T78" fmla="*/ 188 w 263"/>
                <a:gd name="T79" fmla="*/ 152 h 355"/>
                <a:gd name="T80" fmla="*/ 109 w 263"/>
                <a:gd name="T81" fmla="*/ 2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55">
                  <a:moveTo>
                    <a:pt x="262" y="0"/>
                  </a:moveTo>
                  <a:cubicBezTo>
                    <a:pt x="179" y="0"/>
                    <a:pt x="179" y="0"/>
                    <a:pt x="179" y="0"/>
                  </a:cubicBezTo>
                  <a:cubicBezTo>
                    <a:pt x="179" y="0"/>
                    <a:pt x="178" y="1"/>
                    <a:pt x="178" y="1"/>
                  </a:cubicBezTo>
                  <a:cubicBezTo>
                    <a:pt x="178" y="29"/>
                    <a:pt x="178" y="29"/>
                    <a:pt x="178" y="29"/>
                  </a:cubicBezTo>
                  <a:cubicBezTo>
                    <a:pt x="178" y="29"/>
                    <a:pt x="179" y="30"/>
                    <a:pt x="179" y="30"/>
                  </a:cubicBezTo>
                  <a:cubicBezTo>
                    <a:pt x="212" y="30"/>
                    <a:pt x="212" y="30"/>
                    <a:pt x="212" y="30"/>
                  </a:cubicBezTo>
                  <a:cubicBezTo>
                    <a:pt x="175" y="66"/>
                    <a:pt x="175" y="66"/>
                    <a:pt x="175" y="66"/>
                  </a:cubicBezTo>
                  <a:cubicBezTo>
                    <a:pt x="157" y="52"/>
                    <a:pt x="134" y="43"/>
                    <a:pt x="109" y="43"/>
                  </a:cubicBezTo>
                  <a:cubicBezTo>
                    <a:pt x="49" y="43"/>
                    <a:pt x="0" y="92"/>
                    <a:pt x="0" y="152"/>
                  </a:cubicBezTo>
                  <a:cubicBezTo>
                    <a:pt x="0" y="207"/>
                    <a:pt x="41" y="252"/>
                    <a:pt x="95" y="259"/>
                  </a:cubicBezTo>
                  <a:cubicBezTo>
                    <a:pt x="95" y="291"/>
                    <a:pt x="95" y="291"/>
                    <a:pt x="95" y="291"/>
                  </a:cubicBezTo>
                  <a:cubicBezTo>
                    <a:pt x="62" y="291"/>
                    <a:pt x="62" y="291"/>
                    <a:pt x="62" y="291"/>
                  </a:cubicBezTo>
                  <a:cubicBezTo>
                    <a:pt x="61" y="291"/>
                    <a:pt x="61" y="291"/>
                    <a:pt x="61" y="292"/>
                  </a:cubicBezTo>
                  <a:cubicBezTo>
                    <a:pt x="61" y="321"/>
                    <a:pt x="61" y="321"/>
                    <a:pt x="61" y="321"/>
                  </a:cubicBezTo>
                  <a:cubicBezTo>
                    <a:pt x="61" y="322"/>
                    <a:pt x="61" y="322"/>
                    <a:pt x="62" y="322"/>
                  </a:cubicBezTo>
                  <a:cubicBezTo>
                    <a:pt x="95" y="322"/>
                    <a:pt x="95" y="322"/>
                    <a:pt x="95" y="322"/>
                  </a:cubicBezTo>
                  <a:cubicBezTo>
                    <a:pt x="95" y="353"/>
                    <a:pt x="95" y="353"/>
                    <a:pt x="95" y="353"/>
                  </a:cubicBezTo>
                  <a:cubicBezTo>
                    <a:pt x="95" y="354"/>
                    <a:pt x="95" y="355"/>
                    <a:pt x="96" y="355"/>
                  </a:cubicBezTo>
                  <a:cubicBezTo>
                    <a:pt x="125" y="355"/>
                    <a:pt x="125" y="355"/>
                    <a:pt x="125" y="355"/>
                  </a:cubicBezTo>
                  <a:cubicBezTo>
                    <a:pt x="126" y="355"/>
                    <a:pt x="126" y="354"/>
                    <a:pt x="126" y="353"/>
                  </a:cubicBezTo>
                  <a:cubicBezTo>
                    <a:pt x="126" y="322"/>
                    <a:pt x="126" y="322"/>
                    <a:pt x="126" y="322"/>
                  </a:cubicBezTo>
                  <a:cubicBezTo>
                    <a:pt x="159" y="322"/>
                    <a:pt x="159" y="322"/>
                    <a:pt x="159" y="322"/>
                  </a:cubicBezTo>
                  <a:cubicBezTo>
                    <a:pt x="159" y="322"/>
                    <a:pt x="160" y="322"/>
                    <a:pt x="160" y="321"/>
                  </a:cubicBezTo>
                  <a:cubicBezTo>
                    <a:pt x="160" y="292"/>
                    <a:pt x="160" y="292"/>
                    <a:pt x="160" y="292"/>
                  </a:cubicBezTo>
                  <a:cubicBezTo>
                    <a:pt x="160" y="291"/>
                    <a:pt x="159" y="291"/>
                    <a:pt x="159" y="291"/>
                  </a:cubicBezTo>
                  <a:cubicBezTo>
                    <a:pt x="126" y="291"/>
                    <a:pt x="126" y="291"/>
                    <a:pt x="126" y="291"/>
                  </a:cubicBezTo>
                  <a:cubicBezTo>
                    <a:pt x="126" y="259"/>
                    <a:pt x="126" y="259"/>
                    <a:pt x="126" y="259"/>
                  </a:cubicBezTo>
                  <a:cubicBezTo>
                    <a:pt x="178" y="250"/>
                    <a:pt x="217" y="205"/>
                    <a:pt x="217" y="152"/>
                  </a:cubicBezTo>
                  <a:cubicBezTo>
                    <a:pt x="217" y="128"/>
                    <a:pt x="210" y="107"/>
                    <a:pt x="197" y="89"/>
                  </a:cubicBezTo>
                  <a:cubicBezTo>
                    <a:pt x="233" y="53"/>
                    <a:pt x="233" y="53"/>
                    <a:pt x="233" y="53"/>
                  </a:cubicBezTo>
                  <a:cubicBezTo>
                    <a:pt x="233" y="84"/>
                    <a:pt x="233" y="84"/>
                    <a:pt x="233" y="84"/>
                  </a:cubicBezTo>
                  <a:cubicBezTo>
                    <a:pt x="233" y="85"/>
                    <a:pt x="234" y="85"/>
                    <a:pt x="234" y="85"/>
                  </a:cubicBezTo>
                  <a:cubicBezTo>
                    <a:pt x="262" y="85"/>
                    <a:pt x="262" y="85"/>
                    <a:pt x="262" y="85"/>
                  </a:cubicBezTo>
                  <a:cubicBezTo>
                    <a:pt x="262" y="85"/>
                    <a:pt x="263" y="85"/>
                    <a:pt x="263" y="84"/>
                  </a:cubicBezTo>
                  <a:cubicBezTo>
                    <a:pt x="263" y="1"/>
                    <a:pt x="263" y="1"/>
                    <a:pt x="263" y="1"/>
                  </a:cubicBezTo>
                  <a:cubicBezTo>
                    <a:pt x="263" y="1"/>
                    <a:pt x="262" y="0"/>
                    <a:pt x="262" y="0"/>
                  </a:cubicBezTo>
                  <a:moveTo>
                    <a:pt x="109" y="231"/>
                  </a:moveTo>
                  <a:cubicBezTo>
                    <a:pt x="65" y="231"/>
                    <a:pt x="29" y="196"/>
                    <a:pt x="29" y="152"/>
                  </a:cubicBezTo>
                  <a:cubicBezTo>
                    <a:pt x="29" y="108"/>
                    <a:pt x="65" y="72"/>
                    <a:pt x="109" y="72"/>
                  </a:cubicBezTo>
                  <a:cubicBezTo>
                    <a:pt x="153" y="72"/>
                    <a:pt x="188" y="108"/>
                    <a:pt x="188" y="152"/>
                  </a:cubicBezTo>
                  <a:cubicBezTo>
                    <a:pt x="188" y="196"/>
                    <a:pt x="153" y="231"/>
                    <a:pt x="109" y="2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p:cNvSpPr>
            <p:nvPr/>
          </p:nvSpPr>
          <p:spPr bwMode="auto">
            <a:xfrm>
              <a:off x="4189453" y="1914570"/>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p:cNvSpPr>
              <a:spLocks/>
            </p:cNvSpPr>
            <p:nvPr/>
          </p:nvSpPr>
          <p:spPr bwMode="auto">
            <a:xfrm>
              <a:off x="4189453" y="1960609"/>
              <a:ext cx="106364" cy="26988"/>
            </a:xfrm>
            <a:custGeom>
              <a:avLst/>
              <a:gdLst>
                <a:gd name="T0" fmla="*/ 97 w 98"/>
                <a:gd name="T1" fmla="*/ 0 h 25"/>
                <a:gd name="T2" fmla="*/ 1 w 98"/>
                <a:gd name="T3" fmla="*/ 0 h 25"/>
                <a:gd name="T4" fmla="*/ 0 w 98"/>
                <a:gd name="T5" fmla="*/ 1 h 25"/>
                <a:gd name="T6" fmla="*/ 0 w 98"/>
                <a:gd name="T7" fmla="*/ 24 h 25"/>
                <a:gd name="T8" fmla="*/ 1 w 98"/>
                <a:gd name="T9" fmla="*/ 25 h 25"/>
                <a:gd name="T10" fmla="*/ 97 w 98"/>
                <a:gd name="T11" fmla="*/ 25 h 25"/>
                <a:gd name="T12" fmla="*/ 98 w 98"/>
                <a:gd name="T13" fmla="*/ 24 h 25"/>
                <a:gd name="T14" fmla="*/ 98 w 98"/>
                <a:gd name="T15" fmla="*/ 1 h 25"/>
                <a:gd name="T16" fmla="*/ 97 w 9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5">
                  <a:moveTo>
                    <a:pt x="97" y="0"/>
                  </a:moveTo>
                  <a:cubicBezTo>
                    <a:pt x="1" y="0"/>
                    <a:pt x="1" y="0"/>
                    <a:pt x="1" y="0"/>
                  </a:cubicBezTo>
                  <a:cubicBezTo>
                    <a:pt x="0" y="0"/>
                    <a:pt x="0" y="0"/>
                    <a:pt x="0" y="1"/>
                  </a:cubicBezTo>
                  <a:cubicBezTo>
                    <a:pt x="0" y="24"/>
                    <a:pt x="0" y="24"/>
                    <a:pt x="0" y="24"/>
                  </a:cubicBezTo>
                  <a:cubicBezTo>
                    <a:pt x="0" y="25"/>
                    <a:pt x="0" y="25"/>
                    <a:pt x="1" y="25"/>
                  </a:cubicBezTo>
                  <a:cubicBezTo>
                    <a:pt x="97" y="25"/>
                    <a:pt x="97" y="25"/>
                    <a:pt x="97" y="25"/>
                  </a:cubicBezTo>
                  <a:cubicBezTo>
                    <a:pt x="98" y="25"/>
                    <a:pt x="98" y="25"/>
                    <a:pt x="98" y="24"/>
                  </a:cubicBezTo>
                  <a:cubicBezTo>
                    <a:pt x="98" y="1"/>
                    <a:pt x="98" y="1"/>
                    <a:pt x="98" y="1"/>
                  </a:cubicBezTo>
                  <a:cubicBezTo>
                    <a:pt x="98" y="0"/>
                    <a:pt x="98"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p:cNvSpPr>
            <p:nvPr/>
          </p:nvSpPr>
          <p:spPr bwMode="auto">
            <a:xfrm>
              <a:off x="2779740" y="1927271"/>
              <a:ext cx="122239" cy="112715"/>
            </a:xfrm>
            <a:custGeom>
              <a:avLst/>
              <a:gdLst>
                <a:gd name="T0" fmla="*/ 113 w 113"/>
                <a:gd name="T1" fmla="*/ 34 h 105"/>
                <a:gd name="T2" fmla="*/ 82 w 113"/>
                <a:gd name="T3" fmla="*/ 0 h 105"/>
                <a:gd name="T4" fmla="*/ 56 w 113"/>
                <a:gd name="T5" fmla="*/ 17 h 105"/>
                <a:gd name="T6" fmla="*/ 31 w 113"/>
                <a:gd name="T7" fmla="*/ 0 h 105"/>
                <a:gd name="T8" fmla="*/ 0 w 113"/>
                <a:gd name="T9" fmla="*/ 34 h 105"/>
                <a:gd name="T10" fmla="*/ 10 w 113"/>
                <a:gd name="T11" fmla="*/ 58 h 105"/>
                <a:gd name="T12" fmla="*/ 56 w 113"/>
                <a:gd name="T13" fmla="*/ 105 h 105"/>
                <a:gd name="T14" fmla="*/ 103 w 113"/>
                <a:gd name="T15" fmla="*/ 58 h 105"/>
                <a:gd name="T16" fmla="*/ 103 w 113"/>
                <a:gd name="T17" fmla="*/ 58 h 105"/>
                <a:gd name="T18" fmla="*/ 113 w 113"/>
                <a:gd name="T19"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113" y="34"/>
                  </a:moveTo>
                  <a:cubicBezTo>
                    <a:pt x="113" y="16"/>
                    <a:pt x="100" y="0"/>
                    <a:pt x="82" y="0"/>
                  </a:cubicBezTo>
                  <a:cubicBezTo>
                    <a:pt x="73" y="0"/>
                    <a:pt x="62" y="10"/>
                    <a:pt x="56" y="17"/>
                  </a:cubicBezTo>
                  <a:cubicBezTo>
                    <a:pt x="50" y="10"/>
                    <a:pt x="40" y="0"/>
                    <a:pt x="31" y="0"/>
                  </a:cubicBezTo>
                  <a:cubicBezTo>
                    <a:pt x="13" y="0"/>
                    <a:pt x="0" y="16"/>
                    <a:pt x="0" y="34"/>
                  </a:cubicBezTo>
                  <a:cubicBezTo>
                    <a:pt x="0" y="44"/>
                    <a:pt x="4" y="52"/>
                    <a:pt x="10" y="58"/>
                  </a:cubicBezTo>
                  <a:cubicBezTo>
                    <a:pt x="56" y="105"/>
                    <a:pt x="56" y="105"/>
                    <a:pt x="56" y="105"/>
                  </a:cubicBezTo>
                  <a:cubicBezTo>
                    <a:pt x="103" y="58"/>
                    <a:pt x="103" y="58"/>
                    <a:pt x="103" y="58"/>
                  </a:cubicBezTo>
                  <a:cubicBezTo>
                    <a:pt x="103" y="58"/>
                    <a:pt x="103" y="58"/>
                    <a:pt x="103" y="58"/>
                  </a:cubicBezTo>
                  <a:cubicBezTo>
                    <a:pt x="109" y="52"/>
                    <a:pt x="113" y="44"/>
                    <a:pt x="1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2419374" y="1785980"/>
              <a:ext cx="419104" cy="336558"/>
            </a:xfrm>
            <a:custGeom>
              <a:avLst/>
              <a:gdLst>
                <a:gd name="T0" fmla="*/ 248 w 388"/>
                <a:gd name="T1" fmla="*/ 312 h 312"/>
                <a:gd name="T2" fmla="*/ 247 w 388"/>
                <a:gd name="T3" fmla="*/ 312 h 312"/>
                <a:gd name="T4" fmla="*/ 240 w 388"/>
                <a:gd name="T5" fmla="*/ 306 h 312"/>
                <a:gd name="T6" fmla="*/ 217 w 388"/>
                <a:gd name="T7" fmla="*/ 168 h 312"/>
                <a:gd name="T8" fmla="*/ 181 w 388"/>
                <a:gd name="T9" fmla="*/ 235 h 312"/>
                <a:gd name="T10" fmla="*/ 173 w 388"/>
                <a:gd name="T11" fmla="*/ 238 h 312"/>
                <a:gd name="T12" fmla="*/ 166 w 388"/>
                <a:gd name="T13" fmla="*/ 232 h 312"/>
                <a:gd name="T14" fmla="*/ 151 w 388"/>
                <a:gd name="T15" fmla="*/ 125 h 312"/>
                <a:gd name="T16" fmla="*/ 123 w 388"/>
                <a:gd name="T17" fmla="*/ 188 h 312"/>
                <a:gd name="T18" fmla="*/ 116 w 388"/>
                <a:gd name="T19" fmla="*/ 193 h 312"/>
                <a:gd name="T20" fmla="*/ 8 w 388"/>
                <a:gd name="T21" fmla="*/ 193 h 312"/>
                <a:gd name="T22" fmla="*/ 0 w 388"/>
                <a:gd name="T23" fmla="*/ 185 h 312"/>
                <a:gd name="T24" fmla="*/ 8 w 388"/>
                <a:gd name="T25" fmla="*/ 177 h 312"/>
                <a:gd name="T26" fmla="*/ 111 w 388"/>
                <a:gd name="T27" fmla="*/ 177 h 312"/>
                <a:gd name="T28" fmla="*/ 148 w 388"/>
                <a:gd name="T29" fmla="*/ 95 h 312"/>
                <a:gd name="T30" fmla="*/ 156 w 388"/>
                <a:gd name="T31" fmla="*/ 90 h 312"/>
                <a:gd name="T32" fmla="*/ 162 w 388"/>
                <a:gd name="T33" fmla="*/ 97 h 312"/>
                <a:gd name="T34" fmla="*/ 178 w 388"/>
                <a:gd name="T35" fmla="*/ 207 h 312"/>
                <a:gd name="T36" fmla="*/ 214 w 388"/>
                <a:gd name="T37" fmla="*/ 141 h 312"/>
                <a:gd name="T38" fmla="*/ 222 w 388"/>
                <a:gd name="T39" fmla="*/ 137 h 312"/>
                <a:gd name="T40" fmla="*/ 228 w 388"/>
                <a:gd name="T41" fmla="*/ 143 h 312"/>
                <a:gd name="T42" fmla="*/ 250 w 388"/>
                <a:gd name="T43" fmla="*/ 271 h 312"/>
                <a:gd name="T44" fmla="*/ 330 w 388"/>
                <a:gd name="T45" fmla="*/ 6 h 312"/>
                <a:gd name="T46" fmla="*/ 337 w 388"/>
                <a:gd name="T47" fmla="*/ 0 h 312"/>
                <a:gd name="T48" fmla="*/ 344 w 388"/>
                <a:gd name="T49" fmla="*/ 4 h 312"/>
                <a:gd name="T50" fmla="*/ 386 w 388"/>
                <a:gd name="T51" fmla="*/ 92 h 312"/>
                <a:gd name="T52" fmla="*/ 383 w 388"/>
                <a:gd name="T53" fmla="*/ 102 h 312"/>
                <a:gd name="T54" fmla="*/ 372 w 388"/>
                <a:gd name="T55" fmla="*/ 98 h 312"/>
                <a:gd name="T56" fmla="*/ 339 w 388"/>
                <a:gd name="T57" fmla="*/ 29 h 312"/>
                <a:gd name="T58" fmla="*/ 255 w 388"/>
                <a:gd name="T59" fmla="*/ 307 h 312"/>
                <a:gd name="T60" fmla="*/ 248 w 388"/>
                <a:gd name="T6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312">
                  <a:moveTo>
                    <a:pt x="248" y="312"/>
                  </a:moveTo>
                  <a:cubicBezTo>
                    <a:pt x="248" y="312"/>
                    <a:pt x="248" y="312"/>
                    <a:pt x="247" y="312"/>
                  </a:cubicBezTo>
                  <a:cubicBezTo>
                    <a:pt x="244" y="312"/>
                    <a:pt x="241" y="310"/>
                    <a:pt x="240" y="306"/>
                  </a:cubicBezTo>
                  <a:cubicBezTo>
                    <a:pt x="217" y="168"/>
                    <a:pt x="217" y="168"/>
                    <a:pt x="217" y="168"/>
                  </a:cubicBezTo>
                  <a:cubicBezTo>
                    <a:pt x="181" y="235"/>
                    <a:pt x="181" y="235"/>
                    <a:pt x="181" y="235"/>
                  </a:cubicBezTo>
                  <a:cubicBezTo>
                    <a:pt x="179" y="237"/>
                    <a:pt x="176" y="239"/>
                    <a:pt x="173" y="238"/>
                  </a:cubicBezTo>
                  <a:cubicBezTo>
                    <a:pt x="169" y="238"/>
                    <a:pt x="167" y="235"/>
                    <a:pt x="166" y="232"/>
                  </a:cubicBezTo>
                  <a:cubicBezTo>
                    <a:pt x="151" y="125"/>
                    <a:pt x="151" y="125"/>
                    <a:pt x="151" y="125"/>
                  </a:cubicBezTo>
                  <a:cubicBezTo>
                    <a:pt x="123" y="188"/>
                    <a:pt x="123" y="188"/>
                    <a:pt x="123" y="188"/>
                  </a:cubicBezTo>
                  <a:cubicBezTo>
                    <a:pt x="122" y="191"/>
                    <a:pt x="119" y="193"/>
                    <a:pt x="116" y="193"/>
                  </a:cubicBezTo>
                  <a:cubicBezTo>
                    <a:pt x="8" y="193"/>
                    <a:pt x="8" y="193"/>
                    <a:pt x="8" y="193"/>
                  </a:cubicBezTo>
                  <a:cubicBezTo>
                    <a:pt x="4" y="193"/>
                    <a:pt x="0" y="189"/>
                    <a:pt x="0" y="185"/>
                  </a:cubicBezTo>
                  <a:cubicBezTo>
                    <a:pt x="0" y="181"/>
                    <a:pt x="4" y="177"/>
                    <a:pt x="8" y="177"/>
                  </a:cubicBezTo>
                  <a:cubicBezTo>
                    <a:pt x="111" y="177"/>
                    <a:pt x="111" y="177"/>
                    <a:pt x="111" y="177"/>
                  </a:cubicBezTo>
                  <a:cubicBezTo>
                    <a:pt x="148" y="95"/>
                    <a:pt x="148" y="95"/>
                    <a:pt x="148" y="95"/>
                  </a:cubicBezTo>
                  <a:cubicBezTo>
                    <a:pt x="149" y="92"/>
                    <a:pt x="153" y="90"/>
                    <a:pt x="156" y="90"/>
                  </a:cubicBezTo>
                  <a:cubicBezTo>
                    <a:pt x="159" y="91"/>
                    <a:pt x="162" y="94"/>
                    <a:pt x="162" y="97"/>
                  </a:cubicBezTo>
                  <a:cubicBezTo>
                    <a:pt x="178" y="207"/>
                    <a:pt x="178" y="207"/>
                    <a:pt x="178" y="207"/>
                  </a:cubicBezTo>
                  <a:cubicBezTo>
                    <a:pt x="214" y="141"/>
                    <a:pt x="214" y="141"/>
                    <a:pt x="214" y="141"/>
                  </a:cubicBezTo>
                  <a:cubicBezTo>
                    <a:pt x="215" y="138"/>
                    <a:pt x="218" y="137"/>
                    <a:pt x="222" y="137"/>
                  </a:cubicBezTo>
                  <a:cubicBezTo>
                    <a:pt x="225" y="138"/>
                    <a:pt x="227" y="140"/>
                    <a:pt x="228" y="143"/>
                  </a:cubicBezTo>
                  <a:cubicBezTo>
                    <a:pt x="250" y="271"/>
                    <a:pt x="250" y="271"/>
                    <a:pt x="250" y="271"/>
                  </a:cubicBezTo>
                  <a:cubicBezTo>
                    <a:pt x="330" y="6"/>
                    <a:pt x="330" y="6"/>
                    <a:pt x="330" y="6"/>
                  </a:cubicBezTo>
                  <a:cubicBezTo>
                    <a:pt x="331" y="3"/>
                    <a:pt x="333" y="0"/>
                    <a:pt x="337" y="0"/>
                  </a:cubicBezTo>
                  <a:cubicBezTo>
                    <a:pt x="340" y="0"/>
                    <a:pt x="343" y="2"/>
                    <a:pt x="344" y="4"/>
                  </a:cubicBezTo>
                  <a:cubicBezTo>
                    <a:pt x="386" y="92"/>
                    <a:pt x="386" y="92"/>
                    <a:pt x="386" y="92"/>
                  </a:cubicBezTo>
                  <a:cubicBezTo>
                    <a:pt x="388" y="96"/>
                    <a:pt x="386" y="100"/>
                    <a:pt x="383" y="102"/>
                  </a:cubicBezTo>
                  <a:cubicBezTo>
                    <a:pt x="379" y="104"/>
                    <a:pt x="374" y="102"/>
                    <a:pt x="372" y="98"/>
                  </a:cubicBezTo>
                  <a:cubicBezTo>
                    <a:pt x="339" y="29"/>
                    <a:pt x="339" y="29"/>
                    <a:pt x="339" y="29"/>
                  </a:cubicBezTo>
                  <a:cubicBezTo>
                    <a:pt x="255" y="307"/>
                    <a:pt x="255" y="307"/>
                    <a:pt x="255" y="307"/>
                  </a:cubicBezTo>
                  <a:cubicBezTo>
                    <a:pt x="254" y="310"/>
                    <a:pt x="251" y="312"/>
                    <a:pt x="248" y="3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3279807" y="1825668"/>
              <a:ext cx="128589" cy="279407"/>
            </a:xfrm>
            <a:custGeom>
              <a:avLst/>
              <a:gdLst>
                <a:gd name="T0" fmla="*/ 81 w 81"/>
                <a:gd name="T1" fmla="*/ 47 h 176"/>
                <a:gd name="T2" fmla="*/ 0 w 81"/>
                <a:gd name="T3" fmla="*/ 0 h 176"/>
                <a:gd name="T4" fmla="*/ 0 w 81"/>
                <a:gd name="T5" fmla="*/ 152 h 176"/>
                <a:gd name="T6" fmla="*/ 81 w 81"/>
                <a:gd name="T7" fmla="*/ 176 h 176"/>
                <a:gd name="T8" fmla="*/ 81 w 81"/>
                <a:gd name="T9" fmla="*/ 47 h 176"/>
              </a:gdLst>
              <a:ahLst/>
              <a:cxnLst>
                <a:cxn ang="0">
                  <a:pos x="T0" y="T1"/>
                </a:cxn>
                <a:cxn ang="0">
                  <a:pos x="T2" y="T3"/>
                </a:cxn>
                <a:cxn ang="0">
                  <a:pos x="T4" y="T5"/>
                </a:cxn>
                <a:cxn ang="0">
                  <a:pos x="T6" y="T7"/>
                </a:cxn>
                <a:cxn ang="0">
                  <a:pos x="T8" y="T9"/>
                </a:cxn>
              </a:cxnLst>
              <a:rect l="0" t="0" r="r" b="b"/>
              <a:pathLst>
                <a:path w="81" h="176">
                  <a:moveTo>
                    <a:pt x="81" y="47"/>
                  </a:moveTo>
                  <a:lnTo>
                    <a:pt x="0" y="0"/>
                  </a:lnTo>
                  <a:lnTo>
                    <a:pt x="0" y="152"/>
                  </a:lnTo>
                  <a:lnTo>
                    <a:pt x="81" y="176"/>
                  </a:lnTo>
                  <a:lnTo>
                    <a:pt x="8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p:cNvSpPr>
            <p:nvPr/>
          </p:nvSpPr>
          <p:spPr bwMode="auto">
            <a:xfrm>
              <a:off x="3422683" y="1825668"/>
              <a:ext cx="130176" cy="279407"/>
            </a:xfrm>
            <a:custGeom>
              <a:avLst/>
              <a:gdLst>
                <a:gd name="T0" fmla="*/ 0 w 82"/>
                <a:gd name="T1" fmla="*/ 47 h 176"/>
                <a:gd name="T2" fmla="*/ 0 w 82"/>
                <a:gd name="T3" fmla="*/ 176 h 176"/>
                <a:gd name="T4" fmla="*/ 82 w 82"/>
                <a:gd name="T5" fmla="*/ 152 h 176"/>
                <a:gd name="T6" fmla="*/ 82 w 82"/>
                <a:gd name="T7" fmla="*/ 0 h 176"/>
                <a:gd name="T8" fmla="*/ 0 w 82"/>
                <a:gd name="T9" fmla="*/ 47 h 176"/>
              </a:gdLst>
              <a:ahLst/>
              <a:cxnLst>
                <a:cxn ang="0">
                  <a:pos x="T0" y="T1"/>
                </a:cxn>
                <a:cxn ang="0">
                  <a:pos x="T2" y="T3"/>
                </a:cxn>
                <a:cxn ang="0">
                  <a:pos x="T4" y="T5"/>
                </a:cxn>
                <a:cxn ang="0">
                  <a:pos x="T6" y="T7"/>
                </a:cxn>
                <a:cxn ang="0">
                  <a:pos x="T8" y="T9"/>
                </a:cxn>
              </a:cxnLst>
              <a:rect l="0" t="0" r="r" b="b"/>
              <a:pathLst>
                <a:path w="82" h="176">
                  <a:moveTo>
                    <a:pt x="0" y="47"/>
                  </a:moveTo>
                  <a:lnTo>
                    <a:pt x="0" y="176"/>
                  </a:lnTo>
                  <a:lnTo>
                    <a:pt x="82" y="152"/>
                  </a:lnTo>
                  <a:lnTo>
                    <a:pt x="8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p:cNvSpPr>
            <p:nvPr/>
          </p:nvSpPr>
          <p:spPr bwMode="auto">
            <a:xfrm>
              <a:off x="3622710" y="1847894"/>
              <a:ext cx="30163" cy="268294"/>
            </a:xfrm>
            <a:custGeom>
              <a:avLst/>
              <a:gdLst>
                <a:gd name="T0" fmla="*/ 3 w 19"/>
                <a:gd name="T1" fmla="*/ 135 h 169"/>
                <a:gd name="T2" fmla="*/ 0 w 19"/>
                <a:gd name="T3" fmla="*/ 135 h 169"/>
                <a:gd name="T4" fmla="*/ 9 w 19"/>
                <a:gd name="T5" fmla="*/ 169 h 169"/>
                <a:gd name="T6" fmla="*/ 19 w 19"/>
                <a:gd name="T7" fmla="*/ 135 h 169"/>
                <a:gd name="T8" fmla="*/ 17 w 19"/>
                <a:gd name="T9" fmla="*/ 135 h 169"/>
                <a:gd name="T10" fmla="*/ 19 w 19"/>
                <a:gd name="T11" fmla="*/ 135 h 169"/>
                <a:gd name="T12" fmla="*/ 19 w 19"/>
                <a:gd name="T13" fmla="*/ 0 h 169"/>
                <a:gd name="T14" fmla="*/ 17 w 19"/>
                <a:gd name="T15" fmla="*/ 0 h 169"/>
                <a:gd name="T16" fmla="*/ 14 w 19"/>
                <a:gd name="T17" fmla="*/ 0 h 169"/>
                <a:gd name="T18" fmla="*/ 12 w 19"/>
                <a:gd name="T19" fmla="*/ 0 h 169"/>
                <a:gd name="T20" fmla="*/ 7 w 19"/>
                <a:gd name="T21" fmla="*/ 0 h 169"/>
                <a:gd name="T22" fmla="*/ 5 w 19"/>
                <a:gd name="T23" fmla="*/ 0 h 169"/>
                <a:gd name="T24" fmla="*/ 3 w 19"/>
                <a:gd name="T25" fmla="*/ 0 h 169"/>
                <a:gd name="T26" fmla="*/ 0 w 19"/>
                <a:gd name="T27" fmla="*/ 0 h 169"/>
                <a:gd name="T28" fmla="*/ 0 w 19"/>
                <a:gd name="T29" fmla="*/ 135 h 169"/>
                <a:gd name="T30" fmla="*/ 3 w 19"/>
                <a:gd name="T31"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9">
                  <a:moveTo>
                    <a:pt x="3" y="135"/>
                  </a:moveTo>
                  <a:lnTo>
                    <a:pt x="0" y="135"/>
                  </a:lnTo>
                  <a:lnTo>
                    <a:pt x="9" y="169"/>
                  </a:lnTo>
                  <a:lnTo>
                    <a:pt x="19" y="135"/>
                  </a:lnTo>
                  <a:lnTo>
                    <a:pt x="17" y="135"/>
                  </a:lnTo>
                  <a:lnTo>
                    <a:pt x="19" y="135"/>
                  </a:lnTo>
                  <a:lnTo>
                    <a:pt x="19" y="0"/>
                  </a:lnTo>
                  <a:lnTo>
                    <a:pt x="17" y="0"/>
                  </a:lnTo>
                  <a:lnTo>
                    <a:pt x="14" y="0"/>
                  </a:lnTo>
                  <a:lnTo>
                    <a:pt x="12" y="0"/>
                  </a:lnTo>
                  <a:lnTo>
                    <a:pt x="7" y="0"/>
                  </a:lnTo>
                  <a:lnTo>
                    <a:pt x="5" y="0"/>
                  </a:lnTo>
                  <a:lnTo>
                    <a:pt x="3" y="0"/>
                  </a:lnTo>
                  <a:lnTo>
                    <a:pt x="0" y="0"/>
                  </a:lnTo>
                  <a:lnTo>
                    <a:pt x="0" y="135"/>
                  </a:lnTo>
                  <a:lnTo>
                    <a:pt x="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p:cNvSpPr>
              <a:spLocks/>
            </p:cNvSpPr>
            <p:nvPr/>
          </p:nvSpPr>
          <p:spPr bwMode="auto">
            <a:xfrm>
              <a:off x="3252819" y="1825668"/>
              <a:ext cx="327028" cy="306395"/>
            </a:xfrm>
            <a:custGeom>
              <a:avLst/>
              <a:gdLst>
                <a:gd name="T0" fmla="*/ 206 w 206"/>
                <a:gd name="T1" fmla="*/ 7 h 193"/>
                <a:gd name="T2" fmla="*/ 197 w 206"/>
                <a:gd name="T3" fmla="*/ 0 h 193"/>
                <a:gd name="T4" fmla="*/ 197 w 206"/>
                <a:gd name="T5" fmla="*/ 156 h 193"/>
                <a:gd name="T6" fmla="*/ 107 w 206"/>
                <a:gd name="T7" fmla="*/ 185 h 193"/>
                <a:gd name="T8" fmla="*/ 103 w 206"/>
                <a:gd name="T9" fmla="*/ 185 h 193"/>
                <a:gd name="T10" fmla="*/ 102 w 206"/>
                <a:gd name="T11" fmla="*/ 185 h 193"/>
                <a:gd name="T12" fmla="*/ 98 w 206"/>
                <a:gd name="T13" fmla="*/ 185 h 193"/>
                <a:gd name="T14" fmla="*/ 8 w 206"/>
                <a:gd name="T15" fmla="*/ 160 h 193"/>
                <a:gd name="T16" fmla="*/ 8 w 206"/>
                <a:gd name="T17" fmla="*/ 0 h 193"/>
                <a:gd name="T18" fmla="*/ 0 w 206"/>
                <a:gd name="T19" fmla="*/ 7 h 193"/>
                <a:gd name="T20" fmla="*/ 0 w 206"/>
                <a:gd name="T21" fmla="*/ 166 h 193"/>
                <a:gd name="T22" fmla="*/ 98 w 206"/>
                <a:gd name="T23" fmla="*/ 193 h 193"/>
                <a:gd name="T24" fmla="*/ 102 w 206"/>
                <a:gd name="T25" fmla="*/ 193 h 193"/>
                <a:gd name="T26" fmla="*/ 103 w 206"/>
                <a:gd name="T27" fmla="*/ 193 h 193"/>
                <a:gd name="T28" fmla="*/ 107 w 206"/>
                <a:gd name="T29" fmla="*/ 193 h 193"/>
                <a:gd name="T30" fmla="*/ 198 w 206"/>
                <a:gd name="T31" fmla="*/ 165 h 193"/>
                <a:gd name="T32" fmla="*/ 206 w 206"/>
                <a:gd name="T33" fmla="*/ 163 h 193"/>
                <a:gd name="T34" fmla="*/ 206 w 206"/>
                <a:gd name="T35"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3">
                  <a:moveTo>
                    <a:pt x="206" y="7"/>
                  </a:moveTo>
                  <a:lnTo>
                    <a:pt x="197" y="0"/>
                  </a:lnTo>
                  <a:lnTo>
                    <a:pt x="197" y="156"/>
                  </a:lnTo>
                  <a:lnTo>
                    <a:pt x="107" y="185"/>
                  </a:lnTo>
                  <a:lnTo>
                    <a:pt x="103" y="185"/>
                  </a:lnTo>
                  <a:lnTo>
                    <a:pt x="102" y="185"/>
                  </a:lnTo>
                  <a:lnTo>
                    <a:pt x="98" y="185"/>
                  </a:lnTo>
                  <a:lnTo>
                    <a:pt x="8" y="160"/>
                  </a:lnTo>
                  <a:lnTo>
                    <a:pt x="8" y="0"/>
                  </a:lnTo>
                  <a:lnTo>
                    <a:pt x="0" y="7"/>
                  </a:lnTo>
                  <a:lnTo>
                    <a:pt x="0" y="166"/>
                  </a:lnTo>
                  <a:lnTo>
                    <a:pt x="98" y="193"/>
                  </a:lnTo>
                  <a:lnTo>
                    <a:pt x="102" y="193"/>
                  </a:lnTo>
                  <a:lnTo>
                    <a:pt x="103" y="193"/>
                  </a:lnTo>
                  <a:lnTo>
                    <a:pt x="107" y="193"/>
                  </a:lnTo>
                  <a:lnTo>
                    <a:pt x="198" y="165"/>
                  </a:lnTo>
                  <a:lnTo>
                    <a:pt x="206" y="163"/>
                  </a:lnTo>
                  <a:lnTo>
                    <a:pt x="2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p:cNvSpPr>
            <p:nvPr/>
          </p:nvSpPr>
          <p:spPr bwMode="auto">
            <a:xfrm>
              <a:off x="3622710" y="1805030"/>
              <a:ext cx="30163" cy="31751"/>
            </a:xfrm>
            <a:custGeom>
              <a:avLst/>
              <a:gdLst>
                <a:gd name="T0" fmla="*/ 28 w 28"/>
                <a:gd name="T1" fmla="*/ 14 h 29"/>
                <a:gd name="T2" fmla="*/ 14 w 28"/>
                <a:gd name="T3" fmla="*/ 0 h 29"/>
                <a:gd name="T4" fmla="*/ 0 w 28"/>
                <a:gd name="T5" fmla="*/ 14 h 29"/>
                <a:gd name="T6" fmla="*/ 0 w 28"/>
                <a:gd name="T7" fmla="*/ 29 h 29"/>
                <a:gd name="T8" fmla="*/ 28 w 28"/>
                <a:gd name="T9" fmla="*/ 29 h 29"/>
                <a:gd name="T10" fmla="*/ 28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28" y="14"/>
                  </a:moveTo>
                  <a:cubicBezTo>
                    <a:pt x="28" y="6"/>
                    <a:pt x="22" y="0"/>
                    <a:pt x="14" y="0"/>
                  </a:cubicBezTo>
                  <a:cubicBezTo>
                    <a:pt x="6" y="0"/>
                    <a:pt x="0" y="6"/>
                    <a:pt x="0" y="14"/>
                  </a:cubicBezTo>
                  <a:cubicBezTo>
                    <a:pt x="0" y="29"/>
                    <a:pt x="0" y="29"/>
                    <a:pt x="0" y="29"/>
                  </a:cubicBezTo>
                  <a:cubicBezTo>
                    <a:pt x="28" y="29"/>
                    <a:pt x="28" y="29"/>
                    <a:pt x="28" y="29"/>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p:cNvSpPr>
              <a:spLocks/>
            </p:cNvSpPr>
            <p:nvPr/>
          </p:nvSpPr>
          <p:spPr bwMode="auto">
            <a:xfrm>
              <a:off x="1576403" y="1571662"/>
              <a:ext cx="65088" cy="147641"/>
            </a:xfrm>
            <a:custGeom>
              <a:avLst/>
              <a:gdLst>
                <a:gd name="T0" fmla="*/ 58 w 60"/>
                <a:gd name="T1" fmla="*/ 118 h 136"/>
                <a:gd name="T2" fmla="*/ 21 w 60"/>
                <a:gd name="T3" fmla="*/ 118 h 136"/>
                <a:gd name="T4" fmla="*/ 21 w 60"/>
                <a:gd name="T5" fmla="*/ 112 h 136"/>
                <a:gd name="T6" fmla="*/ 31 w 60"/>
                <a:gd name="T7" fmla="*/ 91 h 136"/>
                <a:gd name="T8" fmla="*/ 45 w 60"/>
                <a:gd name="T9" fmla="*/ 76 h 136"/>
                <a:gd name="T10" fmla="*/ 60 w 60"/>
                <a:gd name="T11" fmla="*/ 42 h 136"/>
                <a:gd name="T12" fmla="*/ 60 w 60"/>
                <a:gd name="T13" fmla="*/ 29 h 136"/>
                <a:gd name="T14" fmla="*/ 30 w 60"/>
                <a:gd name="T15" fmla="*/ 0 h 136"/>
                <a:gd name="T16" fmla="*/ 0 w 60"/>
                <a:gd name="T17" fmla="*/ 30 h 136"/>
                <a:gd name="T18" fmla="*/ 0 w 60"/>
                <a:gd name="T19" fmla="*/ 46 h 136"/>
                <a:gd name="T20" fmla="*/ 21 w 60"/>
                <a:gd name="T21" fmla="*/ 46 h 136"/>
                <a:gd name="T22" fmla="*/ 21 w 60"/>
                <a:gd name="T23" fmla="*/ 29 h 136"/>
                <a:gd name="T24" fmla="*/ 29 w 60"/>
                <a:gd name="T25" fmla="*/ 19 h 136"/>
                <a:gd name="T26" fmla="*/ 38 w 60"/>
                <a:gd name="T27" fmla="*/ 29 h 136"/>
                <a:gd name="T28" fmla="*/ 38 w 60"/>
                <a:gd name="T29" fmla="*/ 40 h 136"/>
                <a:gd name="T30" fmla="*/ 29 w 60"/>
                <a:gd name="T31" fmla="*/ 63 h 136"/>
                <a:gd name="T32" fmla="*/ 17 w 60"/>
                <a:gd name="T33" fmla="*/ 76 h 136"/>
                <a:gd name="T34" fmla="*/ 0 w 60"/>
                <a:gd name="T35" fmla="*/ 112 h 136"/>
                <a:gd name="T36" fmla="*/ 0 w 60"/>
                <a:gd name="T37" fmla="*/ 136 h 136"/>
                <a:gd name="T38" fmla="*/ 58 w 60"/>
                <a:gd name="T39" fmla="*/ 136 h 136"/>
                <a:gd name="T40" fmla="*/ 58 w 60"/>
                <a:gd name="T41"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58" y="118"/>
                  </a:moveTo>
                  <a:cubicBezTo>
                    <a:pt x="21" y="118"/>
                    <a:pt x="21" y="118"/>
                    <a:pt x="21" y="118"/>
                  </a:cubicBezTo>
                  <a:cubicBezTo>
                    <a:pt x="21" y="112"/>
                    <a:pt x="21" y="112"/>
                    <a:pt x="21" y="112"/>
                  </a:cubicBezTo>
                  <a:cubicBezTo>
                    <a:pt x="21" y="101"/>
                    <a:pt x="25" y="97"/>
                    <a:pt x="31" y="91"/>
                  </a:cubicBezTo>
                  <a:cubicBezTo>
                    <a:pt x="45" y="76"/>
                    <a:pt x="45" y="76"/>
                    <a:pt x="45" y="76"/>
                  </a:cubicBezTo>
                  <a:cubicBezTo>
                    <a:pt x="57" y="63"/>
                    <a:pt x="60" y="55"/>
                    <a:pt x="60" y="42"/>
                  </a:cubicBezTo>
                  <a:cubicBezTo>
                    <a:pt x="60" y="29"/>
                    <a:pt x="60" y="29"/>
                    <a:pt x="60" y="29"/>
                  </a:cubicBezTo>
                  <a:cubicBezTo>
                    <a:pt x="60" y="10"/>
                    <a:pt x="50" y="0"/>
                    <a:pt x="30" y="0"/>
                  </a:cubicBezTo>
                  <a:cubicBezTo>
                    <a:pt x="10" y="0"/>
                    <a:pt x="0" y="11"/>
                    <a:pt x="0" y="30"/>
                  </a:cubicBezTo>
                  <a:cubicBezTo>
                    <a:pt x="0" y="46"/>
                    <a:pt x="0" y="46"/>
                    <a:pt x="0" y="46"/>
                  </a:cubicBezTo>
                  <a:cubicBezTo>
                    <a:pt x="21" y="46"/>
                    <a:pt x="21" y="46"/>
                    <a:pt x="21" y="46"/>
                  </a:cubicBezTo>
                  <a:cubicBezTo>
                    <a:pt x="21" y="29"/>
                    <a:pt x="21" y="29"/>
                    <a:pt x="21" y="29"/>
                  </a:cubicBezTo>
                  <a:cubicBezTo>
                    <a:pt x="21" y="21"/>
                    <a:pt x="25" y="19"/>
                    <a:pt x="29" y="19"/>
                  </a:cubicBezTo>
                  <a:cubicBezTo>
                    <a:pt x="34" y="19"/>
                    <a:pt x="38" y="20"/>
                    <a:pt x="38" y="29"/>
                  </a:cubicBezTo>
                  <a:cubicBezTo>
                    <a:pt x="38" y="40"/>
                    <a:pt x="38" y="40"/>
                    <a:pt x="38" y="40"/>
                  </a:cubicBezTo>
                  <a:cubicBezTo>
                    <a:pt x="38" y="51"/>
                    <a:pt x="37" y="55"/>
                    <a:pt x="29" y="63"/>
                  </a:cubicBezTo>
                  <a:cubicBezTo>
                    <a:pt x="17" y="76"/>
                    <a:pt x="17" y="76"/>
                    <a:pt x="17" y="76"/>
                  </a:cubicBezTo>
                  <a:cubicBezTo>
                    <a:pt x="4" y="90"/>
                    <a:pt x="0" y="98"/>
                    <a:pt x="0" y="112"/>
                  </a:cubicBezTo>
                  <a:cubicBezTo>
                    <a:pt x="0" y="136"/>
                    <a:pt x="0" y="136"/>
                    <a:pt x="0" y="136"/>
                  </a:cubicBezTo>
                  <a:cubicBezTo>
                    <a:pt x="58" y="136"/>
                    <a:pt x="58" y="136"/>
                    <a:pt x="58" y="136"/>
                  </a:cubicBezTo>
                  <a:lnTo>
                    <a:pt x="5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p:cNvSpPr>
              <a:spLocks/>
            </p:cNvSpPr>
            <p:nvPr/>
          </p:nvSpPr>
          <p:spPr bwMode="auto">
            <a:xfrm>
              <a:off x="3960851" y="1574837"/>
              <a:ext cx="68263" cy="146054"/>
            </a:xfrm>
            <a:custGeom>
              <a:avLst/>
              <a:gdLst>
                <a:gd name="T0" fmla="*/ 40 w 63"/>
                <a:gd name="T1" fmla="*/ 43 h 136"/>
                <a:gd name="T2" fmla="*/ 21 w 63"/>
                <a:gd name="T3" fmla="*/ 52 h 136"/>
                <a:gd name="T4" fmla="*/ 21 w 63"/>
                <a:gd name="T5" fmla="*/ 52 h 136"/>
                <a:gd name="T6" fmla="*/ 21 w 63"/>
                <a:gd name="T7" fmla="*/ 18 h 136"/>
                <a:gd name="T8" fmla="*/ 60 w 63"/>
                <a:gd name="T9" fmla="*/ 18 h 136"/>
                <a:gd name="T10" fmla="*/ 60 w 63"/>
                <a:gd name="T11" fmla="*/ 0 h 136"/>
                <a:gd name="T12" fmla="*/ 1 w 63"/>
                <a:gd name="T13" fmla="*/ 0 h 136"/>
                <a:gd name="T14" fmla="*/ 1 w 63"/>
                <a:gd name="T15" fmla="*/ 76 h 136"/>
                <a:gd name="T16" fmla="*/ 21 w 63"/>
                <a:gd name="T17" fmla="*/ 76 h 136"/>
                <a:gd name="T18" fmla="*/ 21 w 63"/>
                <a:gd name="T19" fmla="*/ 73 h 136"/>
                <a:gd name="T20" fmla="*/ 31 w 63"/>
                <a:gd name="T21" fmla="*/ 60 h 136"/>
                <a:gd name="T22" fmla="*/ 41 w 63"/>
                <a:gd name="T23" fmla="*/ 72 h 136"/>
                <a:gd name="T24" fmla="*/ 41 w 63"/>
                <a:gd name="T25" fmla="*/ 105 h 136"/>
                <a:gd name="T26" fmla="*/ 31 w 63"/>
                <a:gd name="T27" fmla="*/ 117 h 136"/>
                <a:gd name="T28" fmla="*/ 21 w 63"/>
                <a:gd name="T29" fmla="*/ 104 h 136"/>
                <a:gd name="T30" fmla="*/ 21 w 63"/>
                <a:gd name="T31" fmla="*/ 87 h 136"/>
                <a:gd name="T32" fmla="*/ 0 w 63"/>
                <a:gd name="T33" fmla="*/ 87 h 136"/>
                <a:gd name="T34" fmla="*/ 0 w 63"/>
                <a:gd name="T35" fmla="*/ 102 h 136"/>
                <a:gd name="T36" fmla="*/ 31 w 63"/>
                <a:gd name="T37" fmla="*/ 136 h 136"/>
                <a:gd name="T38" fmla="*/ 63 w 63"/>
                <a:gd name="T39" fmla="*/ 105 h 136"/>
                <a:gd name="T40" fmla="*/ 63 w 63"/>
                <a:gd name="T41" fmla="*/ 72 h 136"/>
                <a:gd name="T42" fmla="*/ 40 w 63"/>
                <a:gd name="T43"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43"/>
                  </a:moveTo>
                  <a:cubicBezTo>
                    <a:pt x="32" y="43"/>
                    <a:pt x="25" y="46"/>
                    <a:pt x="21" y="52"/>
                  </a:cubicBezTo>
                  <a:cubicBezTo>
                    <a:pt x="21" y="52"/>
                    <a:pt x="21" y="52"/>
                    <a:pt x="21" y="52"/>
                  </a:cubicBezTo>
                  <a:cubicBezTo>
                    <a:pt x="21" y="18"/>
                    <a:pt x="21" y="18"/>
                    <a:pt x="21" y="18"/>
                  </a:cubicBezTo>
                  <a:cubicBezTo>
                    <a:pt x="60" y="18"/>
                    <a:pt x="60" y="18"/>
                    <a:pt x="60" y="18"/>
                  </a:cubicBezTo>
                  <a:cubicBezTo>
                    <a:pt x="60" y="0"/>
                    <a:pt x="60" y="0"/>
                    <a:pt x="60" y="0"/>
                  </a:cubicBezTo>
                  <a:cubicBezTo>
                    <a:pt x="1" y="0"/>
                    <a:pt x="1" y="0"/>
                    <a:pt x="1" y="0"/>
                  </a:cubicBezTo>
                  <a:cubicBezTo>
                    <a:pt x="1" y="76"/>
                    <a:pt x="1" y="76"/>
                    <a:pt x="1" y="76"/>
                  </a:cubicBezTo>
                  <a:cubicBezTo>
                    <a:pt x="21" y="76"/>
                    <a:pt x="21" y="76"/>
                    <a:pt x="21" y="76"/>
                  </a:cubicBezTo>
                  <a:cubicBezTo>
                    <a:pt x="21" y="73"/>
                    <a:pt x="21" y="73"/>
                    <a:pt x="21" y="73"/>
                  </a:cubicBezTo>
                  <a:cubicBezTo>
                    <a:pt x="21" y="65"/>
                    <a:pt x="25" y="60"/>
                    <a:pt x="31" y="60"/>
                  </a:cubicBezTo>
                  <a:cubicBezTo>
                    <a:pt x="38" y="60"/>
                    <a:pt x="41" y="65"/>
                    <a:pt x="41" y="72"/>
                  </a:cubicBezTo>
                  <a:cubicBezTo>
                    <a:pt x="41" y="105"/>
                    <a:pt x="41" y="105"/>
                    <a:pt x="41" y="105"/>
                  </a:cubicBezTo>
                  <a:cubicBezTo>
                    <a:pt x="41" y="112"/>
                    <a:pt x="38" y="117"/>
                    <a:pt x="31" y="117"/>
                  </a:cubicBezTo>
                  <a:cubicBezTo>
                    <a:pt x="24" y="117"/>
                    <a:pt x="21" y="112"/>
                    <a:pt x="21" y="104"/>
                  </a:cubicBezTo>
                  <a:cubicBezTo>
                    <a:pt x="21" y="87"/>
                    <a:pt x="21" y="87"/>
                    <a:pt x="21" y="87"/>
                  </a:cubicBezTo>
                  <a:cubicBezTo>
                    <a:pt x="0" y="87"/>
                    <a:pt x="0" y="87"/>
                    <a:pt x="0" y="87"/>
                  </a:cubicBezTo>
                  <a:cubicBezTo>
                    <a:pt x="0" y="102"/>
                    <a:pt x="0" y="102"/>
                    <a:pt x="0" y="102"/>
                  </a:cubicBezTo>
                  <a:cubicBezTo>
                    <a:pt x="0" y="123"/>
                    <a:pt x="8" y="136"/>
                    <a:pt x="31" y="136"/>
                  </a:cubicBezTo>
                  <a:cubicBezTo>
                    <a:pt x="54" y="136"/>
                    <a:pt x="63" y="124"/>
                    <a:pt x="63" y="105"/>
                  </a:cubicBezTo>
                  <a:cubicBezTo>
                    <a:pt x="63" y="72"/>
                    <a:pt x="63" y="72"/>
                    <a:pt x="63" y="72"/>
                  </a:cubicBezTo>
                  <a:cubicBezTo>
                    <a:pt x="63" y="51"/>
                    <a:pt x="53" y="43"/>
                    <a:pt x="4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6"/>
            <p:cNvSpPr>
              <a:spLocks noEditPoints="1"/>
            </p:cNvSpPr>
            <p:nvPr/>
          </p:nvSpPr>
          <p:spPr bwMode="auto">
            <a:xfrm>
              <a:off x="3160743" y="1574837"/>
              <a:ext cx="74613" cy="144466"/>
            </a:xfrm>
            <a:custGeom>
              <a:avLst/>
              <a:gdLst>
                <a:gd name="T0" fmla="*/ 26 w 47"/>
                <a:gd name="T1" fmla="*/ 91 h 91"/>
                <a:gd name="T2" fmla="*/ 41 w 47"/>
                <a:gd name="T3" fmla="*/ 91 h 91"/>
                <a:gd name="T4" fmla="*/ 41 w 47"/>
                <a:gd name="T5" fmla="*/ 77 h 91"/>
                <a:gd name="T6" fmla="*/ 47 w 47"/>
                <a:gd name="T7" fmla="*/ 77 h 91"/>
                <a:gd name="T8" fmla="*/ 47 w 47"/>
                <a:gd name="T9" fmla="*/ 64 h 91"/>
                <a:gd name="T10" fmla="*/ 41 w 47"/>
                <a:gd name="T11" fmla="*/ 64 h 91"/>
                <a:gd name="T12" fmla="*/ 41 w 47"/>
                <a:gd name="T13" fmla="*/ 0 h 91"/>
                <a:gd name="T14" fmla="*/ 26 w 47"/>
                <a:gd name="T15" fmla="*/ 0 h 91"/>
                <a:gd name="T16" fmla="*/ 0 w 47"/>
                <a:gd name="T17" fmla="*/ 67 h 91"/>
                <a:gd name="T18" fmla="*/ 0 w 47"/>
                <a:gd name="T19" fmla="*/ 77 h 91"/>
                <a:gd name="T20" fmla="*/ 26 w 47"/>
                <a:gd name="T21" fmla="*/ 77 h 91"/>
                <a:gd name="T22" fmla="*/ 26 w 47"/>
                <a:gd name="T23" fmla="*/ 91 h 91"/>
                <a:gd name="T24" fmla="*/ 13 w 47"/>
                <a:gd name="T25" fmla="*/ 64 h 91"/>
                <a:gd name="T26" fmla="*/ 27 w 47"/>
                <a:gd name="T27" fmla="*/ 27 h 91"/>
                <a:gd name="T28" fmla="*/ 27 w 47"/>
                <a:gd name="T29" fmla="*/ 27 h 91"/>
                <a:gd name="T30" fmla="*/ 27 w 47"/>
                <a:gd name="T31" fmla="*/ 64 h 91"/>
                <a:gd name="T32" fmla="*/ 13 w 47"/>
                <a:gd name="T33"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1">
                  <a:moveTo>
                    <a:pt x="26" y="91"/>
                  </a:moveTo>
                  <a:lnTo>
                    <a:pt x="41" y="91"/>
                  </a:lnTo>
                  <a:lnTo>
                    <a:pt x="41" y="77"/>
                  </a:lnTo>
                  <a:lnTo>
                    <a:pt x="47" y="77"/>
                  </a:lnTo>
                  <a:lnTo>
                    <a:pt x="47" y="64"/>
                  </a:lnTo>
                  <a:lnTo>
                    <a:pt x="41" y="64"/>
                  </a:lnTo>
                  <a:lnTo>
                    <a:pt x="41" y="0"/>
                  </a:lnTo>
                  <a:lnTo>
                    <a:pt x="26" y="0"/>
                  </a:lnTo>
                  <a:lnTo>
                    <a:pt x="0" y="67"/>
                  </a:lnTo>
                  <a:lnTo>
                    <a:pt x="0" y="77"/>
                  </a:lnTo>
                  <a:lnTo>
                    <a:pt x="26" y="77"/>
                  </a:lnTo>
                  <a:lnTo>
                    <a:pt x="26" y="91"/>
                  </a:lnTo>
                  <a:close/>
                  <a:moveTo>
                    <a:pt x="13" y="64"/>
                  </a:moveTo>
                  <a:lnTo>
                    <a:pt x="27" y="27"/>
                  </a:lnTo>
                  <a:lnTo>
                    <a:pt x="27" y="27"/>
                  </a:lnTo>
                  <a:lnTo>
                    <a:pt x="27" y="64"/>
                  </a:ln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
            <p:cNvSpPr>
              <a:spLocks/>
            </p:cNvSpPr>
            <p:nvPr/>
          </p:nvSpPr>
          <p:spPr bwMode="auto">
            <a:xfrm>
              <a:off x="2370161" y="1573249"/>
              <a:ext cx="69851" cy="147641"/>
            </a:xfrm>
            <a:custGeom>
              <a:avLst/>
              <a:gdLst>
                <a:gd name="T0" fmla="*/ 31 w 64"/>
                <a:gd name="T1" fmla="*/ 137 h 137"/>
                <a:gd name="T2" fmla="*/ 64 w 64"/>
                <a:gd name="T3" fmla="*/ 106 h 137"/>
                <a:gd name="T4" fmla="*/ 64 w 64"/>
                <a:gd name="T5" fmla="*/ 87 h 137"/>
                <a:gd name="T6" fmla="*/ 47 w 64"/>
                <a:gd name="T7" fmla="*/ 64 h 137"/>
                <a:gd name="T8" fmla="*/ 63 w 64"/>
                <a:gd name="T9" fmla="*/ 42 h 137"/>
                <a:gd name="T10" fmla="*/ 63 w 64"/>
                <a:gd name="T11" fmla="*/ 30 h 137"/>
                <a:gd name="T12" fmla="*/ 33 w 64"/>
                <a:gd name="T13" fmla="*/ 0 h 137"/>
                <a:gd name="T14" fmla="*/ 1 w 64"/>
                <a:gd name="T15" fmla="*/ 33 h 137"/>
                <a:gd name="T16" fmla="*/ 1 w 64"/>
                <a:gd name="T17" fmla="*/ 45 h 137"/>
                <a:gd name="T18" fmla="*/ 22 w 64"/>
                <a:gd name="T19" fmla="*/ 45 h 137"/>
                <a:gd name="T20" fmla="*/ 22 w 64"/>
                <a:gd name="T21" fmla="*/ 32 h 137"/>
                <a:gd name="T22" fmla="*/ 31 w 64"/>
                <a:gd name="T23" fmla="*/ 19 h 137"/>
                <a:gd name="T24" fmla="*/ 41 w 64"/>
                <a:gd name="T25" fmla="*/ 31 h 137"/>
                <a:gd name="T26" fmla="*/ 41 w 64"/>
                <a:gd name="T27" fmla="*/ 45 h 137"/>
                <a:gd name="T28" fmla="*/ 29 w 64"/>
                <a:gd name="T29" fmla="*/ 56 h 137"/>
                <a:gd name="T30" fmla="*/ 21 w 64"/>
                <a:gd name="T31" fmla="*/ 56 h 137"/>
                <a:gd name="T32" fmla="*/ 21 w 64"/>
                <a:gd name="T33" fmla="*/ 73 h 137"/>
                <a:gd name="T34" fmla="*/ 30 w 64"/>
                <a:gd name="T35" fmla="*/ 73 h 137"/>
                <a:gd name="T36" fmla="*/ 41 w 64"/>
                <a:gd name="T37" fmla="*/ 84 h 137"/>
                <a:gd name="T38" fmla="*/ 41 w 64"/>
                <a:gd name="T39" fmla="*/ 106 h 137"/>
                <a:gd name="T40" fmla="*/ 31 w 64"/>
                <a:gd name="T41" fmla="*/ 118 h 137"/>
                <a:gd name="T42" fmla="*/ 21 w 64"/>
                <a:gd name="T43" fmla="*/ 105 h 137"/>
                <a:gd name="T44" fmla="*/ 21 w 64"/>
                <a:gd name="T45" fmla="*/ 86 h 137"/>
                <a:gd name="T46" fmla="*/ 0 w 64"/>
                <a:gd name="T47" fmla="*/ 86 h 137"/>
                <a:gd name="T48" fmla="*/ 0 w 64"/>
                <a:gd name="T49" fmla="*/ 104 h 137"/>
                <a:gd name="T50" fmla="*/ 31 w 64"/>
                <a:gd name="T5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7">
                  <a:moveTo>
                    <a:pt x="31" y="137"/>
                  </a:moveTo>
                  <a:cubicBezTo>
                    <a:pt x="54" y="137"/>
                    <a:pt x="64" y="125"/>
                    <a:pt x="64" y="106"/>
                  </a:cubicBezTo>
                  <a:cubicBezTo>
                    <a:pt x="64" y="87"/>
                    <a:pt x="64" y="87"/>
                    <a:pt x="64" y="87"/>
                  </a:cubicBezTo>
                  <a:cubicBezTo>
                    <a:pt x="64" y="74"/>
                    <a:pt x="58" y="66"/>
                    <a:pt x="47" y="64"/>
                  </a:cubicBezTo>
                  <a:cubicBezTo>
                    <a:pt x="56" y="61"/>
                    <a:pt x="63" y="53"/>
                    <a:pt x="63" y="42"/>
                  </a:cubicBezTo>
                  <a:cubicBezTo>
                    <a:pt x="63" y="30"/>
                    <a:pt x="63" y="30"/>
                    <a:pt x="63" y="30"/>
                  </a:cubicBezTo>
                  <a:cubicBezTo>
                    <a:pt x="63" y="11"/>
                    <a:pt x="53" y="0"/>
                    <a:pt x="33" y="0"/>
                  </a:cubicBezTo>
                  <a:cubicBezTo>
                    <a:pt x="9" y="0"/>
                    <a:pt x="1" y="14"/>
                    <a:pt x="1" y="33"/>
                  </a:cubicBezTo>
                  <a:cubicBezTo>
                    <a:pt x="1" y="45"/>
                    <a:pt x="1" y="45"/>
                    <a:pt x="1" y="45"/>
                  </a:cubicBezTo>
                  <a:cubicBezTo>
                    <a:pt x="22" y="45"/>
                    <a:pt x="22" y="45"/>
                    <a:pt x="22" y="45"/>
                  </a:cubicBezTo>
                  <a:cubicBezTo>
                    <a:pt x="22" y="32"/>
                    <a:pt x="22" y="32"/>
                    <a:pt x="22" y="32"/>
                  </a:cubicBezTo>
                  <a:cubicBezTo>
                    <a:pt x="22" y="23"/>
                    <a:pt x="24" y="19"/>
                    <a:pt x="31" y="19"/>
                  </a:cubicBezTo>
                  <a:cubicBezTo>
                    <a:pt x="39" y="19"/>
                    <a:pt x="41" y="23"/>
                    <a:pt x="41" y="31"/>
                  </a:cubicBezTo>
                  <a:cubicBezTo>
                    <a:pt x="41" y="45"/>
                    <a:pt x="41" y="45"/>
                    <a:pt x="41" y="45"/>
                  </a:cubicBezTo>
                  <a:cubicBezTo>
                    <a:pt x="41" y="52"/>
                    <a:pt x="36" y="56"/>
                    <a:pt x="29" y="56"/>
                  </a:cubicBezTo>
                  <a:cubicBezTo>
                    <a:pt x="21" y="56"/>
                    <a:pt x="21" y="56"/>
                    <a:pt x="21" y="56"/>
                  </a:cubicBezTo>
                  <a:cubicBezTo>
                    <a:pt x="21" y="73"/>
                    <a:pt x="21" y="73"/>
                    <a:pt x="21" y="73"/>
                  </a:cubicBezTo>
                  <a:cubicBezTo>
                    <a:pt x="30" y="73"/>
                    <a:pt x="30" y="73"/>
                    <a:pt x="30" y="73"/>
                  </a:cubicBezTo>
                  <a:cubicBezTo>
                    <a:pt x="38" y="73"/>
                    <a:pt x="41" y="77"/>
                    <a:pt x="41" y="84"/>
                  </a:cubicBezTo>
                  <a:cubicBezTo>
                    <a:pt x="41" y="106"/>
                    <a:pt x="41" y="106"/>
                    <a:pt x="41" y="106"/>
                  </a:cubicBezTo>
                  <a:cubicBezTo>
                    <a:pt x="41" y="113"/>
                    <a:pt x="38" y="118"/>
                    <a:pt x="31" y="118"/>
                  </a:cubicBezTo>
                  <a:cubicBezTo>
                    <a:pt x="23" y="118"/>
                    <a:pt x="21" y="113"/>
                    <a:pt x="21" y="105"/>
                  </a:cubicBezTo>
                  <a:cubicBezTo>
                    <a:pt x="21" y="86"/>
                    <a:pt x="21" y="86"/>
                    <a:pt x="21" y="86"/>
                  </a:cubicBezTo>
                  <a:cubicBezTo>
                    <a:pt x="0" y="86"/>
                    <a:pt x="0" y="86"/>
                    <a:pt x="0" y="86"/>
                  </a:cubicBezTo>
                  <a:cubicBezTo>
                    <a:pt x="0" y="104"/>
                    <a:pt x="0" y="104"/>
                    <a:pt x="0" y="104"/>
                  </a:cubicBezTo>
                  <a:cubicBezTo>
                    <a:pt x="0" y="124"/>
                    <a:pt x="8" y="137"/>
                    <a:pt x="31" y="1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
            <p:cNvSpPr>
              <a:spLocks/>
            </p:cNvSpPr>
            <p:nvPr/>
          </p:nvSpPr>
          <p:spPr bwMode="auto">
            <a:xfrm>
              <a:off x="1709754" y="1576425"/>
              <a:ext cx="26988" cy="60326"/>
            </a:xfrm>
            <a:custGeom>
              <a:avLst/>
              <a:gdLst>
                <a:gd name="T0" fmla="*/ 7 w 17"/>
                <a:gd name="T1" fmla="*/ 33 h 38"/>
                <a:gd name="T2" fmla="*/ 16 w 17"/>
                <a:gd name="T3" fmla="*/ 33 h 38"/>
                <a:gd name="T4" fmla="*/ 16 w 17"/>
                <a:gd name="T5" fmla="*/ 38 h 38"/>
                <a:gd name="T6" fmla="*/ 0 w 17"/>
                <a:gd name="T7" fmla="*/ 38 h 38"/>
                <a:gd name="T8" fmla="*/ 0 w 17"/>
                <a:gd name="T9" fmla="*/ 33 h 38"/>
                <a:gd name="T10" fmla="*/ 10 w 17"/>
                <a:gd name="T11" fmla="*/ 5 h 38"/>
                <a:gd name="T12" fmla="*/ 1 w 17"/>
                <a:gd name="T13" fmla="*/ 5 h 38"/>
                <a:gd name="T14" fmla="*/ 1 w 17"/>
                <a:gd name="T15" fmla="*/ 0 h 38"/>
                <a:gd name="T16" fmla="*/ 17 w 17"/>
                <a:gd name="T17" fmla="*/ 0 h 38"/>
                <a:gd name="T18" fmla="*/ 17 w 17"/>
                <a:gd name="T19" fmla="*/ 5 h 38"/>
                <a:gd name="T20" fmla="*/ 7 w 17"/>
                <a:gd name="T2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8">
                  <a:moveTo>
                    <a:pt x="7" y="33"/>
                  </a:moveTo>
                  <a:lnTo>
                    <a:pt x="16" y="33"/>
                  </a:lnTo>
                  <a:lnTo>
                    <a:pt x="16" y="38"/>
                  </a:lnTo>
                  <a:lnTo>
                    <a:pt x="0" y="38"/>
                  </a:lnTo>
                  <a:lnTo>
                    <a:pt x="0" y="33"/>
                  </a:lnTo>
                  <a:lnTo>
                    <a:pt x="10" y="5"/>
                  </a:lnTo>
                  <a:lnTo>
                    <a:pt x="1" y="5"/>
                  </a:lnTo>
                  <a:lnTo>
                    <a:pt x="1" y="0"/>
                  </a:lnTo>
                  <a:lnTo>
                    <a:pt x="17" y="0"/>
                  </a:lnTo>
                  <a:lnTo>
                    <a:pt x="17" y="5"/>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9"/>
            <p:cNvSpPr>
              <a:spLocks/>
            </p:cNvSpPr>
            <p:nvPr/>
          </p:nvSpPr>
          <p:spPr bwMode="auto">
            <a:xfrm>
              <a:off x="1741505" y="1576425"/>
              <a:ext cx="25400" cy="60326"/>
            </a:xfrm>
            <a:custGeom>
              <a:avLst/>
              <a:gdLst>
                <a:gd name="T0" fmla="*/ 0 w 16"/>
                <a:gd name="T1" fmla="*/ 0 h 38"/>
                <a:gd name="T2" fmla="*/ 16 w 16"/>
                <a:gd name="T3" fmla="*/ 0 h 38"/>
                <a:gd name="T4" fmla="*/ 16 w 16"/>
                <a:gd name="T5" fmla="*/ 5 h 38"/>
                <a:gd name="T6" fmla="*/ 6 w 16"/>
                <a:gd name="T7" fmla="*/ 5 h 38"/>
                <a:gd name="T8" fmla="*/ 6 w 16"/>
                <a:gd name="T9" fmla="*/ 16 h 38"/>
                <a:gd name="T10" fmla="*/ 13 w 16"/>
                <a:gd name="T11" fmla="*/ 16 h 38"/>
                <a:gd name="T12" fmla="*/ 13 w 16"/>
                <a:gd name="T13" fmla="*/ 21 h 38"/>
                <a:gd name="T14" fmla="*/ 6 w 16"/>
                <a:gd name="T15" fmla="*/ 21 h 38"/>
                <a:gd name="T16" fmla="*/ 6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6" y="5"/>
                  </a:lnTo>
                  <a:lnTo>
                    <a:pt x="6" y="16"/>
                  </a:lnTo>
                  <a:lnTo>
                    <a:pt x="13" y="16"/>
                  </a:lnTo>
                  <a:lnTo>
                    <a:pt x="13" y="21"/>
                  </a:lnTo>
                  <a:lnTo>
                    <a:pt x="6" y="21"/>
                  </a:lnTo>
                  <a:lnTo>
                    <a:pt x="6"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
            <p:cNvSpPr>
              <a:spLocks noEditPoints="1"/>
            </p:cNvSpPr>
            <p:nvPr/>
          </p:nvSpPr>
          <p:spPr bwMode="auto">
            <a:xfrm>
              <a:off x="1771668" y="1576425"/>
              <a:ext cx="30163" cy="60326"/>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19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19"/>
                    <a:pt x="26" y="19"/>
                    <a:pt x="26" y="19"/>
                  </a:cubicBezTo>
                  <a:cubicBezTo>
                    <a:pt x="26" y="25"/>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1"/>
            <p:cNvSpPr>
              <a:spLocks noEditPoints="1"/>
            </p:cNvSpPr>
            <p:nvPr/>
          </p:nvSpPr>
          <p:spPr bwMode="auto">
            <a:xfrm>
              <a:off x="1805005" y="1574837"/>
              <a:ext cx="31750"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p:nvSpPr>
          <p:spPr bwMode="auto">
            <a:xfrm>
              <a:off x="1711342" y="1660564"/>
              <a:ext cx="30163" cy="60326"/>
            </a:xfrm>
            <a:custGeom>
              <a:avLst/>
              <a:gdLst>
                <a:gd name="T0" fmla="*/ 12 w 19"/>
                <a:gd name="T1" fmla="*/ 22 h 38"/>
                <a:gd name="T2" fmla="*/ 6 w 19"/>
                <a:gd name="T3" fmla="*/ 22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2"/>
                  </a:moveTo>
                  <a:lnTo>
                    <a:pt x="6" y="22"/>
                  </a:lnTo>
                  <a:lnTo>
                    <a:pt x="6" y="38"/>
                  </a:lnTo>
                  <a:lnTo>
                    <a:pt x="0" y="38"/>
                  </a:lnTo>
                  <a:lnTo>
                    <a:pt x="0" y="0"/>
                  </a:lnTo>
                  <a:lnTo>
                    <a:pt x="6" y="0"/>
                  </a:lnTo>
                  <a:lnTo>
                    <a:pt x="6" y="16"/>
                  </a:lnTo>
                  <a:lnTo>
                    <a:pt x="12" y="16"/>
                  </a:lnTo>
                  <a:lnTo>
                    <a:pt x="12" y="0"/>
                  </a:lnTo>
                  <a:lnTo>
                    <a:pt x="19" y="0"/>
                  </a:lnTo>
                  <a:lnTo>
                    <a:pt x="19" y="38"/>
                  </a:lnTo>
                  <a:lnTo>
                    <a:pt x="12" y="38"/>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
            <p:cNvSpPr>
              <a:spLocks/>
            </p:cNvSpPr>
            <p:nvPr/>
          </p:nvSpPr>
          <p:spPr bwMode="auto">
            <a:xfrm>
              <a:off x="1746267"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4"/>
            <p:cNvSpPr>
              <a:spLocks/>
            </p:cNvSpPr>
            <p:nvPr/>
          </p:nvSpPr>
          <p:spPr bwMode="auto">
            <a:xfrm>
              <a:off x="1781193" y="1660564"/>
              <a:ext cx="30163" cy="60326"/>
            </a:xfrm>
            <a:custGeom>
              <a:avLst/>
              <a:gdLst>
                <a:gd name="T0" fmla="*/ 6 w 19"/>
                <a:gd name="T1" fmla="*/ 14 h 38"/>
                <a:gd name="T2" fmla="*/ 6 w 19"/>
                <a:gd name="T3" fmla="*/ 38 h 38"/>
                <a:gd name="T4" fmla="*/ 0 w 19"/>
                <a:gd name="T5" fmla="*/ 38 h 38"/>
                <a:gd name="T6" fmla="*/ 0 w 19"/>
                <a:gd name="T7" fmla="*/ 0 h 38"/>
                <a:gd name="T8" fmla="*/ 6 w 19"/>
                <a:gd name="T9" fmla="*/ 0 h 38"/>
                <a:gd name="T10" fmla="*/ 14 w 19"/>
                <a:gd name="T11" fmla="*/ 22 h 38"/>
                <a:gd name="T12" fmla="*/ 14 w 19"/>
                <a:gd name="T13" fmla="*/ 0 h 38"/>
                <a:gd name="T14" fmla="*/ 19 w 19"/>
                <a:gd name="T15" fmla="*/ 0 h 38"/>
                <a:gd name="T16" fmla="*/ 19 w 19"/>
                <a:gd name="T17" fmla="*/ 38 h 38"/>
                <a:gd name="T18" fmla="*/ 13 w 19"/>
                <a:gd name="T19" fmla="*/ 38 h 38"/>
                <a:gd name="T20" fmla="*/ 6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6" y="14"/>
                  </a:moveTo>
                  <a:lnTo>
                    <a:pt x="6" y="38"/>
                  </a:lnTo>
                  <a:lnTo>
                    <a:pt x="0" y="38"/>
                  </a:lnTo>
                  <a:lnTo>
                    <a:pt x="0" y="0"/>
                  </a:lnTo>
                  <a:lnTo>
                    <a:pt x="6" y="0"/>
                  </a:lnTo>
                  <a:lnTo>
                    <a:pt x="14" y="22"/>
                  </a:lnTo>
                  <a:lnTo>
                    <a:pt x="14" y="0"/>
                  </a:lnTo>
                  <a:lnTo>
                    <a:pt x="19" y="0"/>
                  </a:lnTo>
                  <a:lnTo>
                    <a:pt x="19"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5"/>
            <p:cNvSpPr>
              <a:spLocks/>
            </p:cNvSpPr>
            <p:nvPr/>
          </p:nvSpPr>
          <p:spPr bwMode="auto">
            <a:xfrm>
              <a:off x="1817706" y="1660564"/>
              <a:ext cx="30163" cy="61914"/>
            </a:xfrm>
            <a:custGeom>
              <a:avLst/>
              <a:gdLst>
                <a:gd name="T0" fmla="*/ 14 w 28"/>
                <a:gd name="T1" fmla="*/ 26 h 57"/>
                <a:gd name="T2" fmla="*/ 28 w 28"/>
                <a:gd name="T3" fmla="*/ 26 h 57"/>
                <a:gd name="T4" fmla="*/ 28 w 28"/>
                <a:gd name="T5" fmla="*/ 56 h 57"/>
                <a:gd name="T6" fmla="*/ 21 w 28"/>
                <a:gd name="T7" fmla="*/ 56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7 h 57"/>
                <a:gd name="T28" fmla="*/ 9 w 28"/>
                <a:gd name="T29" fmla="*/ 13 h 57"/>
                <a:gd name="T30" fmla="*/ 9 w 28"/>
                <a:gd name="T31" fmla="*/ 43 h 57"/>
                <a:gd name="T32" fmla="*/ 14 w 28"/>
                <a:gd name="T33" fmla="*/ 49 h 57"/>
                <a:gd name="T34" fmla="*/ 19 w 28"/>
                <a:gd name="T35" fmla="*/ 44 h 57"/>
                <a:gd name="T36" fmla="*/ 19 w 28"/>
                <a:gd name="T37" fmla="*/ 34 h 57"/>
                <a:gd name="T38" fmla="*/ 14 w 28"/>
                <a:gd name="T39" fmla="*/ 34 h 57"/>
                <a:gd name="T40" fmla="*/ 14 w 28"/>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6"/>
                  </a:moveTo>
                  <a:cubicBezTo>
                    <a:pt x="28" y="26"/>
                    <a:pt x="28" y="26"/>
                    <a:pt x="28" y="26"/>
                  </a:cubicBezTo>
                  <a:cubicBezTo>
                    <a:pt x="28" y="56"/>
                    <a:pt x="28" y="56"/>
                    <a:pt x="28" y="56"/>
                  </a:cubicBezTo>
                  <a:cubicBezTo>
                    <a:pt x="21" y="56"/>
                    <a:pt x="21" y="56"/>
                    <a:pt x="21" y="56"/>
                  </a:cubicBezTo>
                  <a:cubicBezTo>
                    <a:pt x="21" y="50"/>
                    <a:pt x="21" y="50"/>
                    <a:pt x="21" y="50"/>
                  </a:cubicBezTo>
                  <a:cubicBezTo>
                    <a:pt x="19" y="54"/>
                    <a:pt x="17" y="57"/>
                    <a:pt x="12" y="57"/>
                  </a:cubicBezTo>
                  <a:cubicBezTo>
                    <a:pt x="4" y="57"/>
                    <a:pt x="0" y="51"/>
                    <a:pt x="0" y="42"/>
                  </a:cubicBezTo>
                  <a:cubicBezTo>
                    <a:pt x="0" y="15"/>
                    <a:pt x="0" y="15"/>
                    <a:pt x="0" y="15"/>
                  </a:cubicBezTo>
                  <a:cubicBezTo>
                    <a:pt x="0" y="6"/>
                    <a:pt x="4" y="0"/>
                    <a:pt x="14" y="0"/>
                  </a:cubicBezTo>
                  <a:cubicBezTo>
                    <a:pt x="24" y="0"/>
                    <a:pt x="28" y="5"/>
                    <a:pt x="28" y="14"/>
                  </a:cubicBezTo>
                  <a:cubicBezTo>
                    <a:pt x="28" y="19"/>
                    <a:pt x="28" y="19"/>
                    <a:pt x="28" y="19"/>
                  </a:cubicBezTo>
                  <a:cubicBezTo>
                    <a:pt x="19" y="19"/>
                    <a:pt x="19" y="19"/>
                    <a:pt x="19" y="19"/>
                  </a:cubicBezTo>
                  <a:cubicBezTo>
                    <a:pt x="19" y="13"/>
                    <a:pt x="19" y="13"/>
                    <a:pt x="19" y="13"/>
                  </a:cubicBezTo>
                  <a:cubicBezTo>
                    <a:pt x="19" y="9"/>
                    <a:pt x="18" y="7"/>
                    <a:pt x="14" y="7"/>
                  </a:cubicBezTo>
                  <a:cubicBezTo>
                    <a:pt x="11" y="7"/>
                    <a:pt x="9" y="10"/>
                    <a:pt x="9" y="13"/>
                  </a:cubicBezTo>
                  <a:cubicBezTo>
                    <a:pt x="9" y="43"/>
                    <a:pt x="9" y="43"/>
                    <a:pt x="9" y="43"/>
                  </a:cubicBezTo>
                  <a:cubicBezTo>
                    <a:pt x="9" y="47"/>
                    <a:pt x="11" y="49"/>
                    <a:pt x="14" y="49"/>
                  </a:cubicBezTo>
                  <a:cubicBezTo>
                    <a:pt x="17" y="49"/>
                    <a:pt x="19" y="47"/>
                    <a:pt x="19" y="44"/>
                  </a:cubicBezTo>
                  <a:cubicBezTo>
                    <a:pt x="19" y="34"/>
                    <a:pt x="19" y="34"/>
                    <a:pt x="19"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
            <p:cNvSpPr>
              <a:spLocks/>
            </p:cNvSpPr>
            <p:nvPr/>
          </p:nvSpPr>
          <p:spPr bwMode="auto">
            <a:xfrm>
              <a:off x="1852631" y="1660564"/>
              <a:ext cx="23813" cy="60326"/>
            </a:xfrm>
            <a:custGeom>
              <a:avLst/>
              <a:gdLst>
                <a:gd name="T0" fmla="*/ 0 w 15"/>
                <a:gd name="T1" fmla="*/ 0 h 38"/>
                <a:gd name="T2" fmla="*/ 15 w 15"/>
                <a:gd name="T3" fmla="*/ 0 h 38"/>
                <a:gd name="T4" fmla="*/ 15 w 15"/>
                <a:gd name="T5" fmla="*/ 6 h 38"/>
                <a:gd name="T6" fmla="*/ 6 w 15"/>
                <a:gd name="T7" fmla="*/ 6 h 38"/>
                <a:gd name="T8" fmla="*/ 6 w 15"/>
                <a:gd name="T9" fmla="*/ 16 h 38"/>
                <a:gd name="T10" fmla="*/ 13 w 15"/>
                <a:gd name="T11" fmla="*/ 16 h 38"/>
                <a:gd name="T12" fmla="*/ 13 w 15"/>
                <a:gd name="T13" fmla="*/ 22 h 38"/>
                <a:gd name="T14" fmla="*/ 6 w 15"/>
                <a:gd name="T15" fmla="*/ 22 h 38"/>
                <a:gd name="T16" fmla="*/ 6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6"/>
                  </a:lnTo>
                  <a:lnTo>
                    <a:pt x="13" y="16"/>
                  </a:lnTo>
                  <a:lnTo>
                    <a:pt x="13" y="22"/>
                  </a:lnTo>
                  <a:lnTo>
                    <a:pt x="6" y="22"/>
                  </a:lnTo>
                  <a:lnTo>
                    <a:pt x="6"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p:cNvSpPr>
              <a:spLocks noEditPoints="1"/>
            </p:cNvSpPr>
            <p:nvPr/>
          </p:nvSpPr>
          <p:spPr bwMode="auto">
            <a:xfrm>
              <a:off x="1881206" y="1660564"/>
              <a:ext cx="31750" cy="60326"/>
            </a:xfrm>
            <a:custGeom>
              <a:avLst/>
              <a:gdLst>
                <a:gd name="T0" fmla="*/ 10 w 29"/>
                <a:gd name="T1" fmla="*/ 31 h 56"/>
                <a:gd name="T2" fmla="*/ 10 w 29"/>
                <a:gd name="T3" fmla="*/ 56 h 56"/>
                <a:gd name="T4" fmla="*/ 0 w 29"/>
                <a:gd name="T5" fmla="*/ 56 h 56"/>
                <a:gd name="T6" fmla="*/ 0 w 29"/>
                <a:gd name="T7" fmla="*/ 0 h 56"/>
                <a:gd name="T8" fmla="*/ 14 w 29"/>
                <a:gd name="T9" fmla="*/ 0 h 56"/>
                <a:gd name="T10" fmla="*/ 27 w 29"/>
                <a:gd name="T11" fmla="*/ 13 h 56"/>
                <a:gd name="T12" fmla="*/ 27 w 29"/>
                <a:gd name="T13" fmla="*/ 20 h 56"/>
                <a:gd name="T14" fmla="*/ 20 w 29"/>
                <a:gd name="T15" fmla="*/ 31 h 56"/>
                <a:gd name="T16" fmla="*/ 29 w 29"/>
                <a:gd name="T17" fmla="*/ 56 h 56"/>
                <a:gd name="T18" fmla="*/ 19 w 29"/>
                <a:gd name="T19" fmla="*/ 56 h 56"/>
                <a:gd name="T20" fmla="*/ 10 w 29"/>
                <a:gd name="T21" fmla="*/ 31 h 56"/>
                <a:gd name="T22" fmla="*/ 10 w 29"/>
                <a:gd name="T23" fmla="*/ 8 h 56"/>
                <a:gd name="T24" fmla="*/ 10 w 29"/>
                <a:gd name="T25" fmla="*/ 25 h 56"/>
                <a:gd name="T26" fmla="*/ 13 w 29"/>
                <a:gd name="T27" fmla="*/ 25 h 56"/>
                <a:gd name="T28" fmla="*/ 18 w 29"/>
                <a:gd name="T29" fmla="*/ 21 h 56"/>
                <a:gd name="T30" fmla="*/ 18 w 29"/>
                <a:gd name="T31" fmla="*/ 12 h 56"/>
                <a:gd name="T32" fmla="*/ 13 w 29"/>
                <a:gd name="T33" fmla="*/ 8 h 56"/>
                <a:gd name="T34" fmla="*/ 10 w 29"/>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56">
                  <a:moveTo>
                    <a:pt x="10" y="31"/>
                  </a:moveTo>
                  <a:cubicBezTo>
                    <a:pt x="10" y="56"/>
                    <a:pt x="10" y="56"/>
                    <a:pt x="10" y="56"/>
                  </a:cubicBezTo>
                  <a:cubicBezTo>
                    <a:pt x="0" y="56"/>
                    <a:pt x="0" y="56"/>
                    <a:pt x="0" y="56"/>
                  </a:cubicBezTo>
                  <a:cubicBezTo>
                    <a:pt x="0" y="0"/>
                    <a:pt x="0" y="0"/>
                    <a:pt x="0" y="0"/>
                  </a:cubicBezTo>
                  <a:cubicBezTo>
                    <a:pt x="14" y="0"/>
                    <a:pt x="14" y="0"/>
                    <a:pt x="14" y="0"/>
                  </a:cubicBezTo>
                  <a:cubicBezTo>
                    <a:pt x="24" y="0"/>
                    <a:pt x="27" y="5"/>
                    <a:pt x="27" y="13"/>
                  </a:cubicBezTo>
                  <a:cubicBezTo>
                    <a:pt x="27" y="20"/>
                    <a:pt x="27" y="20"/>
                    <a:pt x="27" y="20"/>
                  </a:cubicBezTo>
                  <a:cubicBezTo>
                    <a:pt x="27" y="26"/>
                    <a:pt x="25" y="30"/>
                    <a:pt x="20" y="31"/>
                  </a:cubicBezTo>
                  <a:cubicBezTo>
                    <a:pt x="29" y="56"/>
                    <a:pt x="29" y="56"/>
                    <a:pt x="29" y="56"/>
                  </a:cubicBezTo>
                  <a:cubicBezTo>
                    <a:pt x="19" y="56"/>
                    <a:pt x="19" y="56"/>
                    <a:pt x="19" y="56"/>
                  </a:cubicBezTo>
                  <a:lnTo>
                    <a:pt x="10" y="31"/>
                  </a:lnTo>
                  <a:close/>
                  <a:moveTo>
                    <a:pt x="10" y="8"/>
                  </a:moveTo>
                  <a:cubicBezTo>
                    <a:pt x="10" y="25"/>
                    <a:pt x="10" y="25"/>
                    <a:pt x="10" y="25"/>
                  </a:cubicBezTo>
                  <a:cubicBezTo>
                    <a:pt x="13" y="25"/>
                    <a:pt x="13" y="25"/>
                    <a:pt x="13" y="25"/>
                  </a:cubicBezTo>
                  <a:cubicBezTo>
                    <a:pt x="16" y="25"/>
                    <a:pt x="18" y="24"/>
                    <a:pt x="18" y="21"/>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p:cNvSpPr>
              <a:spLocks/>
            </p:cNvSpPr>
            <p:nvPr/>
          </p:nvSpPr>
          <p:spPr bwMode="auto">
            <a:xfrm>
              <a:off x="2508275" y="1574837"/>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1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4 h 57"/>
                <a:gd name="T30" fmla="*/ 9 w 27"/>
                <a:gd name="T31" fmla="*/ 44 h 57"/>
                <a:gd name="T32" fmla="*/ 14 w 27"/>
                <a:gd name="T33" fmla="*/ 50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1"/>
                    <a:pt x="20" y="51"/>
                    <a:pt x="20" y="51"/>
                  </a:cubicBezTo>
                  <a:cubicBezTo>
                    <a:pt x="19" y="55"/>
                    <a:pt x="17"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p:cNvSpPr>
              <a:spLocks noEditPoints="1"/>
            </p:cNvSpPr>
            <p:nvPr/>
          </p:nvSpPr>
          <p:spPr bwMode="auto">
            <a:xfrm>
              <a:off x="2543200" y="1574837"/>
              <a:ext cx="30163" cy="61914"/>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4 h 57"/>
                <a:gd name="T18" fmla="*/ 14 w 28"/>
                <a:gd name="T19" fmla="*/ 8 h 57"/>
                <a:gd name="T20" fmla="*/ 9 w 28"/>
                <a:gd name="T21" fmla="*/ 14 h 57"/>
                <a:gd name="T22" fmla="*/ 9 w 28"/>
                <a:gd name="T23" fmla="*/ 44 h 57"/>
                <a:gd name="T24" fmla="*/ 14 w 28"/>
                <a:gd name="T25" fmla="*/ 50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0"/>
            <p:cNvSpPr>
              <a:spLocks noEditPoints="1"/>
            </p:cNvSpPr>
            <p:nvPr/>
          </p:nvSpPr>
          <p:spPr bwMode="auto">
            <a:xfrm>
              <a:off x="2579713" y="1574837"/>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4 h 57"/>
                <a:gd name="T18" fmla="*/ 15 w 29"/>
                <a:gd name="T19" fmla="*/ 8 h 57"/>
                <a:gd name="T20" fmla="*/ 10 w 29"/>
                <a:gd name="T21" fmla="*/ 14 h 57"/>
                <a:gd name="T22" fmla="*/ 10 w 29"/>
                <a:gd name="T23" fmla="*/ 44 h 57"/>
                <a:gd name="T24" fmla="*/ 15 w 29"/>
                <a:gd name="T25" fmla="*/ 50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1"/>
            <p:cNvSpPr>
              <a:spLocks noEditPoints="1"/>
            </p:cNvSpPr>
            <p:nvPr/>
          </p:nvSpPr>
          <p:spPr bwMode="auto">
            <a:xfrm>
              <a:off x="2616226" y="1576425"/>
              <a:ext cx="31750" cy="60326"/>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2 h 56"/>
                <a:gd name="T18" fmla="*/ 19 w 29"/>
                <a:gd name="T19" fmla="*/ 13 h 56"/>
                <a:gd name="T20" fmla="*/ 14 w 29"/>
                <a:gd name="T21" fmla="*/ 7 h 56"/>
                <a:gd name="T22" fmla="*/ 10 w 29"/>
                <a:gd name="T23" fmla="*/ 7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49"/>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2"/>
                  </a:cubicBezTo>
                  <a:cubicBezTo>
                    <a:pt x="19" y="13"/>
                    <a:pt x="19" y="13"/>
                    <a:pt x="19" y="13"/>
                  </a:cubicBezTo>
                  <a:cubicBezTo>
                    <a:pt x="19" y="10"/>
                    <a:pt x="18" y="7"/>
                    <a:pt x="14" y="7"/>
                  </a:cubicBezTo>
                  <a:cubicBezTo>
                    <a:pt x="10" y="7"/>
                    <a:pt x="10" y="7"/>
                    <a:pt x="10" y="7"/>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42"/>
            <p:cNvSpPr>
              <a:spLocks/>
            </p:cNvSpPr>
            <p:nvPr/>
          </p:nvSpPr>
          <p:spPr bwMode="auto">
            <a:xfrm>
              <a:off x="2662264" y="1576425"/>
              <a:ext cx="30163" cy="60326"/>
            </a:xfrm>
            <a:custGeom>
              <a:avLst/>
              <a:gdLst>
                <a:gd name="T0" fmla="*/ 12 w 19"/>
                <a:gd name="T1" fmla="*/ 21 h 38"/>
                <a:gd name="T2" fmla="*/ 6 w 19"/>
                <a:gd name="T3" fmla="*/ 21 h 38"/>
                <a:gd name="T4" fmla="*/ 6 w 19"/>
                <a:gd name="T5" fmla="*/ 38 h 38"/>
                <a:gd name="T6" fmla="*/ 0 w 19"/>
                <a:gd name="T7" fmla="*/ 38 h 38"/>
                <a:gd name="T8" fmla="*/ 0 w 19"/>
                <a:gd name="T9" fmla="*/ 0 h 38"/>
                <a:gd name="T10" fmla="*/ 6 w 19"/>
                <a:gd name="T11" fmla="*/ 0 h 38"/>
                <a:gd name="T12" fmla="*/ 6 w 19"/>
                <a:gd name="T13" fmla="*/ 16 h 38"/>
                <a:gd name="T14" fmla="*/ 12 w 19"/>
                <a:gd name="T15" fmla="*/ 16 h 38"/>
                <a:gd name="T16" fmla="*/ 12 w 19"/>
                <a:gd name="T17" fmla="*/ 0 h 38"/>
                <a:gd name="T18" fmla="*/ 19 w 19"/>
                <a:gd name="T19" fmla="*/ 0 h 38"/>
                <a:gd name="T20" fmla="*/ 19 w 19"/>
                <a:gd name="T21" fmla="*/ 38 h 38"/>
                <a:gd name="T22" fmla="*/ 12 w 19"/>
                <a:gd name="T23" fmla="*/ 38 h 38"/>
                <a:gd name="T24" fmla="*/ 12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2" y="21"/>
                  </a:moveTo>
                  <a:lnTo>
                    <a:pt x="6" y="21"/>
                  </a:lnTo>
                  <a:lnTo>
                    <a:pt x="6" y="38"/>
                  </a:lnTo>
                  <a:lnTo>
                    <a:pt x="0" y="38"/>
                  </a:lnTo>
                  <a:lnTo>
                    <a:pt x="0" y="0"/>
                  </a:lnTo>
                  <a:lnTo>
                    <a:pt x="6" y="0"/>
                  </a:lnTo>
                  <a:lnTo>
                    <a:pt x="6" y="16"/>
                  </a:lnTo>
                  <a:lnTo>
                    <a:pt x="12" y="16"/>
                  </a:lnTo>
                  <a:lnTo>
                    <a:pt x="12" y="0"/>
                  </a:lnTo>
                  <a:lnTo>
                    <a:pt x="19" y="0"/>
                  </a:lnTo>
                  <a:lnTo>
                    <a:pt x="19" y="38"/>
                  </a:lnTo>
                  <a:lnTo>
                    <a:pt x="12" y="38"/>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3"/>
            <p:cNvSpPr>
              <a:spLocks/>
            </p:cNvSpPr>
            <p:nvPr/>
          </p:nvSpPr>
          <p:spPr bwMode="auto">
            <a:xfrm>
              <a:off x="2697189" y="1576425"/>
              <a:ext cx="25400" cy="60326"/>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4"/>
            <p:cNvSpPr>
              <a:spLocks noEditPoints="1"/>
            </p:cNvSpPr>
            <p:nvPr/>
          </p:nvSpPr>
          <p:spPr bwMode="auto">
            <a:xfrm>
              <a:off x="2725764" y="1576425"/>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5"/>
            <p:cNvSpPr>
              <a:spLocks/>
            </p:cNvSpPr>
            <p:nvPr/>
          </p:nvSpPr>
          <p:spPr bwMode="auto">
            <a:xfrm>
              <a:off x="2763865" y="1576425"/>
              <a:ext cx="23813" cy="60326"/>
            </a:xfrm>
            <a:custGeom>
              <a:avLst/>
              <a:gdLst>
                <a:gd name="T0" fmla="*/ 0 w 15"/>
                <a:gd name="T1" fmla="*/ 0 h 38"/>
                <a:gd name="T2" fmla="*/ 7 w 15"/>
                <a:gd name="T3" fmla="*/ 0 h 38"/>
                <a:gd name="T4" fmla="*/ 7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7" y="0"/>
                  </a:lnTo>
                  <a:lnTo>
                    <a:pt x="7"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46"/>
            <p:cNvSpPr>
              <a:spLocks/>
            </p:cNvSpPr>
            <p:nvPr/>
          </p:nvSpPr>
          <p:spPr bwMode="auto">
            <a:xfrm>
              <a:off x="2784502"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47"/>
            <p:cNvSpPr>
              <a:spLocks/>
            </p:cNvSpPr>
            <p:nvPr/>
          </p:nvSpPr>
          <p:spPr bwMode="auto">
            <a:xfrm>
              <a:off x="2816253" y="1576425"/>
              <a:ext cx="30163" cy="60326"/>
            </a:xfrm>
            <a:custGeom>
              <a:avLst/>
              <a:gdLst>
                <a:gd name="T0" fmla="*/ 13 w 19"/>
                <a:gd name="T1" fmla="*/ 21 h 38"/>
                <a:gd name="T2" fmla="*/ 7 w 19"/>
                <a:gd name="T3" fmla="*/ 21 h 38"/>
                <a:gd name="T4" fmla="*/ 7 w 19"/>
                <a:gd name="T5" fmla="*/ 38 h 38"/>
                <a:gd name="T6" fmla="*/ 0 w 19"/>
                <a:gd name="T7" fmla="*/ 38 h 38"/>
                <a:gd name="T8" fmla="*/ 0 w 19"/>
                <a:gd name="T9" fmla="*/ 0 h 38"/>
                <a:gd name="T10" fmla="*/ 7 w 19"/>
                <a:gd name="T11" fmla="*/ 0 h 38"/>
                <a:gd name="T12" fmla="*/ 7 w 19"/>
                <a:gd name="T13" fmla="*/ 16 h 38"/>
                <a:gd name="T14" fmla="*/ 13 w 19"/>
                <a:gd name="T15" fmla="*/ 16 h 38"/>
                <a:gd name="T16" fmla="*/ 13 w 19"/>
                <a:gd name="T17" fmla="*/ 0 h 38"/>
                <a:gd name="T18" fmla="*/ 19 w 19"/>
                <a:gd name="T19" fmla="*/ 0 h 38"/>
                <a:gd name="T20" fmla="*/ 19 w 19"/>
                <a:gd name="T21" fmla="*/ 38 h 38"/>
                <a:gd name="T22" fmla="*/ 13 w 19"/>
                <a:gd name="T23" fmla="*/ 38 h 38"/>
                <a:gd name="T24" fmla="*/ 13 w 19"/>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3" y="21"/>
                  </a:moveTo>
                  <a:lnTo>
                    <a:pt x="7" y="21"/>
                  </a:lnTo>
                  <a:lnTo>
                    <a:pt x="7" y="38"/>
                  </a:lnTo>
                  <a:lnTo>
                    <a:pt x="0" y="38"/>
                  </a:lnTo>
                  <a:lnTo>
                    <a:pt x="0" y="0"/>
                  </a:lnTo>
                  <a:lnTo>
                    <a:pt x="7" y="0"/>
                  </a:lnTo>
                  <a:lnTo>
                    <a:pt x="7" y="16"/>
                  </a:lnTo>
                  <a:lnTo>
                    <a:pt x="13" y="16"/>
                  </a:lnTo>
                  <a:lnTo>
                    <a:pt x="13" y="0"/>
                  </a:lnTo>
                  <a:lnTo>
                    <a:pt x="19" y="0"/>
                  </a:lnTo>
                  <a:lnTo>
                    <a:pt x="19"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48"/>
            <p:cNvSpPr>
              <a:spLocks noEditPoints="1"/>
            </p:cNvSpPr>
            <p:nvPr/>
          </p:nvSpPr>
          <p:spPr bwMode="auto">
            <a:xfrm>
              <a:off x="2506687" y="1660564"/>
              <a:ext cx="33338" cy="60326"/>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7 h 38"/>
                <a:gd name="T20" fmla="*/ 13 w 21"/>
                <a:gd name="T21" fmla="*/ 27 h 38"/>
                <a:gd name="T22" fmla="*/ 11 w 21"/>
                <a:gd name="T23" fmla="*/ 11 h 38"/>
                <a:gd name="T24" fmla="*/ 11 w 21"/>
                <a:gd name="T25" fmla="*/ 11 h 38"/>
                <a:gd name="T26" fmla="*/ 8 w 21"/>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49"/>
            <p:cNvSpPr>
              <a:spLocks/>
            </p:cNvSpPr>
            <p:nvPr/>
          </p:nvSpPr>
          <p:spPr bwMode="auto">
            <a:xfrm>
              <a:off x="2544787" y="1660564"/>
              <a:ext cx="28575" cy="60326"/>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50"/>
            <p:cNvSpPr>
              <a:spLocks noEditPoints="1"/>
            </p:cNvSpPr>
            <p:nvPr/>
          </p:nvSpPr>
          <p:spPr bwMode="auto">
            <a:xfrm>
              <a:off x="2579713"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8 w 28"/>
                <a:gd name="T17" fmla="*/ 43 h 56"/>
                <a:gd name="T18" fmla="*/ 18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8" y="46"/>
                    <a:pt x="18" y="43"/>
                  </a:cubicBezTo>
                  <a:cubicBezTo>
                    <a:pt x="18" y="14"/>
                    <a:pt x="18" y="14"/>
                    <a:pt x="18" y="14"/>
                  </a:cubicBezTo>
                  <a:cubicBezTo>
                    <a:pt x="18"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51"/>
            <p:cNvSpPr>
              <a:spLocks/>
            </p:cNvSpPr>
            <p:nvPr/>
          </p:nvSpPr>
          <p:spPr bwMode="auto">
            <a:xfrm>
              <a:off x="2624163" y="1660564"/>
              <a:ext cx="46038" cy="60326"/>
            </a:xfrm>
            <a:custGeom>
              <a:avLst/>
              <a:gdLst>
                <a:gd name="T0" fmla="*/ 15 w 29"/>
                <a:gd name="T1" fmla="*/ 15 h 38"/>
                <a:gd name="T2" fmla="*/ 11 w 29"/>
                <a:gd name="T3" fmla="*/ 38 h 38"/>
                <a:gd name="T4" fmla="*/ 5 w 29"/>
                <a:gd name="T5" fmla="*/ 38 h 38"/>
                <a:gd name="T6" fmla="*/ 0 w 29"/>
                <a:gd name="T7" fmla="*/ 0 h 38"/>
                <a:gd name="T8" fmla="*/ 6 w 29"/>
                <a:gd name="T9" fmla="*/ 0 h 38"/>
                <a:gd name="T10" fmla="*/ 9 w 29"/>
                <a:gd name="T11" fmla="*/ 25 h 38"/>
                <a:gd name="T12" fmla="*/ 9 w 29"/>
                <a:gd name="T13" fmla="*/ 25 h 38"/>
                <a:gd name="T14" fmla="*/ 12 w 29"/>
                <a:gd name="T15" fmla="*/ 0 h 38"/>
                <a:gd name="T16" fmla="*/ 18 w 29"/>
                <a:gd name="T17" fmla="*/ 0 h 38"/>
                <a:gd name="T18" fmla="*/ 21 w 29"/>
                <a:gd name="T19" fmla="*/ 25 h 38"/>
                <a:gd name="T20" fmla="*/ 21 w 29"/>
                <a:gd name="T21" fmla="*/ 25 h 38"/>
                <a:gd name="T22" fmla="*/ 24 w 29"/>
                <a:gd name="T23" fmla="*/ 0 h 38"/>
                <a:gd name="T24" fmla="*/ 29 w 29"/>
                <a:gd name="T25" fmla="*/ 0 h 38"/>
                <a:gd name="T26" fmla="*/ 25 w 29"/>
                <a:gd name="T27" fmla="*/ 38 h 38"/>
                <a:gd name="T28" fmla="*/ 19 w 29"/>
                <a:gd name="T29" fmla="*/ 38 h 38"/>
                <a:gd name="T30" fmla="*/ 15 w 29"/>
                <a:gd name="T31" fmla="*/ 15 h 38"/>
                <a:gd name="T32" fmla="*/ 15 w 29"/>
                <a:gd name="T3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5"/>
                  </a:moveTo>
                  <a:lnTo>
                    <a:pt x="11" y="38"/>
                  </a:lnTo>
                  <a:lnTo>
                    <a:pt x="5" y="38"/>
                  </a:lnTo>
                  <a:lnTo>
                    <a:pt x="0" y="0"/>
                  </a:lnTo>
                  <a:lnTo>
                    <a:pt x="6" y="0"/>
                  </a:lnTo>
                  <a:lnTo>
                    <a:pt x="9" y="25"/>
                  </a:lnTo>
                  <a:lnTo>
                    <a:pt x="9" y="25"/>
                  </a:lnTo>
                  <a:lnTo>
                    <a:pt x="12" y="0"/>
                  </a:lnTo>
                  <a:lnTo>
                    <a:pt x="18" y="0"/>
                  </a:lnTo>
                  <a:lnTo>
                    <a:pt x="21" y="25"/>
                  </a:lnTo>
                  <a:lnTo>
                    <a:pt x="21" y="25"/>
                  </a:lnTo>
                  <a:lnTo>
                    <a:pt x="24" y="0"/>
                  </a:lnTo>
                  <a:lnTo>
                    <a:pt x="29" y="0"/>
                  </a:lnTo>
                  <a:lnTo>
                    <a:pt x="25" y="38"/>
                  </a:lnTo>
                  <a:lnTo>
                    <a:pt x="19" y="38"/>
                  </a:lnTo>
                  <a:lnTo>
                    <a:pt x="15"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52"/>
            <p:cNvSpPr>
              <a:spLocks/>
            </p:cNvSpPr>
            <p:nvPr/>
          </p:nvSpPr>
          <p:spPr bwMode="auto">
            <a:xfrm>
              <a:off x="2674964" y="1660564"/>
              <a:ext cx="25400" cy="60326"/>
            </a:xfrm>
            <a:custGeom>
              <a:avLst/>
              <a:gdLst>
                <a:gd name="T0" fmla="*/ 0 w 16"/>
                <a:gd name="T1" fmla="*/ 0 h 38"/>
                <a:gd name="T2" fmla="*/ 16 w 16"/>
                <a:gd name="T3" fmla="*/ 0 h 38"/>
                <a:gd name="T4" fmla="*/ 16 w 16"/>
                <a:gd name="T5" fmla="*/ 6 h 38"/>
                <a:gd name="T6" fmla="*/ 7 w 16"/>
                <a:gd name="T7" fmla="*/ 6 h 38"/>
                <a:gd name="T8" fmla="*/ 7 w 16"/>
                <a:gd name="T9" fmla="*/ 16 h 38"/>
                <a:gd name="T10" fmla="*/ 13 w 16"/>
                <a:gd name="T11" fmla="*/ 16 h 38"/>
                <a:gd name="T12" fmla="*/ 13 w 16"/>
                <a:gd name="T13" fmla="*/ 22 h 38"/>
                <a:gd name="T14" fmla="*/ 7 w 16"/>
                <a:gd name="T15" fmla="*/ 22 h 38"/>
                <a:gd name="T16" fmla="*/ 7 w 16"/>
                <a:gd name="T17" fmla="*/ 34 h 38"/>
                <a:gd name="T18" fmla="*/ 16 w 16"/>
                <a:gd name="T19" fmla="*/ 34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6"/>
                  </a:lnTo>
                  <a:lnTo>
                    <a:pt x="13" y="16"/>
                  </a:lnTo>
                  <a:lnTo>
                    <a:pt x="13" y="22"/>
                  </a:lnTo>
                  <a:lnTo>
                    <a:pt x="7" y="22"/>
                  </a:lnTo>
                  <a:lnTo>
                    <a:pt x="7" y="34"/>
                  </a:lnTo>
                  <a:lnTo>
                    <a:pt x="16" y="34"/>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53"/>
            <p:cNvSpPr>
              <a:spLocks/>
            </p:cNvSpPr>
            <p:nvPr/>
          </p:nvSpPr>
          <p:spPr bwMode="auto">
            <a:xfrm>
              <a:off x="2705126"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54"/>
            <p:cNvSpPr>
              <a:spLocks/>
            </p:cNvSpPr>
            <p:nvPr/>
          </p:nvSpPr>
          <p:spPr bwMode="auto">
            <a:xfrm>
              <a:off x="2732114" y="1660564"/>
              <a:ext cx="22225" cy="60326"/>
            </a:xfrm>
            <a:custGeom>
              <a:avLst/>
              <a:gdLst>
                <a:gd name="T0" fmla="*/ 0 w 14"/>
                <a:gd name="T1" fmla="*/ 0 h 38"/>
                <a:gd name="T2" fmla="*/ 6 w 14"/>
                <a:gd name="T3" fmla="*/ 0 h 38"/>
                <a:gd name="T4" fmla="*/ 6 w 14"/>
                <a:gd name="T5" fmla="*/ 34 h 38"/>
                <a:gd name="T6" fmla="*/ 14 w 14"/>
                <a:gd name="T7" fmla="*/ 34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55"/>
            <p:cNvSpPr>
              <a:spLocks noChangeArrowheads="1"/>
            </p:cNvSpPr>
            <p:nvPr/>
          </p:nvSpPr>
          <p:spPr bwMode="auto">
            <a:xfrm>
              <a:off x="2752752" y="1689140"/>
              <a:ext cx="142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56"/>
            <p:cNvSpPr>
              <a:spLocks noEditPoints="1"/>
            </p:cNvSpPr>
            <p:nvPr/>
          </p:nvSpPr>
          <p:spPr bwMode="auto">
            <a:xfrm>
              <a:off x="2771802" y="1660564"/>
              <a:ext cx="30163" cy="60326"/>
            </a:xfrm>
            <a:custGeom>
              <a:avLst/>
              <a:gdLst>
                <a:gd name="T0" fmla="*/ 0 w 28"/>
                <a:gd name="T1" fmla="*/ 0 h 56"/>
                <a:gd name="T2" fmla="*/ 14 w 28"/>
                <a:gd name="T3" fmla="*/ 0 h 56"/>
                <a:gd name="T4" fmla="*/ 26 w 28"/>
                <a:gd name="T5" fmla="*/ 13 h 56"/>
                <a:gd name="T6" fmla="*/ 26 w 28"/>
                <a:gd name="T7" fmla="*/ 18 h 56"/>
                <a:gd name="T8" fmla="*/ 21 w 28"/>
                <a:gd name="T9" fmla="*/ 27 h 56"/>
                <a:gd name="T10" fmla="*/ 28 w 28"/>
                <a:gd name="T11" fmla="*/ 37 h 56"/>
                <a:gd name="T12" fmla="*/ 28 w 28"/>
                <a:gd name="T13" fmla="*/ 44 h 56"/>
                <a:gd name="T14" fmla="*/ 15 w 28"/>
                <a:gd name="T15" fmla="*/ 56 h 56"/>
                <a:gd name="T16" fmla="*/ 0 w 28"/>
                <a:gd name="T17" fmla="*/ 56 h 56"/>
                <a:gd name="T18" fmla="*/ 0 w 28"/>
                <a:gd name="T19" fmla="*/ 0 h 56"/>
                <a:gd name="T20" fmla="*/ 10 w 28"/>
                <a:gd name="T21" fmla="*/ 24 h 56"/>
                <a:gd name="T22" fmla="*/ 13 w 28"/>
                <a:gd name="T23" fmla="*/ 24 h 56"/>
                <a:gd name="T24" fmla="*/ 17 w 28"/>
                <a:gd name="T25" fmla="*/ 19 h 56"/>
                <a:gd name="T26" fmla="*/ 17 w 28"/>
                <a:gd name="T27" fmla="*/ 12 h 56"/>
                <a:gd name="T28" fmla="*/ 13 w 28"/>
                <a:gd name="T29" fmla="*/ 8 h 56"/>
                <a:gd name="T30" fmla="*/ 10 w 28"/>
                <a:gd name="T31" fmla="*/ 8 h 56"/>
                <a:gd name="T32" fmla="*/ 10 w 28"/>
                <a:gd name="T33" fmla="*/ 24 h 56"/>
                <a:gd name="T34" fmla="*/ 10 w 28"/>
                <a:gd name="T35" fmla="*/ 31 h 56"/>
                <a:gd name="T36" fmla="*/ 10 w 28"/>
                <a:gd name="T37" fmla="*/ 49 h 56"/>
                <a:gd name="T38" fmla="*/ 14 w 28"/>
                <a:gd name="T39" fmla="*/ 49 h 56"/>
                <a:gd name="T40" fmla="*/ 18 w 28"/>
                <a:gd name="T41" fmla="*/ 44 h 56"/>
                <a:gd name="T42" fmla="*/ 18 w 28"/>
                <a:gd name="T43" fmla="*/ 36 h 56"/>
                <a:gd name="T44" fmla="*/ 14 w 28"/>
                <a:gd name="T45" fmla="*/ 31 h 56"/>
                <a:gd name="T46" fmla="*/ 10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5"/>
                    <a:pt x="26" y="13"/>
                  </a:cubicBezTo>
                  <a:cubicBezTo>
                    <a:pt x="26" y="18"/>
                    <a:pt x="26" y="18"/>
                    <a:pt x="26" y="18"/>
                  </a:cubicBezTo>
                  <a:cubicBezTo>
                    <a:pt x="26" y="23"/>
                    <a:pt x="25" y="26"/>
                    <a:pt x="21" y="27"/>
                  </a:cubicBezTo>
                  <a:cubicBezTo>
                    <a:pt x="26" y="28"/>
                    <a:pt x="28" y="31"/>
                    <a:pt x="28" y="37"/>
                  </a:cubicBezTo>
                  <a:cubicBezTo>
                    <a:pt x="28" y="44"/>
                    <a:pt x="28" y="44"/>
                    <a:pt x="28" y="44"/>
                  </a:cubicBezTo>
                  <a:cubicBezTo>
                    <a:pt x="28" y="52"/>
                    <a:pt x="24" y="56"/>
                    <a:pt x="15" y="56"/>
                  </a:cubicBezTo>
                  <a:cubicBezTo>
                    <a:pt x="0" y="56"/>
                    <a:pt x="0" y="56"/>
                    <a:pt x="0" y="56"/>
                  </a:cubicBezTo>
                  <a:lnTo>
                    <a:pt x="0" y="0"/>
                  </a:lnTo>
                  <a:close/>
                  <a:moveTo>
                    <a:pt x="10" y="24"/>
                  </a:moveTo>
                  <a:cubicBezTo>
                    <a:pt x="13" y="24"/>
                    <a:pt x="13" y="24"/>
                    <a:pt x="13" y="24"/>
                  </a:cubicBezTo>
                  <a:cubicBezTo>
                    <a:pt x="16" y="24"/>
                    <a:pt x="17" y="22"/>
                    <a:pt x="17" y="19"/>
                  </a:cubicBezTo>
                  <a:cubicBezTo>
                    <a:pt x="17" y="12"/>
                    <a:pt x="17" y="12"/>
                    <a:pt x="17" y="12"/>
                  </a:cubicBezTo>
                  <a:cubicBezTo>
                    <a:pt x="17" y="9"/>
                    <a:pt x="16" y="8"/>
                    <a:pt x="13" y="8"/>
                  </a:cubicBezTo>
                  <a:cubicBezTo>
                    <a:pt x="10" y="8"/>
                    <a:pt x="10" y="8"/>
                    <a:pt x="10" y="8"/>
                  </a:cubicBezTo>
                  <a:lnTo>
                    <a:pt x="10" y="24"/>
                  </a:lnTo>
                  <a:close/>
                  <a:moveTo>
                    <a:pt x="10" y="31"/>
                  </a:moveTo>
                  <a:cubicBezTo>
                    <a:pt x="10" y="49"/>
                    <a:pt x="10" y="49"/>
                    <a:pt x="10" y="49"/>
                  </a:cubicBezTo>
                  <a:cubicBezTo>
                    <a:pt x="14" y="49"/>
                    <a:pt x="14" y="49"/>
                    <a:pt x="14" y="49"/>
                  </a:cubicBezTo>
                  <a:cubicBezTo>
                    <a:pt x="17" y="49"/>
                    <a:pt x="18" y="47"/>
                    <a:pt x="18" y="44"/>
                  </a:cubicBezTo>
                  <a:cubicBezTo>
                    <a:pt x="18" y="36"/>
                    <a:pt x="18" y="36"/>
                    <a:pt x="18" y="36"/>
                  </a:cubicBezTo>
                  <a:cubicBezTo>
                    <a:pt x="18" y="33"/>
                    <a:pt x="17" y="31"/>
                    <a:pt x="14" y="31"/>
                  </a:cubicBez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57"/>
            <p:cNvSpPr>
              <a:spLocks/>
            </p:cNvSpPr>
            <p:nvPr/>
          </p:nvSpPr>
          <p:spPr bwMode="auto">
            <a:xfrm>
              <a:off x="2808315" y="1660564"/>
              <a:ext cx="22225" cy="60326"/>
            </a:xfrm>
            <a:custGeom>
              <a:avLst/>
              <a:gdLst>
                <a:gd name="T0" fmla="*/ 0 w 14"/>
                <a:gd name="T1" fmla="*/ 0 h 38"/>
                <a:gd name="T2" fmla="*/ 14 w 14"/>
                <a:gd name="T3" fmla="*/ 0 h 38"/>
                <a:gd name="T4" fmla="*/ 14 w 14"/>
                <a:gd name="T5" fmla="*/ 6 h 38"/>
                <a:gd name="T6" fmla="*/ 6 w 14"/>
                <a:gd name="T7" fmla="*/ 6 h 38"/>
                <a:gd name="T8" fmla="*/ 6 w 14"/>
                <a:gd name="T9" fmla="*/ 16 h 38"/>
                <a:gd name="T10" fmla="*/ 12 w 14"/>
                <a:gd name="T11" fmla="*/ 16 h 38"/>
                <a:gd name="T12" fmla="*/ 12 w 14"/>
                <a:gd name="T13" fmla="*/ 22 h 38"/>
                <a:gd name="T14" fmla="*/ 6 w 14"/>
                <a:gd name="T15" fmla="*/ 22 h 38"/>
                <a:gd name="T16" fmla="*/ 6 w 14"/>
                <a:gd name="T17" fmla="*/ 34 h 38"/>
                <a:gd name="T18" fmla="*/ 14 w 14"/>
                <a:gd name="T19" fmla="*/ 34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6"/>
                  </a:lnTo>
                  <a:lnTo>
                    <a:pt x="12" y="16"/>
                  </a:lnTo>
                  <a:lnTo>
                    <a:pt x="12" y="22"/>
                  </a:lnTo>
                  <a:lnTo>
                    <a:pt x="6" y="22"/>
                  </a:lnTo>
                  <a:lnTo>
                    <a:pt x="6" y="34"/>
                  </a:lnTo>
                  <a:lnTo>
                    <a:pt x="14" y="34"/>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58"/>
            <p:cNvSpPr>
              <a:spLocks noChangeArrowheads="1"/>
            </p:cNvSpPr>
            <p:nvPr/>
          </p:nvSpPr>
          <p:spPr bwMode="auto">
            <a:xfrm>
              <a:off x="2836890" y="1660564"/>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59"/>
            <p:cNvSpPr>
              <a:spLocks/>
            </p:cNvSpPr>
            <p:nvPr/>
          </p:nvSpPr>
          <p:spPr bwMode="auto">
            <a:xfrm>
              <a:off x="2852765" y="1660564"/>
              <a:ext cx="28575" cy="60326"/>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60"/>
            <p:cNvSpPr>
              <a:spLocks/>
            </p:cNvSpPr>
            <p:nvPr/>
          </p:nvSpPr>
          <p:spPr bwMode="auto">
            <a:xfrm>
              <a:off x="2887691" y="1660564"/>
              <a:ext cx="30163" cy="61914"/>
            </a:xfrm>
            <a:custGeom>
              <a:avLst/>
              <a:gdLst>
                <a:gd name="T0" fmla="*/ 14 w 27"/>
                <a:gd name="T1" fmla="*/ 26 h 57"/>
                <a:gd name="T2" fmla="*/ 27 w 27"/>
                <a:gd name="T3" fmla="*/ 26 h 57"/>
                <a:gd name="T4" fmla="*/ 27 w 27"/>
                <a:gd name="T5" fmla="*/ 56 h 57"/>
                <a:gd name="T6" fmla="*/ 21 w 27"/>
                <a:gd name="T7" fmla="*/ 56 h 57"/>
                <a:gd name="T8" fmla="*/ 21 w 27"/>
                <a:gd name="T9" fmla="*/ 50 h 57"/>
                <a:gd name="T10" fmla="*/ 12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7 h 57"/>
                <a:gd name="T28" fmla="*/ 9 w 27"/>
                <a:gd name="T29" fmla="*/ 13 h 57"/>
                <a:gd name="T30" fmla="*/ 9 w 27"/>
                <a:gd name="T31" fmla="*/ 43 h 57"/>
                <a:gd name="T32" fmla="*/ 14 w 27"/>
                <a:gd name="T33" fmla="*/ 49 h 57"/>
                <a:gd name="T34" fmla="*/ 18 w 27"/>
                <a:gd name="T35" fmla="*/ 44 h 57"/>
                <a:gd name="T36" fmla="*/ 18 w 27"/>
                <a:gd name="T37" fmla="*/ 34 h 57"/>
                <a:gd name="T38" fmla="*/ 14 w 27"/>
                <a:gd name="T39" fmla="*/ 34 h 57"/>
                <a:gd name="T40" fmla="*/ 14 w 27"/>
                <a:gd name="T4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6"/>
                  </a:moveTo>
                  <a:cubicBezTo>
                    <a:pt x="27" y="26"/>
                    <a:pt x="27" y="26"/>
                    <a:pt x="27" y="26"/>
                  </a:cubicBezTo>
                  <a:cubicBezTo>
                    <a:pt x="27" y="56"/>
                    <a:pt x="27" y="56"/>
                    <a:pt x="27" y="56"/>
                  </a:cubicBezTo>
                  <a:cubicBezTo>
                    <a:pt x="21" y="56"/>
                    <a:pt x="21" y="56"/>
                    <a:pt x="21" y="56"/>
                  </a:cubicBezTo>
                  <a:cubicBezTo>
                    <a:pt x="21" y="50"/>
                    <a:pt x="21" y="50"/>
                    <a:pt x="21" y="50"/>
                  </a:cubicBezTo>
                  <a:cubicBezTo>
                    <a:pt x="19" y="54"/>
                    <a:pt x="17" y="57"/>
                    <a:pt x="12" y="57"/>
                  </a:cubicBezTo>
                  <a:cubicBezTo>
                    <a:pt x="3" y="57"/>
                    <a:pt x="0" y="51"/>
                    <a:pt x="0" y="42"/>
                  </a:cubicBezTo>
                  <a:cubicBezTo>
                    <a:pt x="0" y="15"/>
                    <a:pt x="0" y="15"/>
                    <a:pt x="0" y="15"/>
                  </a:cubicBezTo>
                  <a:cubicBezTo>
                    <a:pt x="0" y="6"/>
                    <a:pt x="4" y="0"/>
                    <a:pt x="14" y="0"/>
                  </a:cubicBezTo>
                  <a:cubicBezTo>
                    <a:pt x="24" y="0"/>
                    <a:pt x="27" y="5"/>
                    <a:pt x="27" y="14"/>
                  </a:cubicBezTo>
                  <a:cubicBezTo>
                    <a:pt x="27" y="19"/>
                    <a:pt x="27" y="19"/>
                    <a:pt x="27" y="19"/>
                  </a:cubicBezTo>
                  <a:cubicBezTo>
                    <a:pt x="19" y="19"/>
                    <a:pt x="19" y="19"/>
                    <a:pt x="19" y="19"/>
                  </a:cubicBezTo>
                  <a:cubicBezTo>
                    <a:pt x="19" y="13"/>
                    <a:pt x="19" y="13"/>
                    <a:pt x="19" y="13"/>
                  </a:cubicBezTo>
                  <a:cubicBezTo>
                    <a:pt x="19" y="9"/>
                    <a:pt x="17" y="7"/>
                    <a:pt x="14" y="7"/>
                  </a:cubicBezTo>
                  <a:cubicBezTo>
                    <a:pt x="11" y="7"/>
                    <a:pt x="9" y="10"/>
                    <a:pt x="9" y="13"/>
                  </a:cubicBezTo>
                  <a:cubicBezTo>
                    <a:pt x="9" y="43"/>
                    <a:pt x="9" y="43"/>
                    <a:pt x="9" y="43"/>
                  </a:cubicBezTo>
                  <a:cubicBezTo>
                    <a:pt x="9" y="47"/>
                    <a:pt x="11" y="49"/>
                    <a:pt x="14" y="49"/>
                  </a:cubicBezTo>
                  <a:cubicBezTo>
                    <a:pt x="17" y="49"/>
                    <a:pt x="18" y="47"/>
                    <a:pt x="18" y="44"/>
                  </a:cubicBezTo>
                  <a:cubicBezTo>
                    <a:pt x="18" y="34"/>
                    <a:pt x="18" y="34"/>
                    <a:pt x="18" y="34"/>
                  </a:cubicBezTo>
                  <a:cubicBezTo>
                    <a:pt x="14" y="34"/>
                    <a:pt x="14" y="34"/>
                    <a:pt x="14" y="34"/>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61"/>
            <p:cNvSpPr>
              <a:spLocks noEditPoints="1"/>
            </p:cNvSpPr>
            <p:nvPr/>
          </p:nvSpPr>
          <p:spPr bwMode="auto">
            <a:xfrm>
              <a:off x="3302032" y="1574837"/>
              <a:ext cx="30163" cy="69852"/>
            </a:xfrm>
            <a:custGeom>
              <a:avLst/>
              <a:gdLst>
                <a:gd name="T0" fmla="*/ 11 w 29"/>
                <a:gd name="T1" fmla="*/ 61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1 h 64"/>
                <a:gd name="T22" fmla="*/ 19 w 29"/>
                <a:gd name="T23" fmla="*/ 44 h 64"/>
                <a:gd name="T24" fmla="*/ 19 w 29"/>
                <a:gd name="T25" fmla="*/ 14 h 64"/>
                <a:gd name="T26" fmla="*/ 15 w 29"/>
                <a:gd name="T27" fmla="*/ 8 h 64"/>
                <a:gd name="T28" fmla="*/ 10 w 29"/>
                <a:gd name="T29" fmla="*/ 14 h 64"/>
                <a:gd name="T30" fmla="*/ 10 w 29"/>
                <a:gd name="T31" fmla="*/ 44 h 64"/>
                <a:gd name="T32" fmla="*/ 15 w 29"/>
                <a:gd name="T33" fmla="*/ 50 h 64"/>
                <a:gd name="T34" fmla="*/ 19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1"/>
                  </a:lnTo>
                  <a:close/>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8"/>
                    <a:pt x="11" y="50"/>
                    <a:pt x="15"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62"/>
            <p:cNvSpPr>
              <a:spLocks/>
            </p:cNvSpPr>
            <p:nvPr/>
          </p:nvSpPr>
          <p:spPr bwMode="auto">
            <a:xfrm>
              <a:off x="3338545" y="1576425"/>
              <a:ext cx="30163" cy="60326"/>
            </a:xfrm>
            <a:custGeom>
              <a:avLst/>
              <a:gdLst>
                <a:gd name="T0" fmla="*/ 28 w 28"/>
                <a:gd name="T1" fmla="*/ 0 h 56"/>
                <a:gd name="T2" fmla="*/ 28 w 28"/>
                <a:gd name="T3" fmla="*/ 42 h 56"/>
                <a:gd name="T4" fmla="*/ 14 w 28"/>
                <a:gd name="T5" fmla="*/ 56 h 56"/>
                <a:gd name="T6" fmla="*/ 0 w 28"/>
                <a:gd name="T7" fmla="*/ 42 h 56"/>
                <a:gd name="T8" fmla="*/ 0 w 28"/>
                <a:gd name="T9" fmla="*/ 0 h 56"/>
                <a:gd name="T10" fmla="*/ 10 w 28"/>
                <a:gd name="T11" fmla="*/ 0 h 56"/>
                <a:gd name="T12" fmla="*/ 10 w 28"/>
                <a:gd name="T13" fmla="*/ 43 h 56"/>
                <a:gd name="T14" fmla="*/ 14 w 28"/>
                <a:gd name="T15" fmla="*/ 49 h 56"/>
                <a:gd name="T16" fmla="*/ 19 w 28"/>
                <a:gd name="T17" fmla="*/ 43 h 56"/>
                <a:gd name="T18" fmla="*/ 19 w 28"/>
                <a:gd name="T19" fmla="*/ 0 h 56"/>
                <a:gd name="T20" fmla="*/ 28 w 2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6">
                  <a:moveTo>
                    <a:pt x="28" y="0"/>
                  </a:moveTo>
                  <a:cubicBezTo>
                    <a:pt x="28" y="42"/>
                    <a:pt x="28" y="42"/>
                    <a:pt x="28" y="42"/>
                  </a:cubicBezTo>
                  <a:cubicBezTo>
                    <a:pt x="28" y="51"/>
                    <a:pt x="24" y="56"/>
                    <a:pt x="14" y="56"/>
                  </a:cubicBezTo>
                  <a:cubicBezTo>
                    <a:pt x="4" y="56"/>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63"/>
            <p:cNvSpPr>
              <a:spLocks noEditPoints="1"/>
            </p:cNvSpPr>
            <p:nvPr/>
          </p:nvSpPr>
          <p:spPr bwMode="auto">
            <a:xfrm>
              <a:off x="3370295" y="1576425"/>
              <a:ext cx="34925" cy="60326"/>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0 h 38"/>
                <a:gd name="T24" fmla="*/ 11 w 22"/>
                <a:gd name="T25" fmla="*/ 10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4" y="31"/>
                  </a:lnTo>
                  <a:lnTo>
                    <a:pt x="8" y="31"/>
                  </a:lnTo>
                  <a:lnTo>
                    <a:pt x="6" y="38"/>
                  </a:lnTo>
                  <a:lnTo>
                    <a:pt x="0" y="38"/>
                  </a:lnTo>
                  <a:close/>
                  <a:moveTo>
                    <a:pt x="8" y="26"/>
                  </a:moveTo>
                  <a:lnTo>
                    <a:pt x="14" y="26"/>
                  </a:lnTo>
                  <a:lnTo>
                    <a:pt x="11" y="10"/>
                  </a:lnTo>
                  <a:lnTo>
                    <a:pt x="11" y="10"/>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64"/>
            <p:cNvSpPr>
              <a:spLocks/>
            </p:cNvSpPr>
            <p:nvPr/>
          </p:nvSpPr>
          <p:spPr bwMode="auto">
            <a:xfrm>
              <a:off x="3409983" y="1576425"/>
              <a:ext cx="22225" cy="60326"/>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65"/>
            <p:cNvSpPr>
              <a:spLocks noChangeArrowheads="1"/>
            </p:cNvSpPr>
            <p:nvPr/>
          </p:nvSpPr>
          <p:spPr bwMode="auto">
            <a:xfrm>
              <a:off x="3436971" y="1576425"/>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66"/>
            <p:cNvSpPr>
              <a:spLocks/>
            </p:cNvSpPr>
            <p:nvPr/>
          </p:nvSpPr>
          <p:spPr bwMode="auto">
            <a:xfrm>
              <a:off x="3451259" y="1576425"/>
              <a:ext cx="26988" cy="60326"/>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67"/>
            <p:cNvSpPr>
              <a:spLocks/>
            </p:cNvSpPr>
            <p:nvPr/>
          </p:nvSpPr>
          <p:spPr bwMode="auto">
            <a:xfrm>
              <a:off x="3481421" y="1576425"/>
              <a:ext cx="31750" cy="60326"/>
            </a:xfrm>
            <a:custGeom>
              <a:avLst/>
              <a:gdLst>
                <a:gd name="T0" fmla="*/ 14 w 20"/>
                <a:gd name="T1" fmla="*/ 23 h 38"/>
                <a:gd name="T2" fmla="*/ 14 w 20"/>
                <a:gd name="T3" fmla="*/ 38 h 38"/>
                <a:gd name="T4" fmla="*/ 7 w 20"/>
                <a:gd name="T5" fmla="*/ 38 h 38"/>
                <a:gd name="T6" fmla="*/ 7 w 20"/>
                <a:gd name="T7" fmla="*/ 23 h 38"/>
                <a:gd name="T8" fmla="*/ 0 w 20"/>
                <a:gd name="T9" fmla="*/ 0 h 38"/>
                <a:gd name="T10" fmla="*/ 7 w 20"/>
                <a:gd name="T11" fmla="*/ 0 h 38"/>
                <a:gd name="T12" fmla="*/ 10 w 20"/>
                <a:gd name="T13" fmla="*/ 14 h 38"/>
                <a:gd name="T14" fmla="*/ 10 w 20"/>
                <a:gd name="T15" fmla="*/ 14 h 38"/>
                <a:gd name="T16" fmla="*/ 14 w 20"/>
                <a:gd name="T17" fmla="*/ 0 h 38"/>
                <a:gd name="T18" fmla="*/ 20 w 20"/>
                <a:gd name="T19" fmla="*/ 0 h 38"/>
                <a:gd name="T20" fmla="*/ 14 w 2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4" y="23"/>
                  </a:moveTo>
                  <a:lnTo>
                    <a:pt x="14" y="38"/>
                  </a:lnTo>
                  <a:lnTo>
                    <a:pt x="7" y="38"/>
                  </a:lnTo>
                  <a:lnTo>
                    <a:pt x="7" y="23"/>
                  </a:lnTo>
                  <a:lnTo>
                    <a:pt x="0" y="0"/>
                  </a:lnTo>
                  <a:lnTo>
                    <a:pt x="7" y="0"/>
                  </a:lnTo>
                  <a:lnTo>
                    <a:pt x="10" y="14"/>
                  </a:lnTo>
                  <a:lnTo>
                    <a:pt x="10" y="14"/>
                  </a:lnTo>
                  <a:lnTo>
                    <a:pt x="14" y="0"/>
                  </a:lnTo>
                  <a:lnTo>
                    <a:pt x="20" y="0"/>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68"/>
            <p:cNvSpPr>
              <a:spLocks/>
            </p:cNvSpPr>
            <p:nvPr/>
          </p:nvSpPr>
          <p:spPr bwMode="auto">
            <a:xfrm>
              <a:off x="3302032" y="1660564"/>
              <a:ext cx="23813" cy="60326"/>
            </a:xfrm>
            <a:custGeom>
              <a:avLst/>
              <a:gdLst>
                <a:gd name="T0" fmla="*/ 0 w 15"/>
                <a:gd name="T1" fmla="*/ 0 h 38"/>
                <a:gd name="T2" fmla="*/ 15 w 15"/>
                <a:gd name="T3" fmla="*/ 0 h 38"/>
                <a:gd name="T4" fmla="*/ 15 w 15"/>
                <a:gd name="T5" fmla="*/ 6 h 38"/>
                <a:gd name="T6" fmla="*/ 7 w 15"/>
                <a:gd name="T7" fmla="*/ 6 h 38"/>
                <a:gd name="T8" fmla="*/ 7 w 15"/>
                <a:gd name="T9" fmla="*/ 16 h 38"/>
                <a:gd name="T10" fmla="*/ 13 w 15"/>
                <a:gd name="T11" fmla="*/ 16 h 38"/>
                <a:gd name="T12" fmla="*/ 13 w 15"/>
                <a:gd name="T13" fmla="*/ 22 h 38"/>
                <a:gd name="T14" fmla="*/ 7 w 15"/>
                <a:gd name="T15" fmla="*/ 22 h 38"/>
                <a:gd name="T16" fmla="*/ 7 w 15"/>
                <a:gd name="T17" fmla="*/ 34 h 38"/>
                <a:gd name="T18" fmla="*/ 15 w 15"/>
                <a:gd name="T19" fmla="*/ 34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7" y="6"/>
                  </a:lnTo>
                  <a:lnTo>
                    <a:pt x="7" y="16"/>
                  </a:lnTo>
                  <a:lnTo>
                    <a:pt x="13" y="16"/>
                  </a:lnTo>
                  <a:lnTo>
                    <a:pt x="13" y="22"/>
                  </a:lnTo>
                  <a:lnTo>
                    <a:pt x="7" y="22"/>
                  </a:lnTo>
                  <a:lnTo>
                    <a:pt x="7" y="34"/>
                  </a:lnTo>
                  <a:lnTo>
                    <a:pt x="15" y="34"/>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69"/>
            <p:cNvSpPr>
              <a:spLocks noEditPoints="1"/>
            </p:cNvSpPr>
            <p:nvPr/>
          </p:nvSpPr>
          <p:spPr bwMode="auto">
            <a:xfrm>
              <a:off x="3332195" y="1660564"/>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9 h 56"/>
                <a:gd name="T16" fmla="*/ 19 w 28"/>
                <a:gd name="T17" fmla="*/ 43 h 56"/>
                <a:gd name="T18" fmla="*/ 19 w 28"/>
                <a:gd name="T19" fmla="*/ 14 h 56"/>
                <a:gd name="T20" fmla="*/ 13 w 28"/>
                <a:gd name="T21" fmla="*/ 8 h 56"/>
                <a:gd name="T22" fmla="*/ 9 w 28"/>
                <a:gd name="T23" fmla="*/ 8 h 56"/>
                <a:gd name="T24" fmla="*/ 9 w 28"/>
                <a:gd name="T25" fmla="*/ 49 h 56"/>
                <a:gd name="T26" fmla="*/ 13 w 28"/>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50"/>
                    <a:pt x="24" y="56"/>
                    <a:pt x="14" y="56"/>
                  </a:cubicBezTo>
                  <a:cubicBezTo>
                    <a:pt x="0" y="56"/>
                    <a:pt x="0" y="56"/>
                    <a:pt x="0" y="56"/>
                  </a:cubicBezTo>
                  <a:cubicBezTo>
                    <a:pt x="0" y="0"/>
                    <a:pt x="0" y="0"/>
                    <a:pt x="0" y="0"/>
                  </a:cubicBezTo>
                  <a:cubicBezTo>
                    <a:pt x="14" y="0"/>
                    <a:pt x="14" y="0"/>
                    <a:pt x="14" y="0"/>
                  </a:cubicBezTo>
                  <a:cubicBezTo>
                    <a:pt x="24" y="0"/>
                    <a:pt x="28" y="7"/>
                    <a:pt x="28" y="15"/>
                  </a:cubicBezTo>
                  <a:moveTo>
                    <a:pt x="13" y="49"/>
                  </a:moveTo>
                  <a:cubicBezTo>
                    <a:pt x="17" y="49"/>
                    <a:pt x="19" y="46"/>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70"/>
            <p:cNvSpPr>
              <a:spLocks/>
            </p:cNvSpPr>
            <p:nvPr/>
          </p:nvSpPr>
          <p:spPr bwMode="auto">
            <a:xfrm>
              <a:off x="3367120" y="1660564"/>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5"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71"/>
            <p:cNvSpPr>
              <a:spLocks/>
            </p:cNvSpPr>
            <p:nvPr/>
          </p:nvSpPr>
          <p:spPr bwMode="auto">
            <a:xfrm>
              <a:off x="3403633" y="1660564"/>
              <a:ext cx="30163" cy="61914"/>
            </a:xfrm>
            <a:custGeom>
              <a:avLst/>
              <a:gdLst>
                <a:gd name="T0" fmla="*/ 0 w 28"/>
                <a:gd name="T1" fmla="*/ 42 h 57"/>
                <a:gd name="T2" fmla="*/ 0 w 28"/>
                <a:gd name="T3" fmla="*/ 15 h 57"/>
                <a:gd name="T4" fmla="*/ 14 w 28"/>
                <a:gd name="T5" fmla="*/ 0 h 57"/>
                <a:gd name="T6" fmla="*/ 28 w 28"/>
                <a:gd name="T7" fmla="*/ 14 h 57"/>
                <a:gd name="T8" fmla="*/ 28 w 28"/>
                <a:gd name="T9" fmla="*/ 20 h 57"/>
                <a:gd name="T10" fmla="*/ 19 w 28"/>
                <a:gd name="T11" fmla="*/ 20 h 57"/>
                <a:gd name="T12" fmla="*/ 19 w 28"/>
                <a:gd name="T13" fmla="*/ 13 h 57"/>
                <a:gd name="T14" fmla="*/ 14 w 28"/>
                <a:gd name="T15" fmla="*/ 7 h 57"/>
                <a:gd name="T16" fmla="*/ 10 w 28"/>
                <a:gd name="T17" fmla="*/ 13 h 57"/>
                <a:gd name="T18" fmla="*/ 10 w 28"/>
                <a:gd name="T19" fmla="*/ 43 h 57"/>
                <a:gd name="T20" fmla="*/ 14 w 28"/>
                <a:gd name="T21" fmla="*/ 49 h 57"/>
                <a:gd name="T22" fmla="*/ 19 w 28"/>
                <a:gd name="T23" fmla="*/ 44 h 57"/>
                <a:gd name="T24" fmla="*/ 19 w 28"/>
                <a:gd name="T25" fmla="*/ 33 h 57"/>
                <a:gd name="T26" fmla="*/ 28 w 28"/>
                <a:gd name="T27" fmla="*/ 33 h 57"/>
                <a:gd name="T28" fmla="*/ 28 w 28"/>
                <a:gd name="T29" fmla="*/ 43 h 57"/>
                <a:gd name="T30" fmla="*/ 14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4" y="0"/>
                    <a:pt x="14" y="0"/>
                  </a:cubicBezTo>
                  <a:cubicBezTo>
                    <a:pt x="25" y="0"/>
                    <a:pt x="28" y="5"/>
                    <a:pt x="28" y="14"/>
                  </a:cubicBezTo>
                  <a:cubicBezTo>
                    <a:pt x="28" y="20"/>
                    <a:pt x="28" y="20"/>
                    <a:pt x="28" y="20"/>
                  </a:cubicBezTo>
                  <a:cubicBezTo>
                    <a:pt x="19" y="20"/>
                    <a:pt x="19" y="20"/>
                    <a:pt x="19" y="20"/>
                  </a:cubicBezTo>
                  <a:cubicBezTo>
                    <a:pt x="19" y="13"/>
                    <a:pt x="19" y="13"/>
                    <a:pt x="19" y="13"/>
                  </a:cubicBezTo>
                  <a:cubicBezTo>
                    <a:pt x="19" y="9"/>
                    <a:pt x="18" y="7"/>
                    <a:pt x="14" y="7"/>
                  </a:cubicBezTo>
                  <a:cubicBezTo>
                    <a:pt x="11" y="7"/>
                    <a:pt x="10" y="10"/>
                    <a:pt x="10" y="13"/>
                  </a:cubicBezTo>
                  <a:cubicBezTo>
                    <a:pt x="10" y="43"/>
                    <a:pt x="10" y="43"/>
                    <a:pt x="10" y="43"/>
                  </a:cubicBezTo>
                  <a:cubicBezTo>
                    <a:pt x="10" y="47"/>
                    <a:pt x="11" y="49"/>
                    <a:pt x="14" y="49"/>
                  </a:cubicBezTo>
                  <a:cubicBezTo>
                    <a:pt x="18" y="49"/>
                    <a:pt x="19" y="47"/>
                    <a:pt x="19" y="44"/>
                  </a:cubicBezTo>
                  <a:cubicBezTo>
                    <a:pt x="19" y="33"/>
                    <a:pt x="19" y="33"/>
                    <a:pt x="19" y="33"/>
                  </a:cubicBezTo>
                  <a:cubicBezTo>
                    <a:pt x="28" y="33"/>
                    <a:pt x="28" y="33"/>
                    <a:pt x="28" y="33"/>
                  </a:cubicBezTo>
                  <a:cubicBezTo>
                    <a:pt x="28" y="43"/>
                    <a:pt x="28" y="43"/>
                    <a:pt x="28" y="43"/>
                  </a:cubicBezTo>
                  <a:cubicBezTo>
                    <a:pt x="28"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Freeform 72"/>
            <p:cNvSpPr>
              <a:spLocks noEditPoints="1"/>
            </p:cNvSpPr>
            <p:nvPr/>
          </p:nvSpPr>
          <p:spPr bwMode="auto">
            <a:xfrm>
              <a:off x="3435383" y="1660564"/>
              <a:ext cx="34925" cy="60326"/>
            </a:xfrm>
            <a:custGeom>
              <a:avLst/>
              <a:gdLst>
                <a:gd name="T0" fmla="*/ 0 w 22"/>
                <a:gd name="T1" fmla="*/ 38 h 38"/>
                <a:gd name="T2" fmla="*/ 7 w 22"/>
                <a:gd name="T3" fmla="*/ 0 h 38"/>
                <a:gd name="T4" fmla="*/ 15 w 22"/>
                <a:gd name="T5" fmla="*/ 0 h 38"/>
                <a:gd name="T6" fmla="*/ 22 w 22"/>
                <a:gd name="T7" fmla="*/ 38 h 38"/>
                <a:gd name="T8" fmla="*/ 16 w 22"/>
                <a:gd name="T9" fmla="*/ 38 h 38"/>
                <a:gd name="T10" fmla="*/ 14 w 22"/>
                <a:gd name="T11" fmla="*/ 31 h 38"/>
                <a:gd name="T12" fmla="*/ 7 w 22"/>
                <a:gd name="T13" fmla="*/ 31 h 38"/>
                <a:gd name="T14" fmla="*/ 6 w 22"/>
                <a:gd name="T15" fmla="*/ 38 h 38"/>
                <a:gd name="T16" fmla="*/ 0 w 22"/>
                <a:gd name="T17" fmla="*/ 38 h 38"/>
                <a:gd name="T18" fmla="*/ 8 w 22"/>
                <a:gd name="T19" fmla="*/ 27 h 38"/>
                <a:gd name="T20" fmla="*/ 13 w 22"/>
                <a:gd name="T21" fmla="*/ 27 h 38"/>
                <a:gd name="T22" fmla="*/ 11 w 22"/>
                <a:gd name="T23" fmla="*/ 11 h 38"/>
                <a:gd name="T24" fmla="*/ 11 w 22"/>
                <a:gd name="T25" fmla="*/ 11 h 38"/>
                <a:gd name="T26" fmla="*/ 8 w 2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6" y="38"/>
                  </a:lnTo>
                  <a:lnTo>
                    <a:pt x="14" y="31"/>
                  </a:lnTo>
                  <a:lnTo>
                    <a:pt x="7" y="31"/>
                  </a:lnTo>
                  <a:lnTo>
                    <a:pt x="6" y="38"/>
                  </a:lnTo>
                  <a:lnTo>
                    <a:pt x="0" y="38"/>
                  </a:lnTo>
                  <a:close/>
                  <a:moveTo>
                    <a:pt x="8" y="27"/>
                  </a:moveTo>
                  <a:lnTo>
                    <a:pt x="13" y="27"/>
                  </a:lnTo>
                  <a:lnTo>
                    <a:pt x="11" y="11"/>
                  </a:lnTo>
                  <a:lnTo>
                    <a:pt x="11" y="11"/>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73"/>
            <p:cNvSpPr>
              <a:spLocks/>
            </p:cNvSpPr>
            <p:nvPr/>
          </p:nvSpPr>
          <p:spPr bwMode="auto">
            <a:xfrm>
              <a:off x="3468721" y="1660564"/>
              <a:ext cx="26988" cy="60326"/>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74"/>
            <p:cNvSpPr>
              <a:spLocks noChangeArrowheads="1"/>
            </p:cNvSpPr>
            <p:nvPr/>
          </p:nvSpPr>
          <p:spPr bwMode="auto">
            <a:xfrm>
              <a:off x="3500472" y="1660564"/>
              <a:ext cx="9525"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75"/>
            <p:cNvSpPr>
              <a:spLocks noEditPoints="1"/>
            </p:cNvSpPr>
            <p:nvPr/>
          </p:nvSpPr>
          <p:spPr bwMode="auto">
            <a:xfrm>
              <a:off x="3516347" y="1660564"/>
              <a:ext cx="30163" cy="619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3 h 57"/>
                <a:gd name="T16" fmla="*/ 20 w 29"/>
                <a:gd name="T17" fmla="*/ 13 h 57"/>
                <a:gd name="T18" fmla="*/ 15 w 29"/>
                <a:gd name="T19" fmla="*/ 7 h 57"/>
                <a:gd name="T20" fmla="*/ 10 w 29"/>
                <a:gd name="T21" fmla="*/ 13 h 57"/>
                <a:gd name="T22" fmla="*/ 10 w 29"/>
                <a:gd name="T23" fmla="*/ 43 h 57"/>
                <a:gd name="T24" fmla="*/ 15 w 29"/>
                <a:gd name="T25" fmla="*/ 49 h 57"/>
                <a:gd name="T26" fmla="*/ 20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3"/>
                  </a:moveTo>
                  <a:cubicBezTo>
                    <a:pt x="20" y="13"/>
                    <a:pt x="20" y="13"/>
                    <a:pt x="20" y="13"/>
                  </a:cubicBezTo>
                  <a:cubicBezTo>
                    <a:pt x="20" y="10"/>
                    <a:pt x="18" y="7"/>
                    <a:pt x="15" y="7"/>
                  </a:cubicBezTo>
                  <a:cubicBezTo>
                    <a:pt x="11" y="7"/>
                    <a:pt x="10" y="10"/>
                    <a:pt x="10" y="13"/>
                  </a:cubicBezTo>
                  <a:cubicBezTo>
                    <a:pt x="10" y="43"/>
                    <a:pt x="10" y="43"/>
                    <a:pt x="10" y="43"/>
                  </a:cubicBezTo>
                  <a:cubicBezTo>
                    <a:pt x="10" y="47"/>
                    <a:pt x="11" y="49"/>
                    <a:pt x="15" y="49"/>
                  </a:cubicBezTo>
                  <a:cubicBezTo>
                    <a:pt x="18" y="49"/>
                    <a:pt x="20" y="47"/>
                    <a:pt x="2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76"/>
            <p:cNvSpPr>
              <a:spLocks/>
            </p:cNvSpPr>
            <p:nvPr/>
          </p:nvSpPr>
          <p:spPr bwMode="auto">
            <a:xfrm>
              <a:off x="3552860" y="1660564"/>
              <a:ext cx="30163" cy="60326"/>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77"/>
            <p:cNvSpPr>
              <a:spLocks/>
            </p:cNvSpPr>
            <p:nvPr/>
          </p:nvSpPr>
          <p:spPr bwMode="auto">
            <a:xfrm>
              <a:off x="4098965" y="1576425"/>
              <a:ext cx="28575" cy="61914"/>
            </a:xfrm>
            <a:custGeom>
              <a:avLst/>
              <a:gdLst>
                <a:gd name="T0" fmla="*/ 14 w 27"/>
                <a:gd name="T1" fmla="*/ 27 h 57"/>
                <a:gd name="T2" fmla="*/ 27 w 27"/>
                <a:gd name="T3" fmla="*/ 27 h 57"/>
                <a:gd name="T4" fmla="*/ 27 w 27"/>
                <a:gd name="T5" fmla="*/ 57 h 57"/>
                <a:gd name="T6" fmla="*/ 20 w 27"/>
                <a:gd name="T7" fmla="*/ 57 h 57"/>
                <a:gd name="T8" fmla="*/ 20 w 27"/>
                <a:gd name="T9" fmla="*/ 50 h 57"/>
                <a:gd name="T10" fmla="*/ 11 w 27"/>
                <a:gd name="T11" fmla="*/ 57 h 57"/>
                <a:gd name="T12" fmla="*/ 0 w 27"/>
                <a:gd name="T13" fmla="*/ 42 h 57"/>
                <a:gd name="T14" fmla="*/ 0 w 27"/>
                <a:gd name="T15" fmla="*/ 15 h 57"/>
                <a:gd name="T16" fmla="*/ 14 w 27"/>
                <a:gd name="T17" fmla="*/ 0 h 57"/>
                <a:gd name="T18" fmla="*/ 27 w 27"/>
                <a:gd name="T19" fmla="*/ 14 h 57"/>
                <a:gd name="T20" fmla="*/ 27 w 27"/>
                <a:gd name="T21" fmla="*/ 19 h 57"/>
                <a:gd name="T22" fmla="*/ 19 w 27"/>
                <a:gd name="T23" fmla="*/ 19 h 57"/>
                <a:gd name="T24" fmla="*/ 19 w 27"/>
                <a:gd name="T25" fmla="*/ 13 h 57"/>
                <a:gd name="T26" fmla="*/ 14 w 27"/>
                <a:gd name="T27" fmla="*/ 8 h 57"/>
                <a:gd name="T28" fmla="*/ 9 w 27"/>
                <a:gd name="T29" fmla="*/ 13 h 57"/>
                <a:gd name="T30" fmla="*/ 9 w 27"/>
                <a:gd name="T31" fmla="*/ 44 h 57"/>
                <a:gd name="T32" fmla="*/ 14 w 27"/>
                <a:gd name="T33" fmla="*/ 49 h 57"/>
                <a:gd name="T34" fmla="*/ 18 w 27"/>
                <a:gd name="T35" fmla="*/ 44 h 57"/>
                <a:gd name="T36" fmla="*/ 18 w 27"/>
                <a:gd name="T37" fmla="*/ 34 h 57"/>
                <a:gd name="T38" fmla="*/ 14 w 27"/>
                <a:gd name="T39" fmla="*/ 34 h 57"/>
                <a:gd name="T40" fmla="*/ 14 w 27"/>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7">
                  <a:moveTo>
                    <a:pt x="14" y="27"/>
                  </a:moveTo>
                  <a:cubicBezTo>
                    <a:pt x="27" y="27"/>
                    <a:pt x="27" y="27"/>
                    <a:pt x="27" y="27"/>
                  </a:cubicBezTo>
                  <a:cubicBezTo>
                    <a:pt x="27" y="57"/>
                    <a:pt x="27" y="57"/>
                    <a:pt x="27" y="57"/>
                  </a:cubicBezTo>
                  <a:cubicBezTo>
                    <a:pt x="20" y="57"/>
                    <a:pt x="20" y="57"/>
                    <a:pt x="20" y="57"/>
                  </a:cubicBezTo>
                  <a:cubicBezTo>
                    <a:pt x="20" y="50"/>
                    <a:pt x="20" y="50"/>
                    <a:pt x="20" y="50"/>
                  </a:cubicBezTo>
                  <a:cubicBezTo>
                    <a:pt x="19" y="55"/>
                    <a:pt x="16" y="57"/>
                    <a:pt x="11" y="57"/>
                  </a:cubicBezTo>
                  <a:cubicBezTo>
                    <a:pt x="3" y="57"/>
                    <a:pt x="0" y="51"/>
                    <a:pt x="0" y="42"/>
                  </a:cubicBezTo>
                  <a:cubicBezTo>
                    <a:pt x="0" y="15"/>
                    <a:pt x="0" y="15"/>
                    <a:pt x="0" y="15"/>
                  </a:cubicBezTo>
                  <a:cubicBezTo>
                    <a:pt x="0" y="6"/>
                    <a:pt x="4" y="0"/>
                    <a:pt x="14" y="0"/>
                  </a:cubicBezTo>
                  <a:cubicBezTo>
                    <a:pt x="24" y="0"/>
                    <a:pt x="27" y="6"/>
                    <a:pt x="27" y="14"/>
                  </a:cubicBezTo>
                  <a:cubicBezTo>
                    <a:pt x="27" y="19"/>
                    <a:pt x="27" y="19"/>
                    <a:pt x="27" y="19"/>
                  </a:cubicBezTo>
                  <a:cubicBezTo>
                    <a:pt x="19" y="19"/>
                    <a:pt x="19" y="19"/>
                    <a:pt x="19" y="19"/>
                  </a:cubicBezTo>
                  <a:cubicBezTo>
                    <a:pt x="19" y="13"/>
                    <a:pt x="19" y="13"/>
                    <a:pt x="19" y="13"/>
                  </a:cubicBezTo>
                  <a:cubicBezTo>
                    <a:pt x="19" y="10"/>
                    <a:pt x="17" y="8"/>
                    <a:pt x="14" y="8"/>
                  </a:cubicBezTo>
                  <a:cubicBezTo>
                    <a:pt x="10" y="8"/>
                    <a:pt x="9" y="10"/>
                    <a:pt x="9" y="13"/>
                  </a:cubicBezTo>
                  <a:cubicBezTo>
                    <a:pt x="9" y="44"/>
                    <a:pt x="9" y="44"/>
                    <a:pt x="9" y="44"/>
                  </a:cubicBezTo>
                  <a:cubicBezTo>
                    <a:pt x="9" y="47"/>
                    <a:pt x="10" y="49"/>
                    <a:pt x="14" y="49"/>
                  </a:cubicBezTo>
                  <a:cubicBezTo>
                    <a:pt x="17" y="49"/>
                    <a:pt x="18" y="48"/>
                    <a:pt x="18" y="44"/>
                  </a:cubicBezTo>
                  <a:cubicBezTo>
                    <a:pt x="18" y="34"/>
                    <a:pt x="18" y="34"/>
                    <a:pt x="18"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78"/>
            <p:cNvSpPr>
              <a:spLocks/>
            </p:cNvSpPr>
            <p:nvPr/>
          </p:nvSpPr>
          <p:spPr bwMode="auto">
            <a:xfrm>
              <a:off x="4133890" y="1576425"/>
              <a:ext cx="23813" cy="61914"/>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79"/>
            <p:cNvSpPr>
              <a:spLocks/>
            </p:cNvSpPr>
            <p:nvPr/>
          </p:nvSpPr>
          <p:spPr bwMode="auto">
            <a:xfrm>
              <a:off x="4162465" y="1576425"/>
              <a:ext cx="30163" cy="61914"/>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80"/>
            <p:cNvSpPr>
              <a:spLocks noEditPoints="1"/>
            </p:cNvSpPr>
            <p:nvPr/>
          </p:nvSpPr>
          <p:spPr bwMode="auto">
            <a:xfrm>
              <a:off x="4198978" y="1578012"/>
              <a:ext cx="30163" cy="60326"/>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81"/>
            <p:cNvSpPr>
              <a:spLocks/>
            </p:cNvSpPr>
            <p:nvPr/>
          </p:nvSpPr>
          <p:spPr bwMode="auto">
            <a:xfrm>
              <a:off x="4233903" y="1576425"/>
              <a:ext cx="25400" cy="619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82"/>
            <p:cNvSpPr>
              <a:spLocks noEditPoints="1"/>
            </p:cNvSpPr>
            <p:nvPr/>
          </p:nvSpPr>
          <p:spPr bwMode="auto">
            <a:xfrm>
              <a:off x="4264066" y="1576425"/>
              <a:ext cx="30163" cy="61914"/>
            </a:xfrm>
            <a:custGeom>
              <a:avLst/>
              <a:gdLst>
                <a:gd name="T0" fmla="*/ 9 w 28"/>
                <a:gd name="T1" fmla="*/ 31 h 57"/>
                <a:gd name="T2" fmla="*/ 9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6" y="26"/>
                    <a:pt x="17" y="24"/>
                    <a:pt x="17" y="21"/>
                  </a:cubicBezTo>
                  <a:cubicBezTo>
                    <a:pt x="17" y="13"/>
                    <a:pt x="17" y="13"/>
                    <a:pt x="17" y="13"/>
                  </a:cubicBezTo>
                  <a:cubicBezTo>
                    <a:pt x="17" y="10"/>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83"/>
            <p:cNvSpPr>
              <a:spLocks/>
            </p:cNvSpPr>
            <p:nvPr/>
          </p:nvSpPr>
          <p:spPr bwMode="auto">
            <a:xfrm>
              <a:off x="4098965" y="1662152"/>
              <a:ext cx="23813" cy="60326"/>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2 w 15"/>
                <a:gd name="T11" fmla="*/ 16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2" y="16"/>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84"/>
            <p:cNvSpPr>
              <a:spLocks noEditPoints="1"/>
            </p:cNvSpPr>
            <p:nvPr/>
          </p:nvSpPr>
          <p:spPr bwMode="auto">
            <a:xfrm>
              <a:off x="4125952" y="1660564"/>
              <a:ext cx="31750" cy="69852"/>
            </a:xfrm>
            <a:custGeom>
              <a:avLst/>
              <a:gdLst>
                <a:gd name="T0" fmla="*/ 11 w 29"/>
                <a:gd name="T1" fmla="*/ 61 h 64"/>
                <a:gd name="T2" fmla="*/ 11 w 29"/>
                <a:gd name="T3" fmla="*/ 57 h 64"/>
                <a:gd name="T4" fmla="*/ 0 w 29"/>
                <a:gd name="T5" fmla="*/ 43 h 64"/>
                <a:gd name="T6" fmla="*/ 0 w 29"/>
                <a:gd name="T7" fmla="*/ 16 h 64"/>
                <a:gd name="T8" fmla="*/ 14 w 29"/>
                <a:gd name="T9" fmla="*/ 0 h 64"/>
                <a:gd name="T10" fmla="*/ 29 w 29"/>
                <a:gd name="T11" fmla="*/ 16 h 64"/>
                <a:gd name="T12" fmla="*/ 29 w 29"/>
                <a:gd name="T13" fmla="*/ 43 h 64"/>
                <a:gd name="T14" fmla="*/ 22 w 29"/>
                <a:gd name="T15" fmla="*/ 56 h 64"/>
                <a:gd name="T16" fmla="*/ 29 w 29"/>
                <a:gd name="T17" fmla="*/ 57 h 64"/>
                <a:gd name="T18" fmla="*/ 29 w 29"/>
                <a:gd name="T19" fmla="*/ 64 h 64"/>
                <a:gd name="T20" fmla="*/ 11 w 29"/>
                <a:gd name="T21" fmla="*/ 61 h 64"/>
                <a:gd name="T22" fmla="*/ 19 w 29"/>
                <a:gd name="T23" fmla="*/ 45 h 64"/>
                <a:gd name="T24" fmla="*/ 19 w 29"/>
                <a:gd name="T25" fmla="*/ 14 h 64"/>
                <a:gd name="T26" fmla="*/ 14 w 29"/>
                <a:gd name="T27" fmla="*/ 8 h 64"/>
                <a:gd name="T28" fmla="*/ 10 w 29"/>
                <a:gd name="T29" fmla="*/ 14 h 64"/>
                <a:gd name="T30" fmla="*/ 10 w 29"/>
                <a:gd name="T31" fmla="*/ 45 h 64"/>
                <a:gd name="T32" fmla="*/ 14 w 29"/>
                <a:gd name="T33" fmla="*/ 51 h 64"/>
                <a:gd name="T34" fmla="*/ 19 w 29"/>
                <a:gd name="T3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1"/>
                  </a:moveTo>
                  <a:cubicBezTo>
                    <a:pt x="11" y="57"/>
                    <a:pt x="11" y="57"/>
                    <a:pt x="11" y="57"/>
                  </a:cubicBezTo>
                  <a:cubicBezTo>
                    <a:pt x="3" y="56"/>
                    <a:pt x="0" y="50"/>
                    <a:pt x="0" y="43"/>
                  </a:cubicBezTo>
                  <a:cubicBezTo>
                    <a:pt x="0" y="16"/>
                    <a:pt x="0" y="16"/>
                    <a:pt x="0" y="16"/>
                  </a:cubicBezTo>
                  <a:cubicBezTo>
                    <a:pt x="0" y="7"/>
                    <a:pt x="5" y="0"/>
                    <a:pt x="14" y="0"/>
                  </a:cubicBezTo>
                  <a:cubicBezTo>
                    <a:pt x="25" y="0"/>
                    <a:pt x="29" y="7"/>
                    <a:pt x="29" y="16"/>
                  </a:cubicBezTo>
                  <a:cubicBezTo>
                    <a:pt x="29" y="43"/>
                    <a:pt x="29" y="43"/>
                    <a:pt x="29" y="43"/>
                  </a:cubicBezTo>
                  <a:cubicBezTo>
                    <a:pt x="29" y="49"/>
                    <a:pt x="27" y="54"/>
                    <a:pt x="22" y="56"/>
                  </a:cubicBezTo>
                  <a:cubicBezTo>
                    <a:pt x="29" y="57"/>
                    <a:pt x="29" y="57"/>
                    <a:pt x="29" y="57"/>
                  </a:cubicBezTo>
                  <a:cubicBezTo>
                    <a:pt x="29" y="64"/>
                    <a:pt x="29" y="64"/>
                    <a:pt x="29" y="64"/>
                  </a:cubicBezTo>
                  <a:lnTo>
                    <a:pt x="11" y="61"/>
                  </a:lnTo>
                  <a:close/>
                  <a:moveTo>
                    <a:pt x="19" y="45"/>
                  </a:moveTo>
                  <a:cubicBezTo>
                    <a:pt x="19" y="14"/>
                    <a:pt x="19" y="14"/>
                    <a:pt x="19" y="14"/>
                  </a:cubicBezTo>
                  <a:cubicBezTo>
                    <a:pt x="19" y="11"/>
                    <a:pt x="18" y="8"/>
                    <a:pt x="14" y="8"/>
                  </a:cubicBezTo>
                  <a:cubicBezTo>
                    <a:pt x="11" y="8"/>
                    <a:pt x="10" y="11"/>
                    <a:pt x="10" y="14"/>
                  </a:cubicBezTo>
                  <a:cubicBezTo>
                    <a:pt x="10" y="45"/>
                    <a:pt x="10" y="45"/>
                    <a:pt x="10" y="45"/>
                  </a:cubicBezTo>
                  <a:cubicBezTo>
                    <a:pt x="10" y="48"/>
                    <a:pt x="11" y="51"/>
                    <a:pt x="14" y="51"/>
                  </a:cubicBezTo>
                  <a:cubicBezTo>
                    <a:pt x="18" y="51"/>
                    <a:pt x="19" y="48"/>
                    <a:pt x="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85"/>
            <p:cNvSpPr>
              <a:spLocks/>
            </p:cNvSpPr>
            <p:nvPr/>
          </p:nvSpPr>
          <p:spPr bwMode="auto">
            <a:xfrm>
              <a:off x="4162465" y="1662152"/>
              <a:ext cx="30163" cy="61914"/>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3 h 57"/>
                <a:gd name="T14" fmla="*/ 14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3"/>
                    <a:pt x="10" y="43"/>
                    <a:pt x="10" y="43"/>
                  </a:cubicBezTo>
                  <a:cubicBezTo>
                    <a:pt x="10" y="47"/>
                    <a:pt x="11" y="49"/>
                    <a:pt x="14" y="49"/>
                  </a:cubicBezTo>
                  <a:cubicBezTo>
                    <a:pt x="18" y="49"/>
                    <a:pt x="19" y="47"/>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86"/>
            <p:cNvSpPr>
              <a:spLocks noEditPoints="1"/>
            </p:cNvSpPr>
            <p:nvPr/>
          </p:nvSpPr>
          <p:spPr bwMode="auto">
            <a:xfrm>
              <a:off x="4195803" y="1662152"/>
              <a:ext cx="33338" cy="60326"/>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87"/>
            <p:cNvSpPr>
              <a:spLocks/>
            </p:cNvSpPr>
            <p:nvPr/>
          </p:nvSpPr>
          <p:spPr bwMode="auto">
            <a:xfrm>
              <a:off x="4233903" y="1662152"/>
              <a:ext cx="22225" cy="60326"/>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88"/>
            <p:cNvSpPr>
              <a:spLocks noChangeArrowheads="1"/>
            </p:cNvSpPr>
            <p:nvPr/>
          </p:nvSpPr>
          <p:spPr bwMode="auto">
            <a:xfrm>
              <a:off x="4260891" y="1662152"/>
              <a:ext cx="11113" cy="60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89"/>
            <p:cNvSpPr>
              <a:spLocks/>
            </p:cNvSpPr>
            <p:nvPr/>
          </p:nvSpPr>
          <p:spPr bwMode="auto">
            <a:xfrm>
              <a:off x="4276766" y="1662152"/>
              <a:ext cx="25400" cy="60326"/>
            </a:xfrm>
            <a:custGeom>
              <a:avLst/>
              <a:gdLst>
                <a:gd name="T0" fmla="*/ 0 w 16"/>
                <a:gd name="T1" fmla="*/ 0 h 38"/>
                <a:gd name="T2" fmla="*/ 16 w 16"/>
                <a:gd name="T3" fmla="*/ 0 h 38"/>
                <a:gd name="T4" fmla="*/ 16 w 16"/>
                <a:gd name="T5" fmla="*/ 5 h 38"/>
                <a:gd name="T6" fmla="*/ 11 w 16"/>
                <a:gd name="T7" fmla="*/ 5 h 38"/>
                <a:gd name="T8" fmla="*/ 11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90"/>
            <p:cNvSpPr>
              <a:spLocks/>
            </p:cNvSpPr>
            <p:nvPr/>
          </p:nvSpPr>
          <p:spPr bwMode="auto">
            <a:xfrm>
              <a:off x="4306929" y="1662152"/>
              <a:ext cx="31750" cy="60326"/>
            </a:xfrm>
            <a:custGeom>
              <a:avLst/>
              <a:gdLst>
                <a:gd name="T0" fmla="*/ 13 w 20"/>
                <a:gd name="T1" fmla="*/ 24 h 38"/>
                <a:gd name="T2" fmla="*/ 13 w 20"/>
                <a:gd name="T3" fmla="*/ 38 h 38"/>
                <a:gd name="T4" fmla="*/ 6 w 20"/>
                <a:gd name="T5" fmla="*/ 38 h 38"/>
                <a:gd name="T6" fmla="*/ 6 w 20"/>
                <a:gd name="T7" fmla="*/ 24 h 38"/>
                <a:gd name="T8" fmla="*/ 0 w 20"/>
                <a:gd name="T9" fmla="*/ 0 h 38"/>
                <a:gd name="T10" fmla="*/ 6 w 20"/>
                <a:gd name="T11" fmla="*/ 0 h 38"/>
                <a:gd name="T12" fmla="*/ 10 w 20"/>
                <a:gd name="T13" fmla="*/ 14 h 38"/>
                <a:gd name="T14" fmla="*/ 10 w 20"/>
                <a:gd name="T15" fmla="*/ 14 h 38"/>
                <a:gd name="T16" fmla="*/ 14 w 20"/>
                <a:gd name="T17" fmla="*/ 0 h 38"/>
                <a:gd name="T18" fmla="*/ 20 w 20"/>
                <a:gd name="T19" fmla="*/ 0 h 38"/>
                <a:gd name="T20" fmla="*/ 13 w 20"/>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8">
                  <a:moveTo>
                    <a:pt x="13" y="24"/>
                  </a:moveTo>
                  <a:lnTo>
                    <a:pt x="13" y="38"/>
                  </a:lnTo>
                  <a:lnTo>
                    <a:pt x="6" y="38"/>
                  </a:lnTo>
                  <a:lnTo>
                    <a:pt x="6" y="24"/>
                  </a:lnTo>
                  <a:lnTo>
                    <a:pt x="0" y="0"/>
                  </a:lnTo>
                  <a:lnTo>
                    <a:pt x="6" y="0"/>
                  </a:lnTo>
                  <a:lnTo>
                    <a:pt x="10" y="14"/>
                  </a:lnTo>
                  <a:lnTo>
                    <a:pt x="10" y="14"/>
                  </a:lnTo>
                  <a:lnTo>
                    <a:pt x="14" y="0"/>
                  </a:lnTo>
                  <a:lnTo>
                    <a:pt x="20" y="0"/>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49" name="Picture 2648"/>
            <p:cNvPicPr>
              <a:picLocks noChangeAspect="1"/>
            </p:cNvPicPr>
            <p:nvPr/>
          </p:nvPicPr>
          <p:blipFill>
            <a:blip r:embed="rId7"/>
            <a:stretch>
              <a:fillRect/>
            </a:stretch>
          </p:blipFill>
          <p:spPr>
            <a:xfrm>
              <a:off x="4687608" y="1513665"/>
              <a:ext cx="716088" cy="716400"/>
            </a:xfrm>
            <a:prstGeom prst="rect">
              <a:avLst/>
            </a:prstGeom>
          </p:spPr>
        </p:pic>
        <p:sp>
          <p:nvSpPr>
            <p:cNvPr id="2651" name="AutoShape 642"/>
            <p:cNvSpPr>
              <a:spLocks noChangeAspect="1" noChangeArrowheads="1" noTextEdit="1"/>
            </p:cNvSpPr>
            <p:nvPr/>
          </p:nvSpPr>
          <p:spPr bwMode="auto">
            <a:xfrm>
              <a:off x="693738" y="2293938"/>
              <a:ext cx="4668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3" name="Rectangle 644"/>
            <p:cNvSpPr>
              <a:spLocks noChangeArrowheads="1"/>
            </p:cNvSpPr>
            <p:nvPr/>
          </p:nvSpPr>
          <p:spPr bwMode="auto">
            <a:xfrm>
              <a:off x="4693058" y="2286000"/>
              <a:ext cx="723167" cy="726388"/>
            </a:xfrm>
            <a:prstGeom prst="rect">
              <a:avLst/>
            </a:prstGeom>
            <a:solidFill>
              <a:srgbClr val="CD8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4" name="Rectangle 645"/>
            <p:cNvSpPr>
              <a:spLocks noChangeArrowheads="1"/>
            </p:cNvSpPr>
            <p:nvPr/>
          </p:nvSpPr>
          <p:spPr bwMode="auto">
            <a:xfrm>
              <a:off x="1484711" y="2286000"/>
              <a:ext cx="724777" cy="726388"/>
            </a:xfrm>
            <a:prstGeom prst="rect">
              <a:avLst/>
            </a:prstGeom>
            <a:solidFill>
              <a:srgbClr val="8F1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5" name="Rectangle 646"/>
            <p:cNvSpPr>
              <a:spLocks noChangeArrowheads="1"/>
            </p:cNvSpPr>
            <p:nvPr/>
          </p:nvSpPr>
          <p:spPr bwMode="auto">
            <a:xfrm>
              <a:off x="3088885" y="2286000"/>
              <a:ext cx="723167" cy="726388"/>
            </a:xfrm>
            <a:prstGeom prst="rect">
              <a:avLst/>
            </a:prstGeom>
            <a:solidFill>
              <a:srgbClr val="E01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6" name="Rectangle 647"/>
            <p:cNvSpPr>
              <a:spLocks noChangeArrowheads="1"/>
            </p:cNvSpPr>
            <p:nvPr/>
          </p:nvSpPr>
          <p:spPr bwMode="auto">
            <a:xfrm>
              <a:off x="682624" y="2286000"/>
              <a:ext cx="723167" cy="726388"/>
            </a:xfrm>
            <a:prstGeom prst="rect">
              <a:avLst/>
            </a:prstGeom>
            <a:solidFill>
              <a:srgbClr val="FDB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7" name="Rectangle 648"/>
            <p:cNvSpPr>
              <a:spLocks noChangeArrowheads="1"/>
            </p:cNvSpPr>
            <p:nvPr/>
          </p:nvSpPr>
          <p:spPr bwMode="auto">
            <a:xfrm>
              <a:off x="3890971" y="2286000"/>
              <a:ext cx="724777" cy="726388"/>
            </a:xfrm>
            <a:prstGeom prst="rect">
              <a:avLst/>
            </a:prstGeom>
            <a:solidFill>
              <a:srgbClr val="F99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 name="Rectangle 649"/>
            <p:cNvSpPr>
              <a:spLocks noChangeArrowheads="1"/>
            </p:cNvSpPr>
            <p:nvPr/>
          </p:nvSpPr>
          <p:spPr bwMode="auto">
            <a:xfrm>
              <a:off x="2286798" y="2286000"/>
              <a:ext cx="723167" cy="726388"/>
            </a:xfrm>
            <a:prstGeom prst="rect">
              <a:avLst/>
            </a:prstGeom>
            <a:solidFill>
              <a:srgbClr val="F36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Rectangle 650"/>
            <p:cNvSpPr>
              <a:spLocks noChangeArrowheads="1"/>
            </p:cNvSpPr>
            <p:nvPr/>
          </p:nvSpPr>
          <p:spPr bwMode="auto">
            <a:xfrm>
              <a:off x="3088885" y="3075203"/>
              <a:ext cx="723167" cy="726388"/>
            </a:xfrm>
            <a:prstGeom prst="rect">
              <a:avLst/>
            </a:prstGeom>
            <a:solidFill>
              <a:srgbClr val="005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 name="Rectangle 651"/>
            <p:cNvSpPr>
              <a:spLocks noChangeArrowheads="1"/>
            </p:cNvSpPr>
            <p:nvPr/>
          </p:nvSpPr>
          <p:spPr bwMode="auto">
            <a:xfrm>
              <a:off x="3890971" y="3075203"/>
              <a:ext cx="724777" cy="726388"/>
            </a:xfrm>
            <a:prstGeom prst="rect">
              <a:avLst/>
            </a:prstGeom>
            <a:solidFill>
              <a:srgbClr val="1A3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1" name="Rectangle 652"/>
            <p:cNvSpPr>
              <a:spLocks noChangeArrowheads="1"/>
            </p:cNvSpPr>
            <p:nvPr/>
          </p:nvSpPr>
          <p:spPr bwMode="auto">
            <a:xfrm>
              <a:off x="682624" y="3075203"/>
              <a:ext cx="723167" cy="72638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2" name="Rectangle 653"/>
            <p:cNvSpPr>
              <a:spLocks noChangeArrowheads="1"/>
            </p:cNvSpPr>
            <p:nvPr/>
          </p:nvSpPr>
          <p:spPr bwMode="auto">
            <a:xfrm>
              <a:off x="1484711" y="3075203"/>
              <a:ext cx="724777" cy="726388"/>
            </a:xfrm>
            <a:prstGeom prst="rect">
              <a:avLst/>
            </a:prstGeom>
            <a:solidFill>
              <a:srgbClr val="007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3" name="Rectangle 654"/>
            <p:cNvSpPr>
              <a:spLocks noChangeArrowheads="1"/>
            </p:cNvSpPr>
            <p:nvPr/>
          </p:nvSpPr>
          <p:spPr bwMode="auto">
            <a:xfrm>
              <a:off x="2286798" y="3075203"/>
              <a:ext cx="723167" cy="726388"/>
            </a:xfrm>
            <a:prstGeom prst="rect">
              <a:avLst/>
            </a:prstGeom>
            <a:solidFill>
              <a:srgbClr val="40A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4" name="Rectangle 655"/>
            <p:cNvSpPr>
              <a:spLocks noChangeArrowheads="1"/>
            </p:cNvSpPr>
            <p:nvPr/>
          </p:nvSpPr>
          <p:spPr bwMode="auto">
            <a:xfrm>
              <a:off x="4693058" y="3075203"/>
              <a:ext cx="723167" cy="72477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Freeform 656"/>
            <p:cNvSpPr>
              <a:spLocks/>
            </p:cNvSpPr>
            <p:nvPr/>
          </p:nvSpPr>
          <p:spPr bwMode="auto">
            <a:xfrm>
              <a:off x="4826739" y="2637115"/>
              <a:ext cx="450973" cy="239982"/>
            </a:xfrm>
            <a:custGeom>
              <a:avLst/>
              <a:gdLst>
                <a:gd name="T0" fmla="*/ 380 w 415"/>
                <a:gd name="T1" fmla="*/ 24 h 221"/>
                <a:gd name="T2" fmla="*/ 297 w 415"/>
                <a:gd name="T3" fmla="*/ 4 h 221"/>
                <a:gd name="T4" fmla="*/ 295 w 415"/>
                <a:gd name="T5" fmla="*/ 4 h 221"/>
                <a:gd name="T6" fmla="*/ 222 w 415"/>
                <a:gd name="T7" fmla="*/ 53 h 221"/>
                <a:gd name="T8" fmla="*/ 221 w 415"/>
                <a:gd name="T9" fmla="*/ 53 h 221"/>
                <a:gd name="T10" fmla="*/ 221 w 415"/>
                <a:gd name="T11" fmla="*/ 54 h 221"/>
                <a:gd name="T12" fmla="*/ 221 w 415"/>
                <a:gd name="T13" fmla="*/ 55 h 221"/>
                <a:gd name="T14" fmla="*/ 221 w 415"/>
                <a:gd name="T15" fmla="*/ 57 h 221"/>
                <a:gd name="T16" fmla="*/ 222 w 415"/>
                <a:gd name="T17" fmla="*/ 58 h 221"/>
                <a:gd name="T18" fmla="*/ 234 w 415"/>
                <a:gd name="T19" fmla="*/ 80 h 221"/>
                <a:gd name="T20" fmla="*/ 235 w 415"/>
                <a:gd name="T21" fmla="*/ 80 h 221"/>
                <a:gd name="T22" fmla="*/ 237 w 415"/>
                <a:gd name="T23" fmla="*/ 82 h 221"/>
                <a:gd name="T24" fmla="*/ 239 w 415"/>
                <a:gd name="T25" fmla="*/ 81 h 221"/>
                <a:gd name="T26" fmla="*/ 239 w 415"/>
                <a:gd name="T27" fmla="*/ 80 h 221"/>
                <a:gd name="T28" fmla="*/ 302 w 415"/>
                <a:gd name="T29" fmla="*/ 34 h 221"/>
                <a:gd name="T30" fmla="*/ 304 w 415"/>
                <a:gd name="T31" fmla="*/ 34 h 221"/>
                <a:gd name="T32" fmla="*/ 361 w 415"/>
                <a:gd name="T33" fmla="*/ 48 h 221"/>
                <a:gd name="T34" fmla="*/ 385 w 415"/>
                <a:gd name="T35" fmla="*/ 108 h 221"/>
                <a:gd name="T36" fmla="*/ 344 w 415"/>
                <a:gd name="T37" fmla="*/ 179 h 221"/>
                <a:gd name="T38" fmla="*/ 288 w 415"/>
                <a:gd name="T39" fmla="*/ 175 h 221"/>
                <a:gd name="T40" fmla="*/ 286 w 415"/>
                <a:gd name="T41" fmla="*/ 174 h 221"/>
                <a:gd name="T42" fmla="*/ 225 w 415"/>
                <a:gd name="T43" fmla="*/ 108 h 221"/>
                <a:gd name="T44" fmla="*/ 118 w 415"/>
                <a:gd name="T45" fmla="*/ 4 h 221"/>
                <a:gd name="T46" fmla="*/ 116 w 415"/>
                <a:gd name="T47" fmla="*/ 4 h 221"/>
                <a:gd name="T48" fmla="*/ 35 w 415"/>
                <a:gd name="T49" fmla="*/ 24 h 221"/>
                <a:gd name="T50" fmla="*/ 0 w 415"/>
                <a:gd name="T51" fmla="*/ 108 h 221"/>
                <a:gd name="T52" fmla="*/ 20 w 415"/>
                <a:gd name="T53" fmla="*/ 174 h 221"/>
                <a:gd name="T54" fmla="*/ 121 w 415"/>
                <a:gd name="T55" fmla="*/ 209 h 221"/>
                <a:gd name="T56" fmla="*/ 160 w 415"/>
                <a:gd name="T57" fmla="*/ 191 h 221"/>
                <a:gd name="T58" fmla="*/ 174 w 415"/>
                <a:gd name="T59" fmla="*/ 203 h 221"/>
                <a:gd name="T60" fmla="*/ 178 w 415"/>
                <a:gd name="T61" fmla="*/ 203 h 221"/>
                <a:gd name="T62" fmla="*/ 178 w 415"/>
                <a:gd name="T63" fmla="*/ 202 h 221"/>
                <a:gd name="T64" fmla="*/ 178 w 415"/>
                <a:gd name="T65" fmla="*/ 201 h 221"/>
                <a:gd name="T66" fmla="*/ 188 w 415"/>
                <a:gd name="T67" fmla="*/ 139 h 221"/>
                <a:gd name="T68" fmla="*/ 188 w 415"/>
                <a:gd name="T69" fmla="*/ 138 h 221"/>
                <a:gd name="T70" fmla="*/ 188 w 415"/>
                <a:gd name="T71" fmla="*/ 136 h 221"/>
                <a:gd name="T72" fmla="*/ 186 w 415"/>
                <a:gd name="T73" fmla="*/ 136 h 221"/>
                <a:gd name="T74" fmla="*/ 186 w 415"/>
                <a:gd name="T75" fmla="*/ 136 h 221"/>
                <a:gd name="T76" fmla="*/ 185 w 415"/>
                <a:gd name="T77" fmla="*/ 136 h 221"/>
                <a:gd name="T78" fmla="*/ 125 w 415"/>
                <a:gd name="T79" fmla="*/ 153 h 221"/>
                <a:gd name="T80" fmla="*/ 124 w 415"/>
                <a:gd name="T81" fmla="*/ 153 h 221"/>
                <a:gd name="T82" fmla="*/ 123 w 415"/>
                <a:gd name="T83" fmla="*/ 154 h 221"/>
                <a:gd name="T84" fmla="*/ 123 w 415"/>
                <a:gd name="T85" fmla="*/ 157 h 221"/>
                <a:gd name="T86" fmla="*/ 124 w 415"/>
                <a:gd name="T87" fmla="*/ 158 h 221"/>
                <a:gd name="T88" fmla="*/ 137 w 415"/>
                <a:gd name="T89" fmla="*/ 170 h 221"/>
                <a:gd name="T90" fmla="*/ 115 w 415"/>
                <a:gd name="T91" fmla="*/ 179 h 221"/>
                <a:gd name="T92" fmla="*/ 45 w 415"/>
                <a:gd name="T93" fmla="*/ 156 h 221"/>
                <a:gd name="T94" fmla="*/ 44 w 415"/>
                <a:gd name="T95" fmla="*/ 156 h 221"/>
                <a:gd name="T96" fmla="*/ 30 w 415"/>
                <a:gd name="T97" fmla="*/ 108 h 221"/>
                <a:gd name="T98" fmla="*/ 54 w 415"/>
                <a:gd name="T99" fmla="*/ 48 h 221"/>
                <a:gd name="T100" fmla="*/ 109 w 415"/>
                <a:gd name="T101" fmla="*/ 34 h 221"/>
                <a:gd name="T102" fmla="*/ 111 w 415"/>
                <a:gd name="T103" fmla="*/ 34 h 221"/>
                <a:gd name="T104" fmla="*/ 197 w 415"/>
                <a:gd name="T105" fmla="*/ 122 h 221"/>
                <a:gd name="T106" fmla="*/ 274 w 415"/>
                <a:gd name="T107" fmla="*/ 202 h 221"/>
                <a:gd name="T108" fmla="*/ 321 w 415"/>
                <a:gd name="T109" fmla="*/ 213 h 221"/>
                <a:gd name="T110" fmla="*/ 355 w 415"/>
                <a:gd name="T111" fmla="*/ 207 h 221"/>
                <a:gd name="T112" fmla="*/ 415 w 415"/>
                <a:gd name="T113" fmla="*/ 108 h 221"/>
                <a:gd name="T114" fmla="*/ 380 w 415"/>
                <a:gd name="T115"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21">
                  <a:moveTo>
                    <a:pt x="380" y="24"/>
                  </a:moveTo>
                  <a:cubicBezTo>
                    <a:pt x="350" y="1"/>
                    <a:pt x="311" y="1"/>
                    <a:pt x="297" y="4"/>
                  </a:cubicBezTo>
                  <a:cubicBezTo>
                    <a:pt x="295" y="4"/>
                    <a:pt x="295" y="4"/>
                    <a:pt x="295" y="4"/>
                  </a:cubicBezTo>
                  <a:cubicBezTo>
                    <a:pt x="279" y="8"/>
                    <a:pt x="253" y="15"/>
                    <a:pt x="222" y="53"/>
                  </a:cubicBezTo>
                  <a:cubicBezTo>
                    <a:pt x="222" y="53"/>
                    <a:pt x="222" y="53"/>
                    <a:pt x="221" y="53"/>
                  </a:cubicBezTo>
                  <a:cubicBezTo>
                    <a:pt x="221" y="54"/>
                    <a:pt x="221" y="54"/>
                    <a:pt x="221" y="54"/>
                  </a:cubicBezTo>
                  <a:cubicBezTo>
                    <a:pt x="221" y="54"/>
                    <a:pt x="221" y="55"/>
                    <a:pt x="221" y="55"/>
                  </a:cubicBezTo>
                  <a:cubicBezTo>
                    <a:pt x="221" y="56"/>
                    <a:pt x="221" y="56"/>
                    <a:pt x="221" y="57"/>
                  </a:cubicBezTo>
                  <a:cubicBezTo>
                    <a:pt x="222" y="58"/>
                    <a:pt x="222" y="58"/>
                    <a:pt x="222" y="58"/>
                  </a:cubicBezTo>
                  <a:cubicBezTo>
                    <a:pt x="225" y="64"/>
                    <a:pt x="230" y="72"/>
                    <a:pt x="234" y="80"/>
                  </a:cubicBezTo>
                  <a:cubicBezTo>
                    <a:pt x="234" y="80"/>
                    <a:pt x="234" y="80"/>
                    <a:pt x="235" y="80"/>
                  </a:cubicBezTo>
                  <a:cubicBezTo>
                    <a:pt x="235" y="81"/>
                    <a:pt x="236" y="82"/>
                    <a:pt x="237" y="82"/>
                  </a:cubicBezTo>
                  <a:cubicBezTo>
                    <a:pt x="238" y="82"/>
                    <a:pt x="238" y="82"/>
                    <a:pt x="239" y="81"/>
                  </a:cubicBezTo>
                  <a:cubicBezTo>
                    <a:pt x="239" y="81"/>
                    <a:pt x="239" y="81"/>
                    <a:pt x="239" y="80"/>
                  </a:cubicBezTo>
                  <a:cubicBezTo>
                    <a:pt x="266" y="43"/>
                    <a:pt x="288" y="37"/>
                    <a:pt x="302" y="34"/>
                  </a:cubicBezTo>
                  <a:cubicBezTo>
                    <a:pt x="304" y="34"/>
                    <a:pt x="304" y="34"/>
                    <a:pt x="304" y="34"/>
                  </a:cubicBezTo>
                  <a:cubicBezTo>
                    <a:pt x="311" y="32"/>
                    <a:pt x="340" y="32"/>
                    <a:pt x="361" y="48"/>
                  </a:cubicBezTo>
                  <a:cubicBezTo>
                    <a:pt x="377" y="61"/>
                    <a:pt x="385" y="81"/>
                    <a:pt x="385" y="108"/>
                  </a:cubicBezTo>
                  <a:cubicBezTo>
                    <a:pt x="385" y="154"/>
                    <a:pt x="363" y="172"/>
                    <a:pt x="344" y="179"/>
                  </a:cubicBezTo>
                  <a:cubicBezTo>
                    <a:pt x="315" y="189"/>
                    <a:pt x="288" y="175"/>
                    <a:pt x="288" y="175"/>
                  </a:cubicBezTo>
                  <a:cubicBezTo>
                    <a:pt x="286" y="174"/>
                    <a:pt x="286" y="174"/>
                    <a:pt x="286" y="174"/>
                  </a:cubicBezTo>
                  <a:cubicBezTo>
                    <a:pt x="271" y="167"/>
                    <a:pt x="247" y="153"/>
                    <a:pt x="225" y="108"/>
                  </a:cubicBezTo>
                  <a:cubicBezTo>
                    <a:pt x="180" y="18"/>
                    <a:pt x="142" y="10"/>
                    <a:pt x="118" y="4"/>
                  </a:cubicBezTo>
                  <a:cubicBezTo>
                    <a:pt x="116" y="4"/>
                    <a:pt x="116" y="4"/>
                    <a:pt x="116" y="4"/>
                  </a:cubicBezTo>
                  <a:cubicBezTo>
                    <a:pt x="105" y="1"/>
                    <a:pt x="66" y="0"/>
                    <a:pt x="35" y="24"/>
                  </a:cubicBezTo>
                  <a:cubicBezTo>
                    <a:pt x="19" y="37"/>
                    <a:pt x="0" y="62"/>
                    <a:pt x="0" y="108"/>
                  </a:cubicBezTo>
                  <a:cubicBezTo>
                    <a:pt x="0" y="136"/>
                    <a:pt x="5" y="155"/>
                    <a:pt x="20" y="174"/>
                  </a:cubicBezTo>
                  <a:cubicBezTo>
                    <a:pt x="23" y="179"/>
                    <a:pt x="57" y="221"/>
                    <a:pt x="121" y="209"/>
                  </a:cubicBezTo>
                  <a:cubicBezTo>
                    <a:pt x="131" y="207"/>
                    <a:pt x="145" y="202"/>
                    <a:pt x="160" y="191"/>
                  </a:cubicBezTo>
                  <a:cubicBezTo>
                    <a:pt x="174" y="203"/>
                    <a:pt x="174" y="203"/>
                    <a:pt x="174" y="203"/>
                  </a:cubicBezTo>
                  <a:cubicBezTo>
                    <a:pt x="175" y="204"/>
                    <a:pt x="177" y="204"/>
                    <a:pt x="178" y="203"/>
                  </a:cubicBezTo>
                  <a:cubicBezTo>
                    <a:pt x="178" y="203"/>
                    <a:pt x="178" y="202"/>
                    <a:pt x="178" y="202"/>
                  </a:cubicBezTo>
                  <a:cubicBezTo>
                    <a:pt x="178" y="201"/>
                    <a:pt x="178" y="201"/>
                    <a:pt x="178" y="201"/>
                  </a:cubicBezTo>
                  <a:cubicBezTo>
                    <a:pt x="188" y="139"/>
                    <a:pt x="188" y="139"/>
                    <a:pt x="188" y="139"/>
                  </a:cubicBezTo>
                  <a:cubicBezTo>
                    <a:pt x="188" y="138"/>
                    <a:pt x="188" y="138"/>
                    <a:pt x="188" y="138"/>
                  </a:cubicBezTo>
                  <a:cubicBezTo>
                    <a:pt x="188" y="137"/>
                    <a:pt x="188" y="137"/>
                    <a:pt x="188" y="136"/>
                  </a:cubicBezTo>
                  <a:cubicBezTo>
                    <a:pt x="187" y="136"/>
                    <a:pt x="187" y="136"/>
                    <a:pt x="186" y="136"/>
                  </a:cubicBezTo>
                  <a:cubicBezTo>
                    <a:pt x="186" y="136"/>
                    <a:pt x="186" y="136"/>
                    <a:pt x="186" y="136"/>
                  </a:cubicBezTo>
                  <a:cubicBezTo>
                    <a:pt x="185" y="136"/>
                    <a:pt x="185" y="136"/>
                    <a:pt x="185" y="136"/>
                  </a:cubicBezTo>
                  <a:cubicBezTo>
                    <a:pt x="125" y="153"/>
                    <a:pt x="125" y="153"/>
                    <a:pt x="125" y="153"/>
                  </a:cubicBezTo>
                  <a:cubicBezTo>
                    <a:pt x="124" y="153"/>
                    <a:pt x="124" y="153"/>
                    <a:pt x="124" y="153"/>
                  </a:cubicBezTo>
                  <a:cubicBezTo>
                    <a:pt x="123" y="153"/>
                    <a:pt x="123" y="153"/>
                    <a:pt x="123" y="154"/>
                  </a:cubicBezTo>
                  <a:cubicBezTo>
                    <a:pt x="122" y="155"/>
                    <a:pt x="122" y="156"/>
                    <a:pt x="123" y="157"/>
                  </a:cubicBezTo>
                  <a:cubicBezTo>
                    <a:pt x="124" y="158"/>
                    <a:pt x="124" y="158"/>
                    <a:pt x="124" y="158"/>
                  </a:cubicBezTo>
                  <a:cubicBezTo>
                    <a:pt x="137" y="170"/>
                    <a:pt x="137" y="170"/>
                    <a:pt x="137" y="170"/>
                  </a:cubicBezTo>
                  <a:cubicBezTo>
                    <a:pt x="128" y="175"/>
                    <a:pt x="121" y="178"/>
                    <a:pt x="115" y="179"/>
                  </a:cubicBezTo>
                  <a:cubicBezTo>
                    <a:pt x="69" y="188"/>
                    <a:pt x="46" y="157"/>
                    <a:pt x="45" y="156"/>
                  </a:cubicBezTo>
                  <a:cubicBezTo>
                    <a:pt x="44" y="156"/>
                    <a:pt x="44" y="156"/>
                    <a:pt x="44" y="156"/>
                  </a:cubicBezTo>
                  <a:cubicBezTo>
                    <a:pt x="34" y="142"/>
                    <a:pt x="30" y="130"/>
                    <a:pt x="30" y="108"/>
                  </a:cubicBezTo>
                  <a:cubicBezTo>
                    <a:pt x="30" y="81"/>
                    <a:pt x="38" y="61"/>
                    <a:pt x="54" y="48"/>
                  </a:cubicBezTo>
                  <a:cubicBezTo>
                    <a:pt x="74" y="32"/>
                    <a:pt x="102" y="32"/>
                    <a:pt x="109" y="34"/>
                  </a:cubicBezTo>
                  <a:cubicBezTo>
                    <a:pt x="111" y="34"/>
                    <a:pt x="111" y="34"/>
                    <a:pt x="111" y="34"/>
                  </a:cubicBezTo>
                  <a:cubicBezTo>
                    <a:pt x="131" y="39"/>
                    <a:pt x="159" y="45"/>
                    <a:pt x="197" y="122"/>
                  </a:cubicBezTo>
                  <a:cubicBezTo>
                    <a:pt x="217" y="162"/>
                    <a:pt x="242" y="188"/>
                    <a:pt x="274" y="202"/>
                  </a:cubicBezTo>
                  <a:cubicBezTo>
                    <a:pt x="278" y="204"/>
                    <a:pt x="297" y="213"/>
                    <a:pt x="321" y="213"/>
                  </a:cubicBezTo>
                  <a:cubicBezTo>
                    <a:pt x="332" y="213"/>
                    <a:pt x="343" y="211"/>
                    <a:pt x="355" y="207"/>
                  </a:cubicBezTo>
                  <a:cubicBezTo>
                    <a:pt x="373" y="200"/>
                    <a:pt x="415" y="177"/>
                    <a:pt x="415" y="108"/>
                  </a:cubicBezTo>
                  <a:cubicBezTo>
                    <a:pt x="415" y="62"/>
                    <a:pt x="396" y="37"/>
                    <a:pt x="3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6" name="Freeform 657"/>
            <p:cNvSpPr>
              <a:spLocks/>
            </p:cNvSpPr>
            <p:nvPr/>
          </p:nvSpPr>
          <p:spPr bwMode="auto">
            <a:xfrm>
              <a:off x="1905082" y="2638725"/>
              <a:ext cx="85363" cy="286690"/>
            </a:xfrm>
            <a:custGeom>
              <a:avLst/>
              <a:gdLst>
                <a:gd name="T0" fmla="*/ 72 w 78"/>
                <a:gd name="T1" fmla="*/ 4 h 263"/>
                <a:gd name="T2" fmla="*/ 4 w 78"/>
                <a:gd name="T3" fmla="*/ 69 h 263"/>
                <a:gd name="T4" fmla="*/ 0 w 78"/>
                <a:gd name="T5" fmla="*/ 78 h 263"/>
                <a:gd name="T6" fmla="*/ 0 w 78"/>
                <a:gd name="T7" fmla="*/ 259 h 263"/>
                <a:gd name="T8" fmla="*/ 4 w 78"/>
                <a:gd name="T9" fmla="*/ 263 h 263"/>
                <a:gd name="T10" fmla="*/ 74 w 78"/>
                <a:gd name="T11" fmla="*/ 263 h 263"/>
                <a:gd name="T12" fmla="*/ 78 w 78"/>
                <a:gd name="T13" fmla="*/ 259 h 263"/>
                <a:gd name="T14" fmla="*/ 78 w 78"/>
                <a:gd name="T15" fmla="*/ 6 h 263"/>
                <a:gd name="T16" fmla="*/ 72 w 78"/>
                <a:gd name="T17"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63">
                  <a:moveTo>
                    <a:pt x="72" y="4"/>
                  </a:moveTo>
                  <a:cubicBezTo>
                    <a:pt x="4" y="69"/>
                    <a:pt x="4" y="69"/>
                    <a:pt x="4" y="69"/>
                  </a:cubicBezTo>
                  <a:cubicBezTo>
                    <a:pt x="2" y="71"/>
                    <a:pt x="0" y="73"/>
                    <a:pt x="0" y="78"/>
                  </a:cubicBezTo>
                  <a:cubicBezTo>
                    <a:pt x="0" y="259"/>
                    <a:pt x="0" y="259"/>
                    <a:pt x="0" y="259"/>
                  </a:cubicBezTo>
                  <a:cubicBezTo>
                    <a:pt x="0" y="261"/>
                    <a:pt x="2" y="263"/>
                    <a:pt x="4" y="263"/>
                  </a:cubicBezTo>
                  <a:cubicBezTo>
                    <a:pt x="74" y="263"/>
                    <a:pt x="74" y="263"/>
                    <a:pt x="74" y="263"/>
                  </a:cubicBezTo>
                  <a:cubicBezTo>
                    <a:pt x="76" y="263"/>
                    <a:pt x="78" y="261"/>
                    <a:pt x="78" y="259"/>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7" name="Freeform 658"/>
            <p:cNvSpPr>
              <a:spLocks/>
            </p:cNvSpPr>
            <p:nvPr/>
          </p:nvSpPr>
          <p:spPr bwMode="auto">
            <a:xfrm>
              <a:off x="1694091" y="2730530"/>
              <a:ext cx="83752" cy="194885"/>
            </a:xfrm>
            <a:custGeom>
              <a:avLst/>
              <a:gdLst>
                <a:gd name="T0" fmla="*/ 72 w 78"/>
                <a:gd name="T1" fmla="*/ 4 h 179"/>
                <a:gd name="T2" fmla="*/ 4 w 78"/>
                <a:gd name="T3" fmla="*/ 69 h 179"/>
                <a:gd name="T4" fmla="*/ 0 w 78"/>
                <a:gd name="T5" fmla="*/ 78 h 179"/>
                <a:gd name="T6" fmla="*/ 0 w 78"/>
                <a:gd name="T7" fmla="*/ 175 h 179"/>
                <a:gd name="T8" fmla="*/ 4 w 78"/>
                <a:gd name="T9" fmla="*/ 179 h 179"/>
                <a:gd name="T10" fmla="*/ 74 w 78"/>
                <a:gd name="T11" fmla="*/ 179 h 179"/>
                <a:gd name="T12" fmla="*/ 78 w 78"/>
                <a:gd name="T13" fmla="*/ 175 h 179"/>
                <a:gd name="T14" fmla="*/ 78 w 78"/>
                <a:gd name="T15" fmla="*/ 6 h 179"/>
                <a:gd name="T16" fmla="*/ 72 w 78"/>
                <a:gd name="T17"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9">
                  <a:moveTo>
                    <a:pt x="72" y="4"/>
                  </a:moveTo>
                  <a:cubicBezTo>
                    <a:pt x="4" y="69"/>
                    <a:pt x="4" y="69"/>
                    <a:pt x="4" y="69"/>
                  </a:cubicBezTo>
                  <a:cubicBezTo>
                    <a:pt x="2" y="71"/>
                    <a:pt x="0" y="73"/>
                    <a:pt x="0" y="78"/>
                  </a:cubicBezTo>
                  <a:cubicBezTo>
                    <a:pt x="0" y="175"/>
                    <a:pt x="0" y="175"/>
                    <a:pt x="0" y="175"/>
                  </a:cubicBezTo>
                  <a:cubicBezTo>
                    <a:pt x="0" y="177"/>
                    <a:pt x="2" y="179"/>
                    <a:pt x="4" y="179"/>
                  </a:cubicBezTo>
                  <a:cubicBezTo>
                    <a:pt x="74" y="179"/>
                    <a:pt x="74" y="179"/>
                    <a:pt x="74" y="179"/>
                  </a:cubicBezTo>
                  <a:cubicBezTo>
                    <a:pt x="76" y="179"/>
                    <a:pt x="78" y="177"/>
                    <a:pt x="78" y="175"/>
                  </a:cubicBezTo>
                  <a:cubicBezTo>
                    <a:pt x="78" y="6"/>
                    <a:pt x="78" y="6"/>
                    <a:pt x="78" y="6"/>
                  </a:cubicBezTo>
                  <a:cubicBezTo>
                    <a:pt x="78" y="4"/>
                    <a:pt x="76" y="0"/>
                    <a:pt x="7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8" name="Freeform 659"/>
            <p:cNvSpPr>
              <a:spLocks/>
            </p:cNvSpPr>
            <p:nvPr/>
          </p:nvSpPr>
          <p:spPr bwMode="auto">
            <a:xfrm>
              <a:off x="1668321" y="2556584"/>
              <a:ext cx="349504" cy="228708"/>
            </a:xfrm>
            <a:custGeom>
              <a:avLst/>
              <a:gdLst>
                <a:gd name="T0" fmla="*/ 321 w 321"/>
                <a:gd name="T1" fmla="*/ 2 h 210"/>
                <a:gd name="T2" fmla="*/ 320 w 321"/>
                <a:gd name="T3" fmla="*/ 1 h 210"/>
                <a:gd name="T4" fmla="*/ 319 w 321"/>
                <a:gd name="T5" fmla="*/ 0 h 210"/>
                <a:gd name="T6" fmla="*/ 318 w 321"/>
                <a:gd name="T7" fmla="*/ 0 h 210"/>
                <a:gd name="T8" fmla="*/ 318 w 321"/>
                <a:gd name="T9" fmla="*/ 0 h 210"/>
                <a:gd name="T10" fmla="*/ 266 w 321"/>
                <a:gd name="T11" fmla="*/ 12 h 210"/>
                <a:gd name="T12" fmla="*/ 265 w 321"/>
                <a:gd name="T13" fmla="*/ 12 h 210"/>
                <a:gd name="T14" fmla="*/ 264 w 321"/>
                <a:gd name="T15" fmla="*/ 13 h 210"/>
                <a:gd name="T16" fmla="*/ 264 w 321"/>
                <a:gd name="T17" fmla="*/ 16 h 210"/>
                <a:gd name="T18" fmla="*/ 265 w 321"/>
                <a:gd name="T19" fmla="*/ 16 h 210"/>
                <a:gd name="T20" fmla="*/ 276 w 321"/>
                <a:gd name="T21" fmla="*/ 28 h 210"/>
                <a:gd name="T22" fmla="*/ 159 w 321"/>
                <a:gd name="T23" fmla="*/ 145 h 210"/>
                <a:gd name="T24" fmla="*/ 105 w 321"/>
                <a:gd name="T25" fmla="*/ 91 h 210"/>
                <a:gd name="T26" fmla="*/ 103 w 321"/>
                <a:gd name="T27" fmla="*/ 91 h 210"/>
                <a:gd name="T28" fmla="*/ 88 w 321"/>
                <a:gd name="T29" fmla="*/ 106 h 210"/>
                <a:gd name="T30" fmla="*/ 88 w 321"/>
                <a:gd name="T31" fmla="*/ 106 h 210"/>
                <a:gd name="T32" fmla="*/ 1 w 321"/>
                <a:gd name="T33" fmla="*/ 193 h 210"/>
                <a:gd name="T34" fmla="*/ 1 w 321"/>
                <a:gd name="T35" fmla="*/ 195 h 210"/>
                <a:gd name="T36" fmla="*/ 16 w 321"/>
                <a:gd name="T37" fmla="*/ 210 h 210"/>
                <a:gd name="T38" fmla="*/ 18 w 321"/>
                <a:gd name="T39" fmla="*/ 210 h 210"/>
                <a:gd name="T40" fmla="*/ 104 w 321"/>
                <a:gd name="T41" fmla="*/ 124 h 210"/>
                <a:gd name="T42" fmla="*/ 143 w 321"/>
                <a:gd name="T43" fmla="*/ 163 h 210"/>
                <a:gd name="T44" fmla="*/ 143 w 321"/>
                <a:gd name="T45" fmla="*/ 163 h 210"/>
                <a:gd name="T46" fmla="*/ 158 w 321"/>
                <a:gd name="T47" fmla="*/ 178 h 210"/>
                <a:gd name="T48" fmla="*/ 160 w 321"/>
                <a:gd name="T49" fmla="*/ 178 h 210"/>
                <a:gd name="T50" fmla="*/ 293 w 321"/>
                <a:gd name="T51" fmla="*/ 45 h 210"/>
                <a:gd name="T52" fmla="*/ 306 w 321"/>
                <a:gd name="T53" fmla="*/ 57 h 210"/>
                <a:gd name="T54" fmla="*/ 309 w 321"/>
                <a:gd name="T55" fmla="*/ 57 h 210"/>
                <a:gd name="T56" fmla="*/ 309 w 321"/>
                <a:gd name="T57" fmla="*/ 56 h 210"/>
                <a:gd name="T58" fmla="*/ 309 w 321"/>
                <a:gd name="T59" fmla="*/ 56 h 210"/>
                <a:gd name="T60" fmla="*/ 320 w 321"/>
                <a:gd name="T61" fmla="*/ 3 h 210"/>
                <a:gd name="T62" fmla="*/ 321 w 321"/>
                <a:gd name="T63"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10">
                  <a:moveTo>
                    <a:pt x="321" y="2"/>
                  </a:moveTo>
                  <a:cubicBezTo>
                    <a:pt x="321" y="2"/>
                    <a:pt x="320" y="1"/>
                    <a:pt x="320" y="1"/>
                  </a:cubicBezTo>
                  <a:cubicBezTo>
                    <a:pt x="320" y="1"/>
                    <a:pt x="319" y="0"/>
                    <a:pt x="319" y="0"/>
                  </a:cubicBezTo>
                  <a:cubicBezTo>
                    <a:pt x="318" y="0"/>
                    <a:pt x="318" y="0"/>
                    <a:pt x="318" y="0"/>
                  </a:cubicBezTo>
                  <a:cubicBezTo>
                    <a:pt x="318" y="0"/>
                    <a:pt x="318" y="0"/>
                    <a:pt x="318" y="0"/>
                  </a:cubicBezTo>
                  <a:cubicBezTo>
                    <a:pt x="266" y="12"/>
                    <a:pt x="266" y="12"/>
                    <a:pt x="266" y="12"/>
                  </a:cubicBezTo>
                  <a:cubicBezTo>
                    <a:pt x="265" y="12"/>
                    <a:pt x="265" y="12"/>
                    <a:pt x="265" y="12"/>
                  </a:cubicBezTo>
                  <a:cubicBezTo>
                    <a:pt x="265" y="12"/>
                    <a:pt x="264" y="12"/>
                    <a:pt x="264" y="13"/>
                  </a:cubicBezTo>
                  <a:cubicBezTo>
                    <a:pt x="263" y="13"/>
                    <a:pt x="263" y="15"/>
                    <a:pt x="264" y="16"/>
                  </a:cubicBezTo>
                  <a:cubicBezTo>
                    <a:pt x="265" y="16"/>
                    <a:pt x="265" y="16"/>
                    <a:pt x="265" y="16"/>
                  </a:cubicBezTo>
                  <a:cubicBezTo>
                    <a:pt x="276" y="28"/>
                    <a:pt x="276" y="28"/>
                    <a:pt x="276" y="28"/>
                  </a:cubicBezTo>
                  <a:cubicBezTo>
                    <a:pt x="159" y="145"/>
                    <a:pt x="159" y="145"/>
                    <a:pt x="159" y="145"/>
                  </a:cubicBezTo>
                  <a:cubicBezTo>
                    <a:pt x="105" y="91"/>
                    <a:pt x="105" y="91"/>
                    <a:pt x="105" y="91"/>
                  </a:cubicBezTo>
                  <a:cubicBezTo>
                    <a:pt x="104" y="90"/>
                    <a:pt x="103" y="90"/>
                    <a:pt x="103" y="91"/>
                  </a:cubicBezTo>
                  <a:cubicBezTo>
                    <a:pt x="88" y="106"/>
                    <a:pt x="88" y="106"/>
                    <a:pt x="88" y="106"/>
                  </a:cubicBezTo>
                  <a:cubicBezTo>
                    <a:pt x="88" y="106"/>
                    <a:pt x="88" y="106"/>
                    <a:pt x="88" y="106"/>
                  </a:cubicBezTo>
                  <a:cubicBezTo>
                    <a:pt x="1" y="193"/>
                    <a:pt x="1" y="193"/>
                    <a:pt x="1" y="193"/>
                  </a:cubicBezTo>
                  <a:cubicBezTo>
                    <a:pt x="0" y="193"/>
                    <a:pt x="0" y="194"/>
                    <a:pt x="1" y="195"/>
                  </a:cubicBezTo>
                  <a:cubicBezTo>
                    <a:pt x="16" y="210"/>
                    <a:pt x="16" y="210"/>
                    <a:pt x="16" y="210"/>
                  </a:cubicBezTo>
                  <a:cubicBezTo>
                    <a:pt x="16" y="210"/>
                    <a:pt x="17" y="210"/>
                    <a:pt x="18" y="210"/>
                  </a:cubicBezTo>
                  <a:cubicBezTo>
                    <a:pt x="104" y="124"/>
                    <a:pt x="104" y="124"/>
                    <a:pt x="104" y="124"/>
                  </a:cubicBezTo>
                  <a:cubicBezTo>
                    <a:pt x="143" y="163"/>
                    <a:pt x="143" y="163"/>
                    <a:pt x="143" y="163"/>
                  </a:cubicBezTo>
                  <a:cubicBezTo>
                    <a:pt x="143" y="163"/>
                    <a:pt x="143" y="163"/>
                    <a:pt x="143" y="163"/>
                  </a:cubicBezTo>
                  <a:cubicBezTo>
                    <a:pt x="158" y="178"/>
                    <a:pt x="158" y="178"/>
                    <a:pt x="158" y="178"/>
                  </a:cubicBezTo>
                  <a:cubicBezTo>
                    <a:pt x="158" y="179"/>
                    <a:pt x="159" y="179"/>
                    <a:pt x="160" y="178"/>
                  </a:cubicBezTo>
                  <a:cubicBezTo>
                    <a:pt x="293" y="45"/>
                    <a:pt x="293" y="45"/>
                    <a:pt x="293" y="45"/>
                  </a:cubicBezTo>
                  <a:cubicBezTo>
                    <a:pt x="306" y="57"/>
                    <a:pt x="306" y="57"/>
                    <a:pt x="306" y="57"/>
                  </a:cubicBezTo>
                  <a:cubicBezTo>
                    <a:pt x="307" y="58"/>
                    <a:pt x="308" y="58"/>
                    <a:pt x="309" y="57"/>
                  </a:cubicBezTo>
                  <a:cubicBezTo>
                    <a:pt x="309" y="57"/>
                    <a:pt x="309" y="56"/>
                    <a:pt x="309" y="56"/>
                  </a:cubicBezTo>
                  <a:cubicBezTo>
                    <a:pt x="309" y="56"/>
                    <a:pt x="309" y="56"/>
                    <a:pt x="309" y="56"/>
                  </a:cubicBezTo>
                  <a:cubicBezTo>
                    <a:pt x="320" y="3"/>
                    <a:pt x="320" y="3"/>
                    <a:pt x="320" y="3"/>
                  </a:cubicBezTo>
                  <a:lnTo>
                    <a:pt x="3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9" name="Freeform 660"/>
            <p:cNvSpPr>
              <a:spLocks/>
            </p:cNvSpPr>
            <p:nvPr/>
          </p:nvSpPr>
          <p:spPr bwMode="auto">
            <a:xfrm>
              <a:off x="1800392" y="2741805"/>
              <a:ext cx="83752" cy="183610"/>
            </a:xfrm>
            <a:custGeom>
              <a:avLst/>
              <a:gdLst>
                <a:gd name="T0" fmla="*/ 71 w 77"/>
                <a:gd name="T1" fmla="*/ 5 h 168"/>
                <a:gd name="T2" fmla="*/ 38 w 77"/>
                <a:gd name="T3" fmla="*/ 38 h 168"/>
                <a:gd name="T4" fmla="*/ 36 w 77"/>
                <a:gd name="T5" fmla="*/ 38 h 168"/>
                <a:gd name="T6" fmla="*/ 6 w 77"/>
                <a:gd name="T7" fmla="*/ 7 h 168"/>
                <a:gd name="T8" fmla="*/ 0 w 77"/>
                <a:gd name="T9" fmla="*/ 8 h 168"/>
                <a:gd name="T10" fmla="*/ 0 w 77"/>
                <a:gd name="T11" fmla="*/ 164 h 168"/>
                <a:gd name="T12" fmla="*/ 3 w 77"/>
                <a:gd name="T13" fmla="*/ 168 h 168"/>
                <a:gd name="T14" fmla="*/ 73 w 77"/>
                <a:gd name="T15" fmla="*/ 168 h 168"/>
                <a:gd name="T16" fmla="*/ 77 w 77"/>
                <a:gd name="T17" fmla="*/ 164 h 168"/>
                <a:gd name="T18" fmla="*/ 77 w 77"/>
                <a:gd name="T19" fmla="*/ 6 h 168"/>
                <a:gd name="T20" fmla="*/ 71 w 77"/>
                <a:gd name="T21"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68">
                  <a:moveTo>
                    <a:pt x="71" y="5"/>
                  </a:moveTo>
                  <a:cubicBezTo>
                    <a:pt x="38" y="38"/>
                    <a:pt x="38" y="38"/>
                    <a:pt x="38" y="38"/>
                  </a:cubicBezTo>
                  <a:cubicBezTo>
                    <a:pt x="37" y="38"/>
                    <a:pt x="36" y="38"/>
                    <a:pt x="36" y="38"/>
                  </a:cubicBezTo>
                  <a:cubicBezTo>
                    <a:pt x="6" y="7"/>
                    <a:pt x="6" y="7"/>
                    <a:pt x="6" y="7"/>
                  </a:cubicBezTo>
                  <a:cubicBezTo>
                    <a:pt x="1" y="2"/>
                    <a:pt x="0" y="6"/>
                    <a:pt x="0" y="8"/>
                  </a:cubicBezTo>
                  <a:cubicBezTo>
                    <a:pt x="0" y="164"/>
                    <a:pt x="0" y="164"/>
                    <a:pt x="0" y="164"/>
                  </a:cubicBezTo>
                  <a:cubicBezTo>
                    <a:pt x="0" y="166"/>
                    <a:pt x="1" y="168"/>
                    <a:pt x="3" y="168"/>
                  </a:cubicBezTo>
                  <a:cubicBezTo>
                    <a:pt x="73" y="168"/>
                    <a:pt x="73" y="168"/>
                    <a:pt x="73" y="168"/>
                  </a:cubicBezTo>
                  <a:cubicBezTo>
                    <a:pt x="75" y="168"/>
                    <a:pt x="77" y="166"/>
                    <a:pt x="77" y="164"/>
                  </a:cubicBezTo>
                  <a:cubicBezTo>
                    <a:pt x="77" y="6"/>
                    <a:pt x="77" y="6"/>
                    <a:pt x="77" y="6"/>
                  </a:cubicBezTo>
                  <a:cubicBezTo>
                    <a:pt x="77" y="4"/>
                    <a:pt x="75" y="0"/>
                    <a:pt x="7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0" name="Freeform 661"/>
            <p:cNvSpPr>
              <a:spLocks noEditPoints="1"/>
            </p:cNvSpPr>
            <p:nvPr/>
          </p:nvSpPr>
          <p:spPr bwMode="auto">
            <a:xfrm>
              <a:off x="4076192" y="3358671"/>
              <a:ext cx="360778" cy="352725"/>
            </a:xfrm>
            <a:custGeom>
              <a:avLst/>
              <a:gdLst>
                <a:gd name="T0" fmla="*/ 247 w 331"/>
                <a:gd name="T1" fmla="*/ 58 h 324"/>
                <a:gd name="T2" fmla="*/ 84 w 331"/>
                <a:gd name="T3" fmla="*/ 58 h 324"/>
                <a:gd name="T4" fmla="*/ 34 w 331"/>
                <a:gd name="T5" fmla="*/ 213 h 324"/>
                <a:gd name="T6" fmla="*/ 117 w 331"/>
                <a:gd name="T7" fmla="*/ 324 h 324"/>
                <a:gd name="T8" fmla="*/ 214 w 331"/>
                <a:gd name="T9" fmla="*/ 323 h 324"/>
                <a:gd name="T10" fmla="*/ 298 w 331"/>
                <a:gd name="T11" fmla="*/ 213 h 324"/>
                <a:gd name="T12" fmla="*/ 235 w 331"/>
                <a:gd name="T13" fmla="*/ 87 h 324"/>
                <a:gd name="T14" fmla="*/ 175 w 331"/>
                <a:gd name="T15" fmla="*/ 145 h 324"/>
                <a:gd name="T16" fmla="*/ 235 w 331"/>
                <a:gd name="T17" fmla="*/ 87 h 324"/>
                <a:gd name="T18" fmla="*/ 145 w 331"/>
                <a:gd name="T19" fmla="*/ 237 h 324"/>
                <a:gd name="T20" fmla="*/ 186 w 331"/>
                <a:gd name="T21" fmla="*/ 237 h 324"/>
                <a:gd name="T22" fmla="*/ 97 w 331"/>
                <a:gd name="T23" fmla="*/ 76 h 324"/>
                <a:gd name="T24" fmla="*/ 155 w 331"/>
                <a:gd name="T25" fmla="*/ 155 h 324"/>
                <a:gd name="T26" fmla="*/ 97 w 331"/>
                <a:gd name="T27" fmla="*/ 76 h 324"/>
                <a:gd name="T28" fmla="*/ 87 w 331"/>
                <a:gd name="T29" fmla="*/ 214 h 324"/>
                <a:gd name="T30" fmla="*/ 117 w 331"/>
                <a:gd name="T31" fmla="*/ 168 h 324"/>
                <a:gd name="T32" fmla="*/ 182 w 331"/>
                <a:gd name="T33" fmla="*/ 175 h 324"/>
                <a:gd name="T34" fmla="*/ 276 w 331"/>
                <a:gd name="T35" fmla="*/ 206 h 324"/>
                <a:gd name="T36" fmla="*/ 182 w 331"/>
                <a:gd name="T37" fmla="*/ 175 h 324"/>
                <a:gd name="T38" fmla="*/ 229 w 331"/>
                <a:gd name="T39" fmla="*/ 59 h 324"/>
                <a:gd name="T40" fmla="*/ 102 w 331"/>
                <a:gd name="T41" fmla="*/ 59 h 324"/>
                <a:gd name="T42" fmla="*/ 18 w 331"/>
                <a:gd name="T43" fmla="*/ 145 h 324"/>
                <a:gd name="T44" fmla="*/ 79 w 331"/>
                <a:gd name="T45" fmla="*/ 87 h 324"/>
                <a:gd name="T46" fmla="*/ 41 w 331"/>
                <a:gd name="T47" fmla="*/ 196 h 324"/>
                <a:gd name="T48" fmla="*/ 48 w 331"/>
                <a:gd name="T49" fmla="*/ 237 h 324"/>
                <a:gd name="T50" fmla="*/ 87 w 331"/>
                <a:gd name="T51" fmla="*/ 231 h 324"/>
                <a:gd name="T52" fmla="*/ 128 w 331"/>
                <a:gd name="T53" fmla="*/ 237 h 324"/>
                <a:gd name="T54" fmla="*/ 117 w 331"/>
                <a:gd name="T55" fmla="*/ 306 h 324"/>
                <a:gd name="T56" fmla="*/ 283 w 331"/>
                <a:gd name="T57" fmla="*/ 237 h 324"/>
                <a:gd name="T58" fmla="*/ 180 w 331"/>
                <a:gd name="T59" fmla="*/ 297 h 324"/>
                <a:gd name="T60" fmla="*/ 202 w 331"/>
                <a:gd name="T61" fmla="*/ 221 h 324"/>
                <a:gd name="T62" fmla="*/ 282 w 331"/>
                <a:gd name="T63" fmla="*/ 223 h 324"/>
                <a:gd name="T64" fmla="*/ 225 w 331"/>
                <a:gd name="T65" fmla="*/ 150 h 324"/>
                <a:gd name="T66" fmla="*/ 252 w 331"/>
                <a:gd name="T67" fmla="*/ 76 h 324"/>
                <a:gd name="T68" fmla="*/ 291 w 331"/>
                <a:gd name="T69"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4">
                  <a:moveTo>
                    <a:pt x="331" y="145"/>
                  </a:moveTo>
                  <a:cubicBezTo>
                    <a:pt x="331" y="98"/>
                    <a:pt x="294" y="60"/>
                    <a:pt x="247" y="58"/>
                  </a:cubicBezTo>
                  <a:cubicBezTo>
                    <a:pt x="236" y="24"/>
                    <a:pt x="203" y="0"/>
                    <a:pt x="166" y="0"/>
                  </a:cubicBezTo>
                  <a:cubicBezTo>
                    <a:pt x="128" y="0"/>
                    <a:pt x="96" y="24"/>
                    <a:pt x="84" y="58"/>
                  </a:cubicBezTo>
                  <a:cubicBezTo>
                    <a:pt x="38" y="60"/>
                    <a:pt x="0" y="98"/>
                    <a:pt x="0" y="145"/>
                  </a:cubicBezTo>
                  <a:cubicBezTo>
                    <a:pt x="0" y="172"/>
                    <a:pt x="14" y="197"/>
                    <a:pt x="34" y="213"/>
                  </a:cubicBezTo>
                  <a:cubicBezTo>
                    <a:pt x="32" y="221"/>
                    <a:pt x="30" y="229"/>
                    <a:pt x="30" y="237"/>
                  </a:cubicBezTo>
                  <a:cubicBezTo>
                    <a:pt x="30" y="285"/>
                    <a:pt x="69" y="324"/>
                    <a:pt x="117" y="324"/>
                  </a:cubicBezTo>
                  <a:cubicBezTo>
                    <a:pt x="135" y="324"/>
                    <a:pt x="152" y="318"/>
                    <a:pt x="166" y="309"/>
                  </a:cubicBezTo>
                  <a:cubicBezTo>
                    <a:pt x="180" y="318"/>
                    <a:pt x="196" y="323"/>
                    <a:pt x="214" y="323"/>
                  </a:cubicBezTo>
                  <a:cubicBezTo>
                    <a:pt x="262" y="323"/>
                    <a:pt x="301" y="284"/>
                    <a:pt x="301" y="237"/>
                  </a:cubicBezTo>
                  <a:cubicBezTo>
                    <a:pt x="301" y="228"/>
                    <a:pt x="300" y="220"/>
                    <a:pt x="298" y="213"/>
                  </a:cubicBezTo>
                  <a:cubicBezTo>
                    <a:pt x="318" y="197"/>
                    <a:pt x="331" y="172"/>
                    <a:pt x="331" y="145"/>
                  </a:cubicBezTo>
                  <a:moveTo>
                    <a:pt x="235" y="87"/>
                  </a:moveTo>
                  <a:cubicBezTo>
                    <a:pt x="235" y="122"/>
                    <a:pt x="209" y="150"/>
                    <a:pt x="176" y="155"/>
                  </a:cubicBezTo>
                  <a:cubicBezTo>
                    <a:pt x="175" y="152"/>
                    <a:pt x="175" y="148"/>
                    <a:pt x="175" y="145"/>
                  </a:cubicBezTo>
                  <a:cubicBezTo>
                    <a:pt x="175" y="110"/>
                    <a:pt x="201" y="81"/>
                    <a:pt x="234" y="76"/>
                  </a:cubicBezTo>
                  <a:cubicBezTo>
                    <a:pt x="235" y="80"/>
                    <a:pt x="235" y="83"/>
                    <a:pt x="235" y="87"/>
                  </a:cubicBezTo>
                  <a:moveTo>
                    <a:pt x="166" y="286"/>
                  </a:moveTo>
                  <a:cubicBezTo>
                    <a:pt x="153" y="274"/>
                    <a:pt x="145" y="256"/>
                    <a:pt x="145" y="237"/>
                  </a:cubicBezTo>
                  <a:cubicBezTo>
                    <a:pt x="145" y="217"/>
                    <a:pt x="153" y="200"/>
                    <a:pt x="165" y="187"/>
                  </a:cubicBezTo>
                  <a:cubicBezTo>
                    <a:pt x="178" y="200"/>
                    <a:pt x="186" y="218"/>
                    <a:pt x="186" y="237"/>
                  </a:cubicBezTo>
                  <a:cubicBezTo>
                    <a:pt x="186" y="256"/>
                    <a:pt x="179" y="274"/>
                    <a:pt x="166" y="286"/>
                  </a:cubicBezTo>
                  <a:moveTo>
                    <a:pt x="97" y="76"/>
                  </a:moveTo>
                  <a:cubicBezTo>
                    <a:pt x="131" y="81"/>
                    <a:pt x="156" y="110"/>
                    <a:pt x="156" y="145"/>
                  </a:cubicBezTo>
                  <a:cubicBezTo>
                    <a:pt x="156" y="148"/>
                    <a:pt x="156" y="152"/>
                    <a:pt x="155" y="155"/>
                  </a:cubicBezTo>
                  <a:cubicBezTo>
                    <a:pt x="122" y="150"/>
                    <a:pt x="96" y="122"/>
                    <a:pt x="96" y="87"/>
                  </a:cubicBezTo>
                  <a:cubicBezTo>
                    <a:pt x="96" y="83"/>
                    <a:pt x="97" y="80"/>
                    <a:pt x="97" y="76"/>
                  </a:cubicBezTo>
                  <a:moveTo>
                    <a:pt x="149" y="176"/>
                  </a:moveTo>
                  <a:cubicBezTo>
                    <a:pt x="138" y="198"/>
                    <a:pt x="114" y="214"/>
                    <a:pt x="87" y="214"/>
                  </a:cubicBezTo>
                  <a:cubicBezTo>
                    <a:pt x="76" y="214"/>
                    <a:pt x="65" y="211"/>
                    <a:pt x="55" y="206"/>
                  </a:cubicBezTo>
                  <a:cubicBezTo>
                    <a:pt x="67" y="183"/>
                    <a:pt x="90" y="168"/>
                    <a:pt x="117" y="168"/>
                  </a:cubicBezTo>
                  <a:cubicBezTo>
                    <a:pt x="129" y="168"/>
                    <a:pt x="139" y="171"/>
                    <a:pt x="149" y="176"/>
                  </a:cubicBezTo>
                  <a:moveTo>
                    <a:pt x="182" y="175"/>
                  </a:moveTo>
                  <a:cubicBezTo>
                    <a:pt x="192" y="170"/>
                    <a:pt x="203" y="167"/>
                    <a:pt x="214" y="167"/>
                  </a:cubicBezTo>
                  <a:cubicBezTo>
                    <a:pt x="241" y="167"/>
                    <a:pt x="265" y="183"/>
                    <a:pt x="276" y="206"/>
                  </a:cubicBezTo>
                  <a:cubicBezTo>
                    <a:pt x="267" y="211"/>
                    <a:pt x="256" y="214"/>
                    <a:pt x="244" y="214"/>
                  </a:cubicBezTo>
                  <a:cubicBezTo>
                    <a:pt x="217" y="214"/>
                    <a:pt x="194" y="198"/>
                    <a:pt x="182" y="175"/>
                  </a:cubicBezTo>
                  <a:moveTo>
                    <a:pt x="166" y="18"/>
                  </a:moveTo>
                  <a:cubicBezTo>
                    <a:pt x="194" y="18"/>
                    <a:pt x="218" y="35"/>
                    <a:pt x="229" y="59"/>
                  </a:cubicBezTo>
                  <a:cubicBezTo>
                    <a:pt x="201" y="64"/>
                    <a:pt x="178" y="83"/>
                    <a:pt x="166" y="108"/>
                  </a:cubicBezTo>
                  <a:cubicBezTo>
                    <a:pt x="154" y="83"/>
                    <a:pt x="130" y="64"/>
                    <a:pt x="102" y="59"/>
                  </a:cubicBezTo>
                  <a:cubicBezTo>
                    <a:pt x="113" y="35"/>
                    <a:pt x="137" y="18"/>
                    <a:pt x="166" y="18"/>
                  </a:cubicBezTo>
                  <a:moveTo>
                    <a:pt x="18" y="145"/>
                  </a:moveTo>
                  <a:cubicBezTo>
                    <a:pt x="18" y="109"/>
                    <a:pt x="45" y="80"/>
                    <a:pt x="80" y="76"/>
                  </a:cubicBezTo>
                  <a:cubicBezTo>
                    <a:pt x="79" y="79"/>
                    <a:pt x="79" y="83"/>
                    <a:pt x="79" y="87"/>
                  </a:cubicBezTo>
                  <a:cubicBezTo>
                    <a:pt x="79" y="112"/>
                    <a:pt x="90" y="135"/>
                    <a:pt x="107" y="151"/>
                  </a:cubicBezTo>
                  <a:cubicBezTo>
                    <a:pt x="79" y="154"/>
                    <a:pt x="54" y="172"/>
                    <a:pt x="41" y="196"/>
                  </a:cubicBezTo>
                  <a:cubicBezTo>
                    <a:pt x="27" y="183"/>
                    <a:pt x="18" y="165"/>
                    <a:pt x="18" y="145"/>
                  </a:cubicBezTo>
                  <a:moveTo>
                    <a:pt x="48" y="237"/>
                  </a:moveTo>
                  <a:cubicBezTo>
                    <a:pt x="48" y="232"/>
                    <a:pt x="48" y="227"/>
                    <a:pt x="49" y="223"/>
                  </a:cubicBezTo>
                  <a:cubicBezTo>
                    <a:pt x="61" y="228"/>
                    <a:pt x="74" y="231"/>
                    <a:pt x="87" y="231"/>
                  </a:cubicBezTo>
                  <a:cubicBezTo>
                    <a:pt x="102" y="231"/>
                    <a:pt x="117" y="227"/>
                    <a:pt x="129" y="221"/>
                  </a:cubicBezTo>
                  <a:cubicBezTo>
                    <a:pt x="128" y="226"/>
                    <a:pt x="128" y="231"/>
                    <a:pt x="128" y="237"/>
                  </a:cubicBezTo>
                  <a:cubicBezTo>
                    <a:pt x="128" y="260"/>
                    <a:pt x="137" y="281"/>
                    <a:pt x="152" y="297"/>
                  </a:cubicBezTo>
                  <a:cubicBezTo>
                    <a:pt x="142" y="303"/>
                    <a:pt x="130" y="306"/>
                    <a:pt x="117" y="306"/>
                  </a:cubicBezTo>
                  <a:cubicBezTo>
                    <a:pt x="79" y="306"/>
                    <a:pt x="48" y="275"/>
                    <a:pt x="48" y="237"/>
                  </a:cubicBezTo>
                  <a:moveTo>
                    <a:pt x="283" y="237"/>
                  </a:moveTo>
                  <a:cubicBezTo>
                    <a:pt x="283" y="275"/>
                    <a:pt x="252" y="306"/>
                    <a:pt x="214" y="306"/>
                  </a:cubicBezTo>
                  <a:cubicBezTo>
                    <a:pt x="202" y="306"/>
                    <a:pt x="190" y="302"/>
                    <a:pt x="180" y="297"/>
                  </a:cubicBezTo>
                  <a:cubicBezTo>
                    <a:pt x="195" y="281"/>
                    <a:pt x="204" y="260"/>
                    <a:pt x="204" y="237"/>
                  </a:cubicBezTo>
                  <a:cubicBezTo>
                    <a:pt x="204" y="231"/>
                    <a:pt x="203" y="226"/>
                    <a:pt x="202" y="221"/>
                  </a:cubicBezTo>
                  <a:cubicBezTo>
                    <a:pt x="215" y="227"/>
                    <a:pt x="229" y="231"/>
                    <a:pt x="244" y="231"/>
                  </a:cubicBezTo>
                  <a:cubicBezTo>
                    <a:pt x="258" y="231"/>
                    <a:pt x="271" y="228"/>
                    <a:pt x="282" y="223"/>
                  </a:cubicBezTo>
                  <a:cubicBezTo>
                    <a:pt x="283" y="227"/>
                    <a:pt x="283" y="232"/>
                    <a:pt x="283" y="237"/>
                  </a:cubicBezTo>
                  <a:moveTo>
                    <a:pt x="225" y="150"/>
                  </a:moveTo>
                  <a:cubicBezTo>
                    <a:pt x="242" y="135"/>
                    <a:pt x="252" y="112"/>
                    <a:pt x="252" y="87"/>
                  </a:cubicBezTo>
                  <a:cubicBezTo>
                    <a:pt x="252" y="83"/>
                    <a:pt x="252" y="79"/>
                    <a:pt x="252" y="76"/>
                  </a:cubicBezTo>
                  <a:cubicBezTo>
                    <a:pt x="286" y="80"/>
                    <a:pt x="314" y="109"/>
                    <a:pt x="314" y="145"/>
                  </a:cubicBezTo>
                  <a:cubicBezTo>
                    <a:pt x="314" y="165"/>
                    <a:pt x="305" y="183"/>
                    <a:pt x="291" y="196"/>
                  </a:cubicBezTo>
                  <a:cubicBezTo>
                    <a:pt x="278" y="171"/>
                    <a:pt x="253" y="154"/>
                    <a:pt x="22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662"/>
            <p:cNvSpPr>
              <a:spLocks/>
            </p:cNvSpPr>
            <p:nvPr/>
          </p:nvSpPr>
          <p:spPr bwMode="auto">
            <a:xfrm>
              <a:off x="4013378" y="2762743"/>
              <a:ext cx="114354" cy="75699"/>
            </a:xfrm>
            <a:custGeom>
              <a:avLst/>
              <a:gdLst>
                <a:gd name="T0" fmla="*/ 2 w 105"/>
                <a:gd name="T1" fmla="*/ 70 h 70"/>
                <a:gd name="T2" fmla="*/ 3 w 105"/>
                <a:gd name="T3" fmla="*/ 70 h 70"/>
                <a:gd name="T4" fmla="*/ 103 w 105"/>
                <a:gd name="T5" fmla="*/ 70 h 70"/>
                <a:gd name="T6" fmla="*/ 105 w 105"/>
                <a:gd name="T7" fmla="*/ 67 h 70"/>
                <a:gd name="T8" fmla="*/ 104 w 105"/>
                <a:gd name="T9" fmla="*/ 66 h 70"/>
                <a:gd name="T10" fmla="*/ 104 w 105"/>
                <a:gd name="T11" fmla="*/ 66 h 70"/>
                <a:gd name="T12" fmla="*/ 54 w 105"/>
                <a:gd name="T13" fmla="*/ 1 h 70"/>
                <a:gd name="T14" fmla="*/ 54 w 105"/>
                <a:gd name="T15" fmla="*/ 1 h 70"/>
                <a:gd name="T16" fmla="*/ 52 w 105"/>
                <a:gd name="T17" fmla="*/ 0 h 70"/>
                <a:gd name="T18" fmla="*/ 51 w 105"/>
                <a:gd name="T19" fmla="*/ 0 h 70"/>
                <a:gd name="T20" fmla="*/ 50 w 105"/>
                <a:gd name="T21" fmla="*/ 1 h 70"/>
                <a:gd name="T22" fmla="*/ 50 w 105"/>
                <a:gd name="T23" fmla="*/ 1 h 70"/>
                <a:gd name="T24" fmla="*/ 1 w 105"/>
                <a:gd name="T25" fmla="*/ 65 h 70"/>
                <a:gd name="T26" fmla="*/ 0 w 105"/>
                <a:gd name="T27" fmla="*/ 66 h 70"/>
                <a:gd name="T28" fmla="*/ 0 w 105"/>
                <a:gd name="T29" fmla="*/ 67 h 70"/>
                <a:gd name="T30" fmla="*/ 2 w 105"/>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70">
                  <a:moveTo>
                    <a:pt x="2" y="70"/>
                  </a:moveTo>
                  <a:cubicBezTo>
                    <a:pt x="3" y="70"/>
                    <a:pt x="3" y="70"/>
                    <a:pt x="3" y="70"/>
                  </a:cubicBezTo>
                  <a:cubicBezTo>
                    <a:pt x="103" y="70"/>
                    <a:pt x="103" y="70"/>
                    <a:pt x="103" y="70"/>
                  </a:cubicBezTo>
                  <a:cubicBezTo>
                    <a:pt x="104" y="70"/>
                    <a:pt x="105" y="69"/>
                    <a:pt x="105" y="67"/>
                  </a:cubicBezTo>
                  <a:cubicBezTo>
                    <a:pt x="105" y="67"/>
                    <a:pt x="105" y="66"/>
                    <a:pt x="104" y="66"/>
                  </a:cubicBezTo>
                  <a:cubicBezTo>
                    <a:pt x="104" y="66"/>
                    <a:pt x="104" y="66"/>
                    <a:pt x="104" y="66"/>
                  </a:cubicBezTo>
                  <a:cubicBezTo>
                    <a:pt x="54" y="1"/>
                    <a:pt x="54" y="1"/>
                    <a:pt x="54" y="1"/>
                  </a:cubicBezTo>
                  <a:cubicBezTo>
                    <a:pt x="54" y="1"/>
                    <a:pt x="54" y="1"/>
                    <a:pt x="54" y="1"/>
                  </a:cubicBezTo>
                  <a:cubicBezTo>
                    <a:pt x="53" y="0"/>
                    <a:pt x="53" y="0"/>
                    <a:pt x="52" y="0"/>
                  </a:cubicBezTo>
                  <a:cubicBezTo>
                    <a:pt x="51" y="0"/>
                    <a:pt x="51" y="0"/>
                    <a:pt x="51" y="0"/>
                  </a:cubicBezTo>
                  <a:cubicBezTo>
                    <a:pt x="50" y="1"/>
                    <a:pt x="50" y="1"/>
                    <a:pt x="50" y="1"/>
                  </a:cubicBezTo>
                  <a:cubicBezTo>
                    <a:pt x="50" y="1"/>
                    <a:pt x="50" y="1"/>
                    <a:pt x="50" y="1"/>
                  </a:cubicBezTo>
                  <a:cubicBezTo>
                    <a:pt x="1" y="65"/>
                    <a:pt x="1" y="65"/>
                    <a:pt x="1" y="65"/>
                  </a:cubicBezTo>
                  <a:cubicBezTo>
                    <a:pt x="0" y="66"/>
                    <a:pt x="0" y="66"/>
                    <a:pt x="0" y="66"/>
                  </a:cubicBezTo>
                  <a:cubicBezTo>
                    <a:pt x="0" y="66"/>
                    <a:pt x="0" y="67"/>
                    <a:pt x="0" y="67"/>
                  </a:cubicBezTo>
                  <a:cubicBezTo>
                    <a:pt x="0" y="69"/>
                    <a:pt x="1" y="70"/>
                    <a:pt x="2"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2" name="Freeform 663"/>
            <p:cNvSpPr>
              <a:spLocks/>
            </p:cNvSpPr>
            <p:nvPr/>
          </p:nvSpPr>
          <p:spPr bwMode="auto">
            <a:xfrm>
              <a:off x="4011768" y="2849716"/>
              <a:ext cx="115964" cy="90195"/>
            </a:xfrm>
            <a:custGeom>
              <a:avLst/>
              <a:gdLst>
                <a:gd name="T0" fmla="*/ 103 w 106"/>
                <a:gd name="T1" fmla="*/ 0 h 83"/>
                <a:gd name="T2" fmla="*/ 3 w 106"/>
                <a:gd name="T3" fmla="*/ 0 h 83"/>
                <a:gd name="T4" fmla="*/ 0 w 106"/>
                <a:gd name="T5" fmla="*/ 2 h 83"/>
                <a:gd name="T6" fmla="*/ 0 w 106"/>
                <a:gd name="T7" fmla="*/ 81 h 83"/>
                <a:gd name="T8" fmla="*/ 3 w 106"/>
                <a:gd name="T9" fmla="*/ 83 h 83"/>
                <a:gd name="T10" fmla="*/ 35 w 106"/>
                <a:gd name="T11" fmla="*/ 83 h 83"/>
                <a:gd name="T12" fmla="*/ 35 w 106"/>
                <a:gd name="T13" fmla="*/ 34 h 83"/>
                <a:gd name="T14" fmla="*/ 38 w 106"/>
                <a:gd name="T15" fmla="*/ 31 h 83"/>
                <a:gd name="T16" fmla="*/ 68 w 106"/>
                <a:gd name="T17" fmla="*/ 31 h 83"/>
                <a:gd name="T18" fmla="*/ 70 w 106"/>
                <a:gd name="T19" fmla="*/ 34 h 83"/>
                <a:gd name="T20" fmla="*/ 70 w 106"/>
                <a:gd name="T21" fmla="*/ 83 h 83"/>
                <a:gd name="T22" fmla="*/ 103 w 106"/>
                <a:gd name="T23" fmla="*/ 83 h 83"/>
                <a:gd name="T24" fmla="*/ 106 w 106"/>
                <a:gd name="T25" fmla="*/ 81 h 83"/>
                <a:gd name="T26" fmla="*/ 106 w 106"/>
                <a:gd name="T27" fmla="*/ 2 h 83"/>
                <a:gd name="T28" fmla="*/ 103 w 106"/>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83">
                  <a:moveTo>
                    <a:pt x="103" y="0"/>
                  </a:moveTo>
                  <a:cubicBezTo>
                    <a:pt x="3" y="0"/>
                    <a:pt x="3" y="0"/>
                    <a:pt x="3" y="0"/>
                  </a:cubicBezTo>
                  <a:cubicBezTo>
                    <a:pt x="2" y="0"/>
                    <a:pt x="0" y="1"/>
                    <a:pt x="0" y="2"/>
                  </a:cubicBezTo>
                  <a:cubicBezTo>
                    <a:pt x="0" y="81"/>
                    <a:pt x="0" y="81"/>
                    <a:pt x="0" y="81"/>
                  </a:cubicBezTo>
                  <a:cubicBezTo>
                    <a:pt x="0" y="82"/>
                    <a:pt x="2" y="83"/>
                    <a:pt x="3" y="83"/>
                  </a:cubicBezTo>
                  <a:cubicBezTo>
                    <a:pt x="35" y="83"/>
                    <a:pt x="35" y="83"/>
                    <a:pt x="35" y="83"/>
                  </a:cubicBezTo>
                  <a:cubicBezTo>
                    <a:pt x="35" y="34"/>
                    <a:pt x="35" y="34"/>
                    <a:pt x="35" y="34"/>
                  </a:cubicBezTo>
                  <a:cubicBezTo>
                    <a:pt x="35" y="33"/>
                    <a:pt x="36" y="31"/>
                    <a:pt x="38" y="31"/>
                  </a:cubicBezTo>
                  <a:cubicBezTo>
                    <a:pt x="68" y="31"/>
                    <a:pt x="68" y="31"/>
                    <a:pt x="68" y="31"/>
                  </a:cubicBezTo>
                  <a:cubicBezTo>
                    <a:pt x="69" y="31"/>
                    <a:pt x="70" y="33"/>
                    <a:pt x="70" y="34"/>
                  </a:cubicBezTo>
                  <a:cubicBezTo>
                    <a:pt x="70" y="83"/>
                    <a:pt x="70" y="83"/>
                    <a:pt x="70" y="83"/>
                  </a:cubicBezTo>
                  <a:cubicBezTo>
                    <a:pt x="103" y="83"/>
                    <a:pt x="103" y="83"/>
                    <a:pt x="103" y="83"/>
                  </a:cubicBezTo>
                  <a:cubicBezTo>
                    <a:pt x="105" y="83"/>
                    <a:pt x="106" y="82"/>
                    <a:pt x="106" y="81"/>
                  </a:cubicBezTo>
                  <a:cubicBezTo>
                    <a:pt x="106" y="2"/>
                    <a:pt x="106" y="2"/>
                    <a:pt x="106" y="2"/>
                  </a:cubicBezTo>
                  <a:cubicBezTo>
                    <a:pt x="106" y="1"/>
                    <a:pt x="105" y="0"/>
                    <a:pt x="1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3" name="Freeform 664"/>
            <p:cNvSpPr>
              <a:spLocks noEditPoints="1"/>
            </p:cNvSpPr>
            <p:nvPr/>
          </p:nvSpPr>
          <p:spPr bwMode="auto">
            <a:xfrm>
              <a:off x="4390262" y="2825557"/>
              <a:ext cx="112743" cy="114354"/>
            </a:xfrm>
            <a:custGeom>
              <a:avLst/>
              <a:gdLst>
                <a:gd name="T0" fmla="*/ 102 w 104"/>
                <a:gd name="T1" fmla="*/ 0 h 105"/>
                <a:gd name="T2" fmla="*/ 3 w 104"/>
                <a:gd name="T3" fmla="*/ 0 h 105"/>
                <a:gd name="T4" fmla="*/ 0 w 104"/>
                <a:gd name="T5" fmla="*/ 3 h 105"/>
                <a:gd name="T6" fmla="*/ 0 w 104"/>
                <a:gd name="T7" fmla="*/ 103 h 105"/>
                <a:gd name="T8" fmla="*/ 3 w 104"/>
                <a:gd name="T9" fmla="*/ 105 h 105"/>
                <a:gd name="T10" fmla="*/ 102 w 104"/>
                <a:gd name="T11" fmla="*/ 105 h 105"/>
                <a:gd name="T12" fmla="*/ 104 w 104"/>
                <a:gd name="T13" fmla="*/ 103 h 105"/>
                <a:gd name="T14" fmla="*/ 104 w 104"/>
                <a:gd name="T15" fmla="*/ 3 h 105"/>
                <a:gd name="T16" fmla="*/ 102 w 104"/>
                <a:gd name="T17" fmla="*/ 0 h 105"/>
                <a:gd name="T18" fmla="*/ 48 w 104"/>
                <a:gd name="T19" fmla="*/ 66 h 105"/>
                <a:gd name="T20" fmla="*/ 45 w 104"/>
                <a:gd name="T21" fmla="*/ 68 h 105"/>
                <a:gd name="T22" fmla="*/ 16 w 104"/>
                <a:gd name="T23" fmla="*/ 68 h 105"/>
                <a:gd name="T24" fmla="*/ 13 w 104"/>
                <a:gd name="T25" fmla="*/ 66 h 105"/>
                <a:gd name="T26" fmla="*/ 13 w 104"/>
                <a:gd name="T27" fmla="*/ 48 h 105"/>
                <a:gd name="T28" fmla="*/ 16 w 104"/>
                <a:gd name="T29" fmla="*/ 45 h 105"/>
                <a:gd name="T30" fmla="*/ 45 w 104"/>
                <a:gd name="T31" fmla="*/ 45 h 105"/>
                <a:gd name="T32" fmla="*/ 48 w 104"/>
                <a:gd name="T33" fmla="*/ 48 h 105"/>
                <a:gd name="T34" fmla="*/ 48 w 104"/>
                <a:gd name="T35" fmla="*/ 66 h 105"/>
                <a:gd name="T36" fmla="*/ 48 w 104"/>
                <a:gd name="T37" fmla="*/ 32 h 105"/>
                <a:gd name="T38" fmla="*/ 45 w 104"/>
                <a:gd name="T39" fmla="*/ 35 h 105"/>
                <a:gd name="T40" fmla="*/ 16 w 104"/>
                <a:gd name="T41" fmla="*/ 35 h 105"/>
                <a:gd name="T42" fmla="*/ 13 w 104"/>
                <a:gd name="T43" fmla="*/ 32 h 105"/>
                <a:gd name="T44" fmla="*/ 13 w 104"/>
                <a:gd name="T45" fmla="*/ 14 h 105"/>
                <a:gd name="T46" fmla="*/ 16 w 104"/>
                <a:gd name="T47" fmla="*/ 12 h 105"/>
                <a:gd name="T48" fmla="*/ 45 w 104"/>
                <a:gd name="T49" fmla="*/ 12 h 105"/>
                <a:gd name="T50" fmla="*/ 48 w 104"/>
                <a:gd name="T51" fmla="*/ 14 h 105"/>
                <a:gd name="T52" fmla="*/ 48 w 104"/>
                <a:gd name="T53" fmla="*/ 32 h 105"/>
                <a:gd name="T54" fmla="*/ 93 w 104"/>
                <a:gd name="T55" fmla="*/ 66 h 105"/>
                <a:gd name="T56" fmla="*/ 91 w 104"/>
                <a:gd name="T57" fmla="*/ 68 h 105"/>
                <a:gd name="T58" fmla="*/ 61 w 104"/>
                <a:gd name="T59" fmla="*/ 68 h 105"/>
                <a:gd name="T60" fmla="*/ 59 w 104"/>
                <a:gd name="T61" fmla="*/ 66 h 105"/>
                <a:gd name="T62" fmla="*/ 59 w 104"/>
                <a:gd name="T63" fmla="*/ 48 h 105"/>
                <a:gd name="T64" fmla="*/ 61 w 104"/>
                <a:gd name="T65" fmla="*/ 45 h 105"/>
                <a:gd name="T66" fmla="*/ 91 w 104"/>
                <a:gd name="T67" fmla="*/ 45 h 105"/>
                <a:gd name="T68" fmla="*/ 93 w 104"/>
                <a:gd name="T69" fmla="*/ 48 h 105"/>
                <a:gd name="T70" fmla="*/ 93 w 104"/>
                <a:gd name="T71" fmla="*/ 66 h 105"/>
                <a:gd name="T72" fmla="*/ 93 w 104"/>
                <a:gd name="T73" fmla="*/ 32 h 105"/>
                <a:gd name="T74" fmla="*/ 91 w 104"/>
                <a:gd name="T75" fmla="*/ 35 h 105"/>
                <a:gd name="T76" fmla="*/ 61 w 104"/>
                <a:gd name="T77" fmla="*/ 35 h 105"/>
                <a:gd name="T78" fmla="*/ 59 w 104"/>
                <a:gd name="T79" fmla="*/ 32 h 105"/>
                <a:gd name="T80" fmla="*/ 59 w 104"/>
                <a:gd name="T81" fmla="*/ 14 h 105"/>
                <a:gd name="T82" fmla="*/ 61 w 104"/>
                <a:gd name="T83" fmla="*/ 12 h 105"/>
                <a:gd name="T84" fmla="*/ 91 w 104"/>
                <a:gd name="T85" fmla="*/ 12 h 105"/>
                <a:gd name="T86" fmla="*/ 93 w 104"/>
                <a:gd name="T87" fmla="*/ 14 h 105"/>
                <a:gd name="T88" fmla="*/ 93 w 104"/>
                <a:gd name="T89"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5">
                  <a:moveTo>
                    <a:pt x="102" y="0"/>
                  </a:moveTo>
                  <a:cubicBezTo>
                    <a:pt x="3" y="0"/>
                    <a:pt x="3" y="0"/>
                    <a:pt x="3" y="0"/>
                  </a:cubicBezTo>
                  <a:cubicBezTo>
                    <a:pt x="1" y="0"/>
                    <a:pt x="0" y="1"/>
                    <a:pt x="0" y="3"/>
                  </a:cubicBezTo>
                  <a:cubicBezTo>
                    <a:pt x="0" y="103"/>
                    <a:pt x="0" y="103"/>
                    <a:pt x="0" y="103"/>
                  </a:cubicBezTo>
                  <a:cubicBezTo>
                    <a:pt x="0" y="104"/>
                    <a:pt x="1" y="105"/>
                    <a:pt x="3" y="105"/>
                  </a:cubicBezTo>
                  <a:cubicBezTo>
                    <a:pt x="102" y="105"/>
                    <a:pt x="102" y="105"/>
                    <a:pt x="102" y="105"/>
                  </a:cubicBezTo>
                  <a:cubicBezTo>
                    <a:pt x="103" y="105"/>
                    <a:pt x="104" y="104"/>
                    <a:pt x="104" y="103"/>
                  </a:cubicBezTo>
                  <a:cubicBezTo>
                    <a:pt x="104" y="3"/>
                    <a:pt x="104" y="3"/>
                    <a:pt x="104" y="3"/>
                  </a:cubicBezTo>
                  <a:cubicBezTo>
                    <a:pt x="104" y="1"/>
                    <a:pt x="103" y="0"/>
                    <a:pt x="102" y="0"/>
                  </a:cubicBezTo>
                  <a:moveTo>
                    <a:pt x="48" y="66"/>
                  </a:moveTo>
                  <a:cubicBezTo>
                    <a:pt x="48" y="67"/>
                    <a:pt x="47" y="68"/>
                    <a:pt x="45" y="68"/>
                  </a:cubicBezTo>
                  <a:cubicBezTo>
                    <a:pt x="16" y="68"/>
                    <a:pt x="16" y="68"/>
                    <a:pt x="16" y="68"/>
                  </a:cubicBezTo>
                  <a:cubicBezTo>
                    <a:pt x="14" y="68"/>
                    <a:pt x="13" y="67"/>
                    <a:pt x="13" y="66"/>
                  </a:cubicBezTo>
                  <a:cubicBezTo>
                    <a:pt x="13" y="48"/>
                    <a:pt x="13" y="48"/>
                    <a:pt x="13" y="48"/>
                  </a:cubicBezTo>
                  <a:cubicBezTo>
                    <a:pt x="13" y="46"/>
                    <a:pt x="14" y="45"/>
                    <a:pt x="16" y="45"/>
                  </a:cubicBezTo>
                  <a:cubicBezTo>
                    <a:pt x="45" y="45"/>
                    <a:pt x="45" y="45"/>
                    <a:pt x="45" y="45"/>
                  </a:cubicBezTo>
                  <a:cubicBezTo>
                    <a:pt x="47" y="45"/>
                    <a:pt x="48" y="46"/>
                    <a:pt x="48" y="48"/>
                  </a:cubicBezTo>
                  <a:lnTo>
                    <a:pt x="48" y="66"/>
                  </a:lnTo>
                  <a:close/>
                  <a:moveTo>
                    <a:pt x="48" y="32"/>
                  </a:moveTo>
                  <a:cubicBezTo>
                    <a:pt x="48" y="34"/>
                    <a:pt x="47" y="35"/>
                    <a:pt x="45" y="35"/>
                  </a:cubicBezTo>
                  <a:cubicBezTo>
                    <a:pt x="16" y="35"/>
                    <a:pt x="16" y="35"/>
                    <a:pt x="16" y="35"/>
                  </a:cubicBezTo>
                  <a:cubicBezTo>
                    <a:pt x="14" y="35"/>
                    <a:pt x="13" y="34"/>
                    <a:pt x="13" y="32"/>
                  </a:cubicBezTo>
                  <a:cubicBezTo>
                    <a:pt x="13" y="14"/>
                    <a:pt x="13" y="14"/>
                    <a:pt x="13" y="14"/>
                  </a:cubicBezTo>
                  <a:cubicBezTo>
                    <a:pt x="13" y="13"/>
                    <a:pt x="14" y="12"/>
                    <a:pt x="16" y="12"/>
                  </a:cubicBezTo>
                  <a:cubicBezTo>
                    <a:pt x="45" y="12"/>
                    <a:pt x="45" y="12"/>
                    <a:pt x="45" y="12"/>
                  </a:cubicBezTo>
                  <a:cubicBezTo>
                    <a:pt x="47" y="12"/>
                    <a:pt x="48" y="13"/>
                    <a:pt x="48" y="14"/>
                  </a:cubicBezTo>
                  <a:lnTo>
                    <a:pt x="48" y="32"/>
                  </a:lnTo>
                  <a:close/>
                  <a:moveTo>
                    <a:pt x="93" y="66"/>
                  </a:moveTo>
                  <a:cubicBezTo>
                    <a:pt x="93" y="67"/>
                    <a:pt x="92" y="68"/>
                    <a:pt x="91" y="68"/>
                  </a:cubicBezTo>
                  <a:cubicBezTo>
                    <a:pt x="61" y="68"/>
                    <a:pt x="61" y="68"/>
                    <a:pt x="61" y="68"/>
                  </a:cubicBezTo>
                  <a:cubicBezTo>
                    <a:pt x="60" y="68"/>
                    <a:pt x="59" y="67"/>
                    <a:pt x="59" y="66"/>
                  </a:cubicBezTo>
                  <a:cubicBezTo>
                    <a:pt x="59" y="48"/>
                    <a:pt x="59" y="48"/>
                    <a:pt x="59" y="48"/>
                  </a:cubicBezTo>
                  <a:cubicBezTo>
                    <a:pt x="59" y="46"/>
                    <a:pt x="60" y="45"/>
                    <a:pt x="61" y="45"/>
                  </a:cubicBezTo>
                  <a:cubicBezTo>
                    <a:pt x="91" y="45"/>
                    <a:pt x="91" y="45"/>
                    <a:pt x="91" y="45"/>
                  </a:cubicBezTo>
                  <a:cubicBezTo>
                    <a:pt x="92" y="45"/>
                    <a:pt x="93" y="46"/>
                    <a:pt x="93" y="48"/>
                  </a:cubicBezTo>
                  <a:lnTo>
                    <a:pt x="93" y="66"/>
                  </a:lnTo>
                  <a:close/>
                  <a:moveTo>
                    <a:pt x="93" y="32"/>
                  </a:moveTo>
                  <a:cubicBezTo>
                    <a:pt x="93" y="34"/>
                    <a:pt x="92" y="35"/>
                    <a:pt x="91" y="35"/>
                  </a:cubicBezTo>
                  <a:cubicBezTo>
                    <a:pt x="61" y="35"/>
                    <a:pt x="61" y="35"/>
                    <a:pt x="61" y="35"/>
                  </a:cubicBezTo>
                  <a:cubicBezTo>
                    <a:pt x="60" y="35"/>
                    <a:pt x="59" y="34"/>
                    <a:pt x="59" y="32"/>
                  </a:cubicBezTo>
                  <a:cubicBezTo>
                    <a:pt x="59" y="14"/>
                    <a:pt x="59" y="14"/>
                    <a:pt x="59" y="14"/>
                  </a:cubicBezTo>
                  <a:cubicBezTo>
                    <a:pt x="59" y="13"/>
                    <a:pt x="60" y="12"/>
                    <a:pt x="61" y="12"/>
                  </a:cubicBezTo>
                  <a:cubicBezTo>
                    <a:pt x="91" y="12"/>
                    <a:pt x="91" y="12"/>
                    <a:pt x="91" y="12"/>
                  </a:cubicBezTo>
                  <a:cubicBezTo>
                    <a:pt x="92" y="12"/>
                    <a:pt x="93" y="13"/>
                    <a:pt x="93" y="14"/>
                  </a:cubicBezTo>
                  <a:lnTo>
                    <a:pt x="9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4" name="Freeform 665"/>
            <p:cNvSpPr>
              <a:spLocks noEditPoints="1"/>
            </p:cNvSpPr>
            <p:nvPr/>
          </p:nvSpPr>
          <p:spPr bwMode="auto">
            <a:xfrm>
              <a:off x="4142228" y="2572690"/>
              <a:ext cx="111133" cy="367221"/>
            </a:xfrm>
            <a:custGeom>
              <a:avLst/>
              <a:gdLst>
                <a:gd name="T0" fmla="*/ 2 w 102"/>
                <a:gd name="T1" fmla="*/ 0 h 337"/>
                <a:gd name="T2" fmla="*/ 0 w 102"/>
                <a:gd name="T3" fmla="*/ 335 h 337"/>
                <a:gd name="T4" fmla="*/ 99 w 102"/>
                <a:gd name="T5" fmla="*/ 337 h 337"/>
                <a:gd name="T6" fmla="*/ 102 w 102"/>
                <a:gd name="T7" fmla="*/ 3 h 337"/>
                <a:gd name="T8" fmla="*/ 41 w 102"/>
                <a:gd name="T9" fmla="*/ 300 h 337"/>
                <a:gd name="T10" fmla="*/ 18 w 102"/>
                <a:gd name="T11" fmla="*/ 301 h 337"/>
                <a:gd name="T12" fmla="*/ 17 w 102"/>
                <a:gd name="T13" fmla="*/ 275 h 337"/>
                <a:gd name="T14" fmla="*/ 40 w 102"/>
                <a:gd name="T15" fmla="*/ 274 h 337"/>
                <a:gd name="T16" fmla="*/ 41 w 102"/>
                <a:gd name="T17" fmla="*/ 300 h 337"/>
                <a:gd name="T18" fmla="*/ 40 w 102"/>
                <a:gd name="T19" fmla="*/ 244 h 337"/>
                <a:gd name="T20" fmla="*/ 17 w 102"/>
                <a:gd name="T21" fmla="*/ 243 h 337"/>
                <a:gd name="T22" fmla="*/ 18 w 102"/>
                <a:gd name="T23" fmla="*/ 217 h 337"/>
                <a:gd name="T24" fmla="*/ 41 w 102"/>
                <a:gd name="T25" fmla="*/ 218 h 337"/>
                <a:gd name="T26" fmla="*/ 41 w 102"/>
                <a:gd name="T27" fmla="*/ 186 h 337"/>
                <a:gd name="T28" fmla="*/ 18 w 102"/>
                <a:gd name="T29" fmla="*/ 187 h 337"/>
                <a:gd name="T30" fmla="*/ 17 w 102"/>
                <a:gd name="T31" fmla="*/ 161 h 337"/>
                <a:gd name="T32" fmla="*/ 40 w 102"/>
                <a:gd name="T33" fmla="*/ 160 h 337"/>
                <a:gd name="T34" fmla="*/ 41 w 102"/>
                <a:gd name="T35" fmla="*/ 186 h 337"/>
                <a:gd name="T36" fmla="*/ 40 w 102"/>
                <a:gd name="T37" fmla="*/ 130 h 337"/>
                <a:gd name="T38" fmla="*/ 17 w 102"/>
                <a:gd name="T39" fmla="*/ 129 h 337"/>
                <a:gd name="T40" fmla="*/ 18 w 102"/>
                <a:gd name="T41" fmla="*/ 103 h 337"/>
                <a:gd name="T42" fmla="*/ 41 w 102"/>
                <a:gd name="T43" fmla="*/ 104 h 337"/>
                <a:gd name="T44" fmla="*/ 41 w 102"/>
                <a:gd name="T45" fmla="*/ 72 h 337"/>
                <a:gd name="T46" fmla="*/ 18 w 102"/>
                <a:gd name="T47" fmla="*/ 73 h 337"/>
                <a:gd name="T48" fmla="*/ 17 w 102"/>
                <a:gd name="T49" fmla="*/ 47 h 337"/>
                <a:gd name="T50" fmla="*/ 40 w 102"/>
                <a:gd name="T51" fmla="*/ 46 h 337"/>
                <a:gd name="T52" fmla="*/ 41 w 102"/>
                <a:gd name="T53" fmla="*/ 72 h 337"/>
                <a:gd name="T54" fmla="*/ 84 w 102"/>
                <a:gd name="T55" fmla="*/ 301 h 337"/>
                <a:gd name="T56" fmla="*/ 60 w 102"/>
                <a:gd name="T57" fmla="*/ 300 h 337"/>
                <a:gd name="T58" fmla="*/ 61 w 102"/>
                <a:gd name="T59" fmla="*/ 274 h 337"/>
                <a:gd name="T60" fmla="*/ 85 w 102"/>
                <a:gd name="T61" fmla="*/ 275 h 337"/>
                <a:gd name="T62" fmla="*/ 85 w 102"/>
                <a:gd name="T63" fmla="*/ 243 h 337"/>
                <a:gd name="T64" fmla="*/ 61 w 102"/>
                <a:gd name="T65" fmla="*/ 244 h 337"/>
                <a:gd name="T66" fmla="*/ 60 w 102"/>
                <a:gd name="T67" fmla="*/ 218 h 337"/>
                <a:gd name="T68" fmla="*/ 84 w 102"/>
                <a:gd name="T69" fmla="*/ 217 h 337"/>
                <a:gd name="T70" fmla="*/ 85 w 102"/>
                <a:gd name="T71" fmla="*/ 243 h 337"/>
                <a:gd name="T72" fmla="*/ 84 w 102"/>
                <a:gd name="T73" fmla="*/ 187 h 337"/>
                <a:gd name="T74" fmla="*/ 60 w 102"/>
                <a:gd name="T75" fmla="*/ 186 h 337"/>
                <a:gd name="T76" fmla="*/ 61 w 102"/>
                <a:gd name="T77" fmla="*/ 160 h 337"/>
                <a:gd name="T78" fmla="*/ 85 w 102"/>
                <a:gd name="T79" fmla="*/ 161 h 337"/>
                <a:gd name="T80" fmla="*/ 85 w 102"/>
                <a:gd name="T81" fmla="*/ 129 h 337"/>
                <a:gd name="T82" fmla="*/ 61 w 102"/>
                <a:gd name="T83" fmla="*/ 130 h 337"/>
                <a:gd name="T84" fmla="*/ 60 w 102"/>
                <a:gd name="T85" fmla="*/ 104 h 337"/>
                <a:gd name="T86" fmla="*/ 84 w 102"/>
                <a:gd name="T87" fmla="*/ 103 h 337"/>
                <a:gd name="T88" fmla="*/ 85 w 102"/>
                <a:gd name="T89" fmla="*/ 129 h 337"/>
                <a:gd name="T90" fmla="*/ 84 w 102"/>
                <a:gd name="T91" fmla="*/ 73 h 337"/>
                <a:gd name="T92" fmla="*/ 60 w 102"/>
                <a:gd name="T93" fmla="*/ 72 h 337"/>
                <a:gd name="T94" fmla="*/ 61 w 102"/>
                <a:gd name="T95" fmla="*/ 46 h 337"/>
                <a:gd name="T96" fmla="*/ 85 w 102"/>
                <a:gd name="T97"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37">
                  <a:moveTo>
                    <a:pt x="99" y="0"/>
                  </a:moveTo>
                  <a:cubicBezTo>
                    <a:pt x="2" y="0"/>
                    <a:pt x="2" y="0"/>
                    <a:pt x="2" y="0"/>
                  </a:cubicBezTo>
                  <a:cubicBezTo>
                    <a:pt x="1" y="0"/>
                    <a:pt x="0" y="2"/>
                    <a:pt x="0" y="3"/>
                  </a:cubicBezTo>
                  <a:cubicBezTo>
                    <a:pt x="0" y="335"/>
                    <a:pt x="0" y="335"/>
                    <a:pt x="0" y="335"/>
                  </a:cubicBezTo>
                  <a:cubicBezTo>
                    <a:pt x="0" y="336"/>
                    <a:pt x="1" y="337"/>
                    <a:pt x="2" y="337"/>
                  </a:cubicBezTo>
                  <a:cubicBezTo>
                    <a:pt x="99" y="337"/>
                    <a:pt x="99" y="337"/>
                    <a:pt x="99" y="337"/>
                  </a:cubicBezTo>
                  <a:cubicBezTo>
                    <a:pt x="100" y="337"/>
                    <a:pt x="102" y="336"/>
                    <a:pt x="102" y="335"/>
                  </a:cubicBezTo>
                  <a:cubicBezTo>
                    <a:pt x="102" y="3"/>
                    <a:pt x="102" y="3"/>
                    <a:pt x="102" y="3"/>
                  </a:cubicBezTo>
                  <a:cubicBezTo>
                    <a:pt x="102" y="2"/>
                    <a:pt x="100" y="0"/>
                    <a:pt x="99" y="0"/>
                  </a:cubicBezTo>
                  <a:moveTo>
                    <a:pt x="41" y="300"/>
                  </a:moveTo>
                  <a:cubicBezTo>
                    <a:pt x="41" y="300"/>
                    <a:pt x="41" y="301"/>
                    <a:pt x="40" y="301"/>
                  </a:cubicBezTo>
                  <a:cubicBezTo>
                    <a:pt x="18" y="301"/>
                    <a:pt x="18" y="301"/>
                    <a:pt x="18" y="301"/>
                  </a:cubicBezTo>
                  <a:cubicBezTo>
                    <a:pt x="17" y="301"/>
                    <a:pt x="17" y="300"/>
                    <a:pt x="17" y="300"/>
                  </a:cubicBezTo>
                  <a:cubicBezTo>
                    <a:pt x="17" y="275"/>
                    <a:pt x="17" y="275"/>
                    <a:pt x="17" y="275"/>
                  </a:cubicBezTo>
                  <a:cubicBezTo>
                    <a:pt x="17" y="274"/>
                    <a:pt x="17" y="274"/>
                    <a:pt x="18" y="274"/>
                  </a:cubicBezTo>
                  <a:cubicBezTo>
                    <a:pt x="40" y="274"/>
                    <a:pt x="40" y="274"/>
                    <a:pt x="40" y="274"/>
                  </a:cubicBezTo>
                  <a:cubicBezTo>
                    <a:pt x="41" y="274"/>
                    <a:pt x="41" y="274"/>
                    <a:pt x="41" y="275"/>
                  </a:cubicBezTo>
                  <a:lnTo>
                    <a:pt x="41" y="300"/>
                  </a:lnTo>
                  <a:close/>
                  <a:moveTo>
                    <a:pt x="41" y="243"/>
                  </a:moveTo>
                  <a:cubicBezTo>
                    <a:pt x="41" y="243"/>
                    <a:pt x="41" y="244"/>
                    <a:pt x="40" y="244"/>
                  </a:cubicBezTo>
                  <a:cubicBezTo>
                    <a:pt x="18" y="244"/>
                    <a:pt x="18" y="244"/>
                    <a:pt x="18" y="244"/>
                  </a:cubicBezTo>
                  <a:cubicBezTo>
                    <a:pt x="17" y="244"/>
                    <a:pt x="17" y="243"/>
                    <a:pt x="17" y="243"/>
                  </a:cubicBezTo>
                  <a:cubicBezTo>
                    <a:pt x="17" y="218"/>
                    <a:pt x="17" y="218"/>
                    <a:pt x="17" y="218"/>
                  </a:cubicBezTo>
                  <a:cubicBezTo>
                    <a:pt x="17" y="217"/>
                    <a:pt x="17" y="217"/>
                    <a:pt x="18" y="217"/>
                  </a:cubicBezTo>
                  <a:cubicBezTo>
                    <a:pt x="40" y="217"/>
                    <a:pt x="40" y="217"/>
                    <a:pt x="40" y="217"/>
                  </a:cubicBezTo>
                  <a:cubicBezTo>
                    <a:pt x="41" y="217"/>
                    <a:pt x="41" y="217"/>
                    <a:pt x="41" y="218"/>
                  </a:cubicBezTo>
                  <a:lnTo>
                    <a:pt x="41" y="243"/>
                  </a:lnTo>
                  <a:close/>
                  <a:moveTo>
                    <a:pt x="41" y="186"/>
                  </a:moveTo>
                  <a:cubicBezTo>
                    <a:pt x="41" y="186"/>
                    <a:pt x="41" y="187"/>
                    <a:pt x="40" y="187"/>
                  </a:cubicBezTo>
                  <a:cubicBezTo>
                    <a:pt x="18" y="187"/>
                    <a:pt x="18" y="187"/>
                    <a:pt x="18" y="187"/>
                  </a:cubicBezTo>
                  <a:cubicBezTo>
                    <a:pt x="17" y="187"/>
                    <a:pt x="17" y="186"/>
                    <a:pt x="17" y="186"/>
                  </a:cubicBezTo>
                  <a:cubicBezTo>
                    <a:pt x="17" y="161"/>
                    <a:pt x="17" y="161"/>
                    <a:pt x="17" y="161"/>
                  </a:cubicBezTo>
                  <a:cubicBezTo>
                    <a:pt x="17" y="160"/>
                    <a:pt x="17" y="160"/>
                    <a:pt x="18" y="160"/>
                  </a:cubicBezTo>
                  <a:cubicBezTo>
                    <a:pt x="40" y="160"/>
                    <a:pt x="40" y="160"/>
                    <a:pt x="40" y="160"/>
                  </a:cubicBezTo>
                  <a:cubicBezTo>
                    <a:pt x="41" y="160"/>
                    <a:pt x="41" y="160"/>
                    <a:pt x="41" y="161"/>
                  </a:cubicBezTo>
                  <a:lnTo>
                    <a:pt x="41" y="186"/>
                  </a:lnTo>
                  <a:close/>
                  <a:moveTo>
                    <a:pt x="41" y="129"/>
                  </a:moveTo>
                  <a:cubicBezTo>
                    <a:pt x="41" y="129"/>
                    <a:pt x="41" y="130"/>
                    <a:pt x="40" y="130"/>
                  </a:cubicBezTo>
                  <a:cubicBezTo>
                    <a:pt x="18" y="130"/>
                    <a:pt x="18" y="130"/>
                    <a:pt x="18" y="130"/>
                  </a:cubicBezTo>
                  <a:cubicBezTo>
                    <a:pt x="17" y="130"/>
                    <a:pt x="17" y="129"/>
                    <a:pt x="17" y="129"/>
                  </a:cubicBezTo>
                  <a:cubicBezTo>
                    <a:pt x="17" y="104"/>
                    <a:pt x="17" y="104"/>
                    <a:pt x="17" y="104"/>
                  </a:cubicBezTo>
                  <a:cubicBezTo>
                    <a:pt x="17" y="103"/>
                    <a:pt x="17" y="103"/>
                    <a:pt x="18" y="103"/>
                  </a:cubicBezTo>
                  <a:cubicBezTo>
                    <a:pt x="40" y="103"/>
                    <a:pt x="40" y="103"/>
                    <a:pt x="40" y="103"/>
                  </a:cubicBezTo>
                  <a:cubicBezTo>
                    <a:pt x="41" y="103"/>
                    <a:pt x="41" y="103"/>
                    <a:pt x="41" y="104"/>
                  </a:cubicBezTo>
                  <a:lnTo>
                    <a:pt x="41" y="129"/>
                  </a:lnTo>
                  <a:close/>
                  <a:moveTo>
                    <a:pt x="41" y="72"/>
                  </a:moveTo>
                  <a:cubicBezTo>
                    <a:pt x="41" y="72"/>
                    <a:pt x="41" y="73"/>
                    <a:pt x="40" y="73"/>
                  </a:cubicBezTo>
                  <a:cubicBezTo>
                    <a:pt x="18" y="73"/>
                    <a:pt x="18" y="73"/>
                    <a:pt x="18" y="73"/>
                  </a:cubicBezTo>
                  <a:cubicBezTo>
                    <a:pt x="17" y="73"/>
                    <a:pt x="17" y="72"/>
                    <a:pt x="17" y="72"/>
                  </a:cubicBezTo>
                  <a:cubicBezTo>
                    <a:pt x="17" y="47"/>
                    <a:pt x="17" y="47"/>
                    <a:pt x="17" y="47"/>
                  </a:cubicBezTo>
                  <a:cubicBezTo>
                    <a:pt x="17" y="46"/>
                    <a:pt x="17" y="46"/>
                    <a:pt x="18" y="46"/>
                  </a:cubicBezTo>
                  <a:cubicBezTo>
                    <a:pt x="40" y="46"/>
                    <a:pt x="40" y="46"/>
                    <a:pt x="40" y="46"/>
                  </a:cubicBezTo>
                  <a:cubicBezTo>
                    <a:pt x="41" y="46"/>
                    <a:pt x="41" y="46"/>
                    <a:pt x="41" y="47"/>
                  </a:cubicBezTo>
                  <a:lnTo>
                    <a:pt x="41" y="72"/>
                  </a:lnTo>
                  <a:close/>
                  <a:moveTo>
                    <a:pt x="85" y="300"/>
                  </a:moveTo>
                  <a:cubicBezTo>
                    <a:pt x="85" y="300"/>
                    <a:pt x="84" y="301"/>
                    <a:pt x="84" y="301"/>
                  </a:cubicBezTo>
                  <a:cubicBezTo>
                    <a:pt x="61" y="301"/>
                    <a:pt x="61" y="301"/>
                    <a:pt x="61" y="301"/>
                  </a:cubicBezTo>
                  <a:cubicBezTo>
                    <a:pt x="61" y="301"/>
                    <a:pt x="60" y="300"/>
                    <a:pt x="60" y="300"/>
                  </a:cubicBezTo>
                  <a:cubicBezTo>
                    <a:pt x="60" y="275"/>
                    <a:pt x="60" y="275"/>
                    <a:pt x="60" y="275"/>
                  </a:cubicBezTo>
                  <a:cubicBezTo>
                    <a:pt x="60" y="274"/>
                    <a:pt x="61" y="274"/>
                    <a:pt x="61" y="274"/>
                  </a:cubicBezTo>
                  <a:cubicBezTo>
                    <a:pt x="84" y="274"/>
                    <a:pt x="84" y="274"/>
                    <a:pt x="84" y="274"/>
                  </a:cubicBezTo>
                  <a:cubicBezTo>
                    <a:pt x="84" y="274"/>
                    <a:pt x="85" y="274"/>
                    <a:pt x="85" y="275"/>
                  </a:cubicBezTo>
                  <a:lnTo>
                    <a:pt x="85" y="300"/>
                  </a:lnTo>
                  <a:close/>
                  <a:moveTo>
                    <a:pt x="85" y="243"/>
                  </a:moveTo>
                  <a:cubicBezTo>
                    <a:pt x="85" y="243"/>
                    <a:pt x="84" y="244"/>
                    <a:pt x="84" y="244"/>
                  </a:cubicBezTo>
                  <a:cubicBezTo>
                    <a:pt x="61" y="244"/>
                    <a:pt x="61" y="244"/>
                    <a:pt x="61" y="244"/>
                  </a:cubicBezTo>
                  <a:cubicBezTo>
                    <a:pt x="61" y="244"/>
                    <a:pt x="60" y="243"/>
                    <a:pt x="60" y="243"/>
                  </a:cubicBezTo>
                  <a:cubicBezTo>
                    <a:pt x="60" y="218"/>
                    <a:pt x="60" y="218"/>
                    <a:pt x="60" y="218"/>
                  </a:cubicBezTo>
                  <a:cubicBezTo>
                    <a:pt x="60" y="217"/>
                    <a:pt x="61" y="217"/>
                    <a:pt x="61" y="217"/>
                  </a:cubicBezTo>
                  <a:cubicBezTo>
                    <a:pt x="84" y="217"/>
                    <a:pt x="84" y="217"/>
                    <a:pt x="84" y="217"/>
                  </a:cubicBezTo>
                  <a:cubicBezTo>
                    <a:pt x="84" y="217"/>
                    <a:pt x="85" y="217"/>
                    <a:pt x="85" y="218"/>
                  </a:cubicBezTo>
                  <a:lnTo>
                    <a:pt x="85" y="243"/>
                  </a:lnTo>
                  <a:close/>
                  <a:moveTo>
                    <a:pt x="85" y="186"/>
                  </a:moveTo>
                  <a:cubicBezTo>
                    <a:pt x="85" y="186"/>
                    <a:pt x="84" y="187"/>
                    <a:pt x="84" y="187"/>
                  </a:cubicBezTo>
                  <a:cubicBezTo>
                    <a:pt x="61" y="187"/>
                    <a:pt x="61" y="187"/>
                    <a:pt x="61" y="187"/>
                  </a:cubicBezTo>
                  <a:cubicBezTo>
                    <a:pt x="61" y="187"/>
                    <a:pt x="60" y="186"/>
                    <a:pt x="60" y="186"/>
                  </a:cubicBezTo>
                  <a:cubicBezTo>
                    <a:pt x="60" y="161"/>
                    <a:pt x="60" y="161"/>
                    <a:pt x="60" y="161"/>
                  </a:cubicBezTo>
                  <a:cubicBezTo>
                    <a:pt x="60" y="160"/>
                    <a:pt x="61" y="160"/>
                    <a:pt x="61" y="160"/>
                  </a:cubicBezTo>
                  <a:cubicBezTo>
                    <a:pt x="84" y="160"/>
                    <a:pt x="84" y="160"/>
                    <a:pt x="84" y="160"/>
                  </a:cubicBezTo>
                  <a:cubicBezTo>
                    <a:pt x="84" y="160"/>
                    <a:pt x="85" y="160"/>
                    <a:pt x="85" y="161"/>
                  </a:cubicBezTo>
                  <a:lnTo>
                    <a:pt x="85" y="186"/>
                  </a:lnTo>
                  <a:close/>
                  <a:moveTo>
                    <a:pt x="85" y="129"/>
                  </a:moveTo>
                  <a:cubicBezTo>
                    <a:pt x="85" y="129"/>
                    <a:pt x="84" y="130"/>
                    <a:pt x="84" y="130"/>
                  </a:cubicBezTo>
                  <a:cubicBezTo>
                    <a:pt x="61" y="130"/>
                    <a:pt x="61" y="130"/>
                    <a:pt x="61" y="130"/>
                  </a:cubicBezTo>
                  <a:cubicBezTo>
                    <a:pt x="61" y="130"/>
                    <a:pt x="60" y="129"/>
                    <a:pt x="60" y="129"/>
                  </a:cubicBezTo>
                  <a:cubicBezTo>
                    <a:pt x="60" y="104"/>
                    <a:pt x="60" y="104"/>
                    <a:pt x="60" y="104"/>
                  </a:cubicBezTo>
                  <a:cubicBezTo>
                    <a:pt x="60" y="103"/>
                    <a:pt x="61" y="103"/>
                    <a:pt x="61" y="103"/>
                  </a:cubicBezTo>
                  <a:cubicBezTo>
                    <a:pt x="84" y="103"/>
                    <a:pt x="84" y="103"/>
                    <a:pt x="84" y="103"/>
                  </a:cubicBezTo>
                  <a:cubicBezTo>
                    <a:pt x="84" y="103"/>
                    <a:pt x="85" y="103"/>
                    <a:pt x="85" y="104"/>
                  </a:cubicBezTo>
                  <a:lnTo>
                    <a:pt x="85" y="129"/>
                  </a:lnTo>
                  <a:close/>
                  <a:moveTo>
                    <a:pt x="85" y="72"/>
                  </a:moveTo>
                  <a:cubicBezTo>
                    <a:pt x="85" y="72"/>
                    <a:pt x="84" y="73"/>
                    <a:pt x="84" y="73"/>
                  </a:cubicBezTo>
                  <a:cubicBezTo>
                    <a:pt x="61" y="73"/>
                    <a:pt x="61" y="73"/>
                    <a:pt x="61" y="73"/>
                  </a:cubicBezTo>
                  <a:cubicBezTo>
                    <a:pt x="61" y="73"/>
                    <a:pt x="60" y="72"/>
                    <a:pt x="60" y="72"/>
                  </a:cubicBezTo>
                  <a:cubicBezTo>
                    <a:pt x="60" y="47"/>
                    <a:pt x="60" y="47"/>
                    <a:pt x="60" y="47"/>
                  </a:cubicBezTo>
                  <a:cubicBezTo>
                    <a:pt x="60" y="46"/>
                    <a:pt x="61" y="46"/>
                    <a:pt x="61" y="46"/>
                  </a:cubicBezTo>
                  <a:cubicBezTo>
                    <a:pt x="84" y="46"/>
                    <a:pt x="84" y="46"/>
                    <a:pt x="84" y="46"/>
                  </a:cubicBezTo>
                  <a:cubicBezTo>
                    <a:pt x="84" y="46"/>
                    <a:pt x="85" y="46"/>
                    <a:pt x="85" y="47"/>
                  </a:cubicBezTo>
                  <a:lnTo>
                    <a:pt x="8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Freeform 666"/>
            <p:cNvSpPr>
              <a:spLocks/>
            </p:cNvSpPr>
            <p:nvPr/>
          </p:nvSpPr>
          <p:spPr bwMode="auto">
            <a:xfrm>
              <a:off x="4390262" y="2791734"/>
              <a:ext cx="112743" cy="25770"/>
            </a:xfrm>
            <a:custGeom>
              <a:avLst/>
              <a:gdLst>
                <a:gd name="T0" fmla="*/ 104 w 104"/>
                <a:gd name="T1" fmla="*/ 22 h 24"/>
                <a:gd name="T2" fmla="*/ 102 w 104"/>
                <a:gd name="T3" fmla="*/ 24 h 24"/>
                <a:gd name="T4" fmla="*/ 2 w 104"/>
                <a:gd name="T5" fmla="*/ 24 h 24"/>
                <a:gd name="T6" fmla="*/ 0 w 104"/>
                <a:gd name="T7" fmla="*/ 22 h 24"/>
                <a:gd name="T8" fmla="*/ 0 w 104"/>
                <a:gd name="T9" fmla="*/ 2 h 24"/>
                <a:gd name="T10" fmla="*/ 2 w 104"/>
                <a:gd name="T11" fmla="*/ 0 h 24"/>
                <a:gd name="T12" fmla="*/ 102 w 104"/>
                <a:gd name="T13" fmla="*/ 0 h 24"/>
                <a:gd name="T14" fmla="*/ 104 w 104"/>
                <a:gd name="T15" fmla="*/ 2 h 24"/>
                <a:gd name="T16" fmla="*/ 104 w 10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4">
                  <a:moveTo>
                    <a:pt x="104" y="22"/>
                  </a:moveTo>
                  <a:cubicBezTo>
                    <a:pt x="104" y="23"/>
                    <a:pt x="103" y="24"/>
                    <a:pt x="102" y="24"/>
                  </a:cubicBezTo>
                  <a:cubicBezTo>
                    <a:pt x="2" y="24"/>
                    <a:pt x="2" y="24"/>
                    <a:pt x="2" y="24"/>
                  </a:cubicBezTo>
                  <a:cubicBezTo>
                    <a:pt x="1" y="24"/>
                    <a:pt x="0" y="23"/>
                    <a:pt x="0" y="22"/>
                  </a:cubicBezTo>
                  <a:cubicBezTo>
                    <a:pt x="0" y="2"/>
                    <a:pt x="0" y="2"/>
                    <a:pt x="0" y="2"/>
                  </a:cubicBezTo>
                  <a:cubicBezTo>
                    <a:pt x="0" y="1"/>
                    <a:pt x="1" y="0"/>
                    <a:pt x="2" y="0"/>
                  </a:cubicBezTo>
                  <a:cubicBezTo>
                    <a:pt x="102" y="0"/>
                    <a:pt x="102" y="0"/>
                    <a:pt x="102" y="0"/>
                  </a:cubicBezTo>
                  <a:cubicBezTo>
                    <a:pt x="103" y="0"/>
                    <a:pt x="104" y="1"/>
                    <a:pt x="104" y="2"/>
                  </a:cubicBezTo>
                  <a:lnTo>
                    <a:pt x="10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6" name="Freeform 667"/>
            <p:cNvSpPr>
              <a:spLocks noEditPoints="1"/>
            </p:cNvSpPr>
            <p:nvPr/>
          </p:nvSpPr>
          <p:spPr bwMode="auto">
            <a:xfrm>
              <a:off x="4267856" y="2638725"/>
              <a:ext cx="111133" cy="301185"/>
            </a:xfrm>
            <a:custGeom>
              <a:avLst/>
              <a:gdLst>
                <a:gd name="T0" fmla="*/ 99 w 102"/>
                <a:gd name="T1" fmla="*/ 0 h 277"/>
                <a:gd name="T2" fmla="*/ 98 w 102"/>
                <a:gd name="T3" fmla="*/ 1 h 277"/>
                <a:gd name="T4" fmla="*/ 1 w 102"/>
                <a:gd name="T5" fmla="*/ 123 h 277"/>
                <a:gd name="T6" fmla="*/ 0 w 102"/>
                <a:gd name="T7" fmla="*/ 126 h 277"/>
                <a:gd name="T8" fmla="*/ 0 w 102"/>
                <a:gd name="T9" fmla="*/ 275 h 277"/>
                <a:gd name="T10" fmla="*/ 99 w 102"/>
                <a:gd name="T11" fmla="*/ 277 h 277"/>
                <a:gd name="T12" fmla="*/ 102 w 102"/>
                <a:gd name="T13" fmla="*/ 3 h 277"/>
                <a:gd name="T14" fmla="*/ 61 w 102"/>
                <a:gd name="T15" fmla="*/ 68 h 277"/>
                <a:gd name="T16" fmla="*/ 85 w 102"/>
                <a:gd name="T17" fmla="*/ 39 h 277"/>
                <a:gd name="T18" fmla="*/ 88 w 102"/>
                <a:gd name="T19" fmla="*/ 37 h 277"/>
                <a:gd name="T20" fmla="*/ 90 w 102"/>
                <a:gd name="T21" fmla="*/ 40 h 277"/>
                <a:gd name="T22" fmla="*/ 90 w 102"/>
                <a:gd name="T23" fmla="*/ 70 h 277"/>
                <a:gd name="T24" fmla="*/ 88 w 102"/>
                <a:gd name="T25" fmla="*/ 72 h 277"/>
                <a:gd name="T26" fmla="*/ 65 w 102"/>
                <a:gd name="T27" fmla="*/ 72 h 277"/>
                <a:gd name="T28" fmla="*/ 64 w 102"/>
                <a:gd name="T29" fmla="*/ 72 h 277"/>
                <a:gd name="T30" fmla="*/ 61 w 102"/>
                <a:gd name="T31" fmla="*/ 70 h 277"/>
                <a:gd name="T32" fmla="*/ 46 w 102"/>
                <a:gd name="T33" fmla="*/ 238 h 277"/>
                <a:gd name="T34" fmla="*/ 15 w 102"/>
                <a:gd name="T35" fmla="*/ 240 h 277"/>
                <a:gd name="T36" fmla="*/ 13 w 102"/>
                <a:gd name="T37" fmla="*/ 220 h 277"/>
                <a:gd name="T38" fmla="*/ 44 w 102"/>
                <a:gd name="T39" fmla="*/ 217 h 277"/>
                <a:gd name="T40" fmla="*/ 46 w 102"/>
                <a:gd name="T41" fmla="*/ 238 h 277"/>
                <a:gd name="T42" fmla="*/ 44 w 102"/>
                <a:gd name="T43" fmla="*/ 207 h 277"/>
                <a:gd name="T44" fmla="*/ 13 w 102"/>
                <a:gd name="T45" fmla="*/ 204 h 277"/>
                <a:gd name="T46" fmla="*/ 15 w 102"/>
                <a:gd name="T47" fmla="*/ 184 h 277"/>
                <a:gd name="T48" fmla="*/ 46 w 102"/>
                <a:gd name="T49" fmla="*/ 186 h 277"/>
                <a:gd name="T50" fmla="*/ 46 w 102"/>
                <a:gd name="T51" fmla="*/ 171 h 277"/>
                <a:gd name="T52" fmla="*/ 15 w 102"/>
                <a:gd name="T53" fmla="*/ 173 h 277"/>
                <a:gd name="T54" fmla="*/ 13 w 102"/>
                <a:gd name="T55" fmla="*/ 153 h 277"/>
                <a:gd name="T56" fmla="*/ 44 w 102"/>
                <a:gd name="T57" fmla="*/ 150 h 277"/>
                <a:gd name="T58" fmla="*/ 46 w 102"/>
                <a:gd name="T59" fmla="*/ 171 h 277"/>
                <a:gd name="T60" fmla="*/ 46 w 102"/>
                <a:gd name="T61" fmla="*/ 98 h 277"/>
                <a:gd name="T62" fmla="*/ 44 w 102"/>
                <a:gd name="T63" fmla="*/ 140 h 277"/>
                <a:gd name="T64" fmla="*/ 13 w 102"/>
                <a:gd name="T65" fmla="*/ 137 h 277"/>
                <a:gd name="T66" fmla="*/ 13 w 102"/>
                <a:gd name="T67" fmla="*/ 132 h 277"/>
                <a:gd name="T68" fmla="*/ 13 w 102"/>
                <a:gd name="T69" fmla="*/ 131 h 277"/>
                <a:gd name="T70" fmla="*/ 13 w 102"/>
                <a:gd name="T71" fmla="*/ 130 h 277"/>
                <a:gd name="T72" fmla="*/ 42 w 102"/>
                <a:gd name="T73" fmla="*/ 95 h 277"/>
                <a:gd name="T74" fmla="*/ 46 w 102"/>
                <a:gd name="T75" fmla="*/ 96 h 277"/>
                <a:gd name="T76" fmla="*/ 91 w 102"/>
                <a:gd name="T77" fmla="*/ 238 h 277"/>
                <a:gd name="T78" fmla="*/ 59 w 102"/>
                <a:gd name="T79" fmla="*/ 240 h 277"/>
                <a:gd name="T80" fmla="*/ 57 w 102"/>
                <a:gd name="T81" fmla="*/ 220 h 277"/>
                <a:gd name="T82" fmla="*/ 88 w 102"/>
                <a:gd name="T83" fmla="*/ 217 h 277"/>
                <a:gd name="T84" fmla="*/ 91 w 102"/>
                <a:gd name="T85" fmla="*/ 238 h 277"/>
                <a:gd name="T86" fmla="*/ 88 w 102"/>
                <a:gd name="T87" fmla="*/ 207 h 277"/>
                <a:gd name="T88" fmla="*/ 57 w 102"/>
                <a:gd name="T89" fmla="*/ 204 h 277"/>
                <a:gd name="T90" fmla="*/ 59 w 102"/>
                <a:gd name="T91" fmla="*/ 184 h 277"/>
                <a:gd name="T92" fmla="*/ 91 w 102"/>
                <a:gd name="T93" fmla="*/ 186 h 277"/>
                <a:gd name="T94" fmla="*/ 91 w 102"/>
                <a:gd name="T95" fmla="*/ 171 h 277"/>
                <a:gd name="T96" fmla="*/ 59 w 102"/>
                <a:gd name="T97" fmla="*/ 173 h 277"/>
                <a:gd name="T98" fmla="*/ 57 w 102"/>
                <a:gd name="T99" fmla="*/ 153 h 277"/>
                <a:gd name="T100" fmla="*/ 88 w 102"/>
                <a:gd name="T101" fmla="*/ 150 h 277"/>
                <a:gd name="T102" fmla="*/ 91 w 102"/>
                <a:gd name="T103" fmla="*/ 171 h 277"/>
                <a:gd name="T104" fmla="*/ 88 w 102"/>
                <a:gd name="T105" fmla="*/ 140 h 277"/>
                <a:gd name="T106" fmla="*/ 57 w 102"/>
                <a:gd name="T107" fmla="*/ 137 h 277"/>
                <a:gd name="T108" fmla="*/ 59 w 102"/>
                <a:gd name="T109" fmla="*/ 117 h 277"/>
                <a:gd name="T110" fmla="*/ 91 w 102"/>
                <a:gd name="T111" fmla="*/ 119 h 277"/>
                <a:gd name="T112" fmla="*/ 91 w 102"/>
                <a:gd name="T113" fmla="*/ 104 h 277"/>
                <a:gd name="T114" fmla="*/ 59 w 102"/>
                <a:gd name="T115" fmla="*/ 106 h 277"/>
                <a:gd name="T116" fmla="*/ 57 w 102"/>
                <a:gd name="T117" fmla="*/ 86 h 277"/>
                <a:gd name="T118" fmla="*/ 88 w 102"/>
                <a:gd name="T119" fmla="*/ 83 h 277"/>
                <a:gd name="T120" fmla="*/ 91 w 102"/>
                <a:gd name="T121" fmla="*/ 10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277">
                  <a:moveTo>
                    <a:pt x="102" y="2"/>
                  </a:moveTo>
                  <a:cubicBezTo>
                    <a:pt x="101" y="1"/>
                    <a:pt x="100" y="0"/>
                    <a:pt x="99" y="0"/>
                  </a:cubicBezTo>
                  <a:cubicBezTo>
                    <a:pt x="99" y="0"/>
                    <a:pt x="98" y="1"/>
                    <a:pt x="98" y="1"/>
                  </a:cubicBezTo>
                  <a:cubicBezTo>
                    <a:pt x="98" y="1"/>
                    <a:pt x="98" y="1"/>
                    <a:pt x="98" y="1"/>
                  </a:cubicBezTo>
                  <a:cubicBezTo>
                    <a:pt x="97" y="2"/>
                    <a:pt x="97" y="2"/>
                    <a:pt x="97" y="2"/>
                  </a:cubicBezTo>
                  <a:cubicBezTo>
                    <a:pt x="1" y="123"/>
                    <a:pt x="1" y="123"/>
                    <a:pt x="1" y="123"/>
                  </a:cubicBezTo>
                  <a:cubicBezTo>
                    <a:pt x="1" y="124"/>
                    <a:pt x="1" y="124"/>
                    <a:pt x="1" y="124"/>
                  </a:cubicBezTo>
                  <a:cubicBezTo>
                    <a:pt x="0" y="124"/>
                    <a:pt x="0" y="125"/>
                    <a:pt x="0" y="126"/>
                  </a:cubicBezTo>
                  <a:cubicBezTo>
                    <a:pt x="0" y="126"/>
                    <a:pt x="0" y="126"/>
                    <a:pt x="0" y="126"/>
                  </a:cubicBezTo>
                  <a:cubicBezTo>
                    <a:pt x="0" y="275"/>
                    <a:pt x="0" y="275"/>
                    <a:pt x="0" y="275"/>
                  </a:cubicBezTo>
                  <a:cubicBezTo>
                    <a:pt x="0" y="276"/>
                    <a:pt x="1" y="277"/>
                    <a:pt x="2" y="277"/>
                  </a:cubicBezTo>
                  <a:cubicBezTo>
                    <a:pt x="99" y="277"/>
                    <a:pt x="99" y="277"/>
                    <a:pt x="99" y="277"/>
                  </a:cubicBezTo>
                  <a:cubicBezTo>
                    <a:pt x="101" y="277"/>
                    <a:pt x="102" y="276"/>
                    <a:pt x="102" y="275"/>
                  </a:cubicBezTo>
                  <a:cubicBezTo>
                    <a:pt x="102" y="3"/>
                    <a:pt x="102" y="3"/>
                    <a:pt x="102" y="3"/>
                  </a:cubicBezTo>
                  <a:cubicBezTo>
                    <a:pt x="102" y="3"/>
                    <a:pt x="102" y="3"/>
                    <a:pt x="102" y="2"/>
                  </a:cubicBezTo>
                  <a:moveTo>
                    <a:pt x="61" y="68"/>
                  </a:moveTo>
                  <a:cubicBezTo>
                    <a:pt x="62" y="67"/>
                    <a:pt x="62" y="67"/>
                    <a:pt x="62" y="67"/>
                  </a:cubicBezTo>
                  <a:cubicBezTo>
                    <a:pt x="69" y="59"/>
                    <a:pt x="80" y="45"/>
                    <a:pt x="85" y="39"/>
                  </a:cubicBezTo>
                  <a:cubicBezTo>
                    <a:pt x="86" y="38"/>
                    <a:pt x="86" y="38"/>
                    <a:pt x="86" y="38"/>
                  </a:cubicBezTo>
                  <a:cubicBezTo>
                    <a:pt x="86" y="37"/>
                    <a:pt x="87" y="37"/>
                    <a:pt x="88" y="37"/>
                  </a:cubicBezTo>
                  <a:cubicBezTo>
                    <a:pt x="89" y="37"/>
                    <a:pt x="90" y="38"/>
                    <a:pt x="90" y="39"/>
                  </a:cubicBezTo>
                  <a:cubicBezTo>
                    <a:pt x="90" y="40"/>
                    <a:pt x="90" y="40"/>
                    <a:pt x="90" y="40"/>
                  </a:cubicBezTo>
                  <a:cubicBezTo>
                    <a:pt x="90" y="41"/>
                    <a:pt x="90" y="41"/>
                    <a:pt x="90" y="41"/>
                  </a:cubicBezTo>
                  <a:cubicBezTo>
                    <a:pt x="90" y="70"/>
                    <a:pt x="90" y="70"/>
                    <a:pt x="90" y="70"/>
                  </a:cubicBezTo>
                  <a:cubicBezTo>
                    <a:pt x="90" y="71"/>
                    <a:pt x="89" y="72"/>
                    <a:pt x="88" y="72"/>
                  </a:cubicBezTo>
                  <a:cubicBezTo>
                    <a:pt x="88" y="72"/>
                    <a:pt x="88" y="72"/>
                    <a:pt x="88" y="72"/>
                  </a:cubicBezTo>
                  <a:cubicBezTo>
                    <a:pt x="88" y="72"/>
                    <a:pt x="88" y="72"/>
                    <a:pt x="88" y="72"/>
                  </a:cubicBezTo>
                  <a:cubicBezTo>
                    <a:pt x="65" y="72"/>
                    <a:pt x="65" y="72"/>
                    <a:pt x="65" y="72"/>
                  </a:cubicBezTo>
                  <a:cubicBezTo>
                    <a:pt x="64" y="72"/>
                    <a:pt x="64" y="72"/>
                    <a:pt x="64" y="72"/>
                  </a:cubicBezTo>
                  <a:cubicBezTo>
                    <a:pt x="64" y="72"/>
                    <a:pt x="64" y="72"/>
                    <a:pt x="64" y="72"/>
                  </a:cubicBezTo>
                  <a:cubicBezTo>
                    <a:pt x="64" y="72"/>
                    <a:pt x="64" y="72"/>
                    <a:pt x="63" y="72"/>
                  </a:cubicBezTo>
                  <a:cubicBezTo>
                    <a:pt x="62" y="72"/>
                    <a:pt x="61" y="71"/>
                    <a:pt x="61" y="70"/>
                  </a:cubicBezTo>
                  <a:cubicBezTo>
                    <a:pt x="61" y="69"/>
                    <a:pt x="61" y="68"/>
                    <a:pt x="61" y="68"/>
                  </a:cubicBezTo>
                  <a:moveTo>
                    <a:pt x="46" y="238"/>
                  </a:moveTo>
                  <a:cubicBezTo>
                    <a:pt x="46" y="239"/>
                    <a:pt x="45" y="240"/>
                    <a:pt x="44" y="240"/>
                  </a:cubicBezTo>
                  <a:cubicBezTo>
                    <a:pt x="15" y="240"/>
                    <a:pt x="15" y="240"/>
                    <a:pt x="15" y="240"/>
                  </a:cubicBezTo>
                  <a:cubicBezTo>
                    <a:pt x="14" y="240"/>
                    <a:pt x="13" y="239"/>
                    <a:pt x="13" y="238"/>
                  </a:cubicBezTo>
                  <a:cubicBezTo>
                    <a:pt x="13" y="220"/>
                    <a:pt x="13" y="220"/>
                    <a:pt x="13" y="220"/>
                  </a:cubicBezTo>
                  <a:cubicBezTo>
                    <a:pt x="13" y="218"/>
                    <a:pt x="14" y="217"/>
                    <a:pt x="15" y="217"/>
                  </a:cubicBezTo>
                  <a:cubicBezTo>
                    <a:pt x="44" y="217"/>
                    <a:pt x="44" y="217"/>
                    <a:pt x="44" y="217"/>
                  </a:cubicBezTo>
                  <a:cubicBezTo>
                    <a:pt x="45" y="217"/>
                    <a:pt x="46" y="218"/>
                    <a:pt x="46" y="220"/>
                  </a:cubicBezTo>
                  <a:lnTo>
                    <a:pt x="46" y="238"/>
                  </a:lnTo>
                  <a:close/>
                  <a:moveTo>
                    <a:pt x="46" y="204"/>
                  </a:moveTo>
                  <a:cubicBezTo>
                    <a:pt x="46" y="206"/>
                    <a:pt x="45" y="207"/>
                    <a:pt x="44" y="207"/>
                  </a:cubicBezTo>
                  <a:cubicBezTo>
                    <a:pt x="15" y="207"/>
                    <a:pt x="15" y="207"/>
                    <a:pt x="15" y="207"/>
                  </a:cubicBezTo>
                  <a:cubicBezTo>
                    <a:pt x="14" y="207"/>
                    <a:pt x="13" y="206"/>
                    <a:pt x="13" y="204"/>
                  </a:cubicBezTo>
                  <a:cubicBezTo>
                    <a:pt x="13" y="186"/>
                    <a:pt x="13" y="186"/>
                    <a:pt x="13" y="186"/>
                  </a:cubicBezTo>
                  <a:cubicBezTo>
                    <a:pt x="13" y="185"/>
                    <a:pt x="14" y="184"/>
                    <a:pt x="15" y="184"/>
                  </a:cubicBezTo>
                  <a:cubicBezTo>
                    <a:pt x="44" y="184"/>
                    <a:pt x="44" y="184"/>
                    <a:pt x="44" y="184"/>
                  </a:cubicBezTo>
                  <a:cubicBezTo>
                    <a:pt x="45" y="184"/>
                    <a:pt x="46" y="185"/>
                    <a:pt x="46" y="186"/>
                  </a:cubicBezTo>
                  <a:lnTo>
                    <a:pt x="46" y="204"/>
                  </a:lnTo>
                  <a:close/>
                  <a:moveTo>
                    <a:pt x="46" y="171"/>
                  </a:moveTo>
                  <a:cubicBezTo>
                    <a:pt x="46" y="172"/>
                    <a:pt x="45" y="173"/>
                    <a:pt x="44" y="173"/>
                  </a:cubicBezTo>
                  <a:cubicBezTo>
                    <a:pt x="15" y="173"/>
                    <a:pt x="15" y="173"/>
                    <a:pt x="15" y="173"/>
                  </a:cubicBezTo>
                  <a:cubicBezTo>
                    <a:pt x="14" y="173"/>
                    <a:pt x="13" y="172"/>
                    <a:pt x="13" y="171"/>
                  </a:cubicBezTo>
                  <a:cubicBezTo>
                    <a:pt x="13" y="153"/>
                    <a:pt x="13" y="153"/>
                    <a:pt x="13" y="153"/>
                  </a:cubicBezTo>
                  <a:cubicBezTo>
                    <a:pt x="13" y="151"/>
                    <a:pt x="14" y="150"/>
                    <a:pt x="15" y="150"/>
                  </a:cubicBezTo>
                  <a:cubicBezTo>
                    <a:pt x="44" y="150"/>
                    <a:pt x="44" y="150"/>
                    <a:pt x="44" y="150"/>
                  </a:cubicBezTo>
                  <a:cubicBezTo>
                    <a:pt x="45" y="150"/>
                    <a:pt x="46" y="151"/>
                    <a:pt x="46" y="153"/>
                  </a:cubicBezTo>
                  <a:lnTo>
                    <a:pt x="46" y="171"/>
                  </a:lnTo>
                  <a:close/>
                  <a:moveTo>
                    <a:pt x="46" y="97"/>
                  </a:moveTo>
                  <a:cubicBezTo>
                    <a:pt x="46" y="98"/>
                    <a:pt x="46" y="98"/>
                    <a:pt x="46" y="98"/>
                  </a:cubicBezTo>
                  <a:cubicBezTo>
                    <a:pt x="46" y="137"/>
                    <a:pt x="46" y="137"/>
                    <a:pt x="46" y="137"/>
                  </a:cubicBezTo>
                  <a:cubicBezTo>
                    <a:pt x="46" y="139"/>
                    <a:pt x="45" y="140"/>
                    <a:pt x="44" y="140"/>
                  </a:cubicBezTo>
                  <a:cubicBezTo>
                    <a:pt x="15" y="140"/>
                    <a:pt x="15" y="140"/>
                    <a:pt x="15" y="140"/>
                  </a:cubicBezTo>
                  <a:cubicBezTo>
                    <a:pt x="14" y="140"/>
                    <a:pt x="13" y="139"/>
                    <a:pt x="13" y="137"/>
                  </a:cubicBezTo>
                  <a:cubicBezTo>
                    <a:pt x="13" y="132"/>
                    <a:pt x="13" y="132"/>
                    <a:pt x="13" y="132"/>
                  </a:cubicBezTo>
                  <a:cubicBezTo>
                    <a:pt x="13" y="132"/>
                    <a:pt x="13" y="132"/>
                    <a:pt x="13" y="132"/>
                  </a:cubicBezTo>
                  <a:cubicBezTo>
                    <a:pt x="13" y="132"/>
                    <a:pt x="13" y="132"/>
                    <a:pt x="13" y="131"/>
                  </a:cubicBezTo>
                  <a:cubicBezTo>
                    <a:pt x="13" y="131"/>
                    <a:pt x="13" y="131"/>
                    <a:pt x="13" y="131"/>
                  </a:cubicBezTo>
                  <a:cubicBezTo>
                    <a:pt x="13" y="131"/>
                    <a:pt x="13" y="131"/>
                    <a:pt x="13" y="131"/>
                  </a:cubicBezTo>
                  <a:cubicBezTo>
                    <a:pt x="13" y="131"/>
                    <a:pt x="13" y="130"/>
                    <a:pt x="13" y="130"/>
                  </a:cubicBezTo>
                  <a:cubicBezTo>
                    <a:pt x="17" y="125"/>
                    <a:pt x="34" y="104"/>
                    <a:pt x="41" y="96"/>
                  </a:cubicBezTo>
                  <a:cubicBezTo>
                    <a:pt x="42" y="95"/>
                    <a:pt x="42" y="95"/>
                    <a:pt x="42" y="95"/>
                  </a:cubicBezTo>
                  <a:cubicBezTo>
                    <a:pt x="42" y="94"/>
                    <a:pt x="43" y="94"/>
                    <a:pt x="44" y="94"/>
                  </a:cubicBezTo>
                  <a:cubicBezTo>
                    <a:pt x="45" y="94"/>
                    <a:pt x="46" y="95"/>
                    <a:pt x="46" y="96"/>
                  </a:cubicBezTo>
                  <a:lnTo>
                    <a:pt x="46" y="97"/>
                  </a:lnTo>
                  <a:close/>
                  <a:moveTo>
                    <a:pt x="91" y="238"/>
                  </a:moveTo>
                  <a:cubicBezTo>
                    <a:pt x="91" y="239"/>
                    <a:pt x="89" y="240"/>
                    <a:pt x="88" y="240"/>
                  </a:cubicBezTo>
                  <a:cubicBezTo>
                    <a:pt x="59" y="240"/>
                    <a:pt x="59" y="240"/>
                    <a:pt x="59" y="240"/>
                  </a:cubicBezTo>
                  <a:cubicBezTo>
                    <a:pt x="58" y="240"/>
                    <a:pt x="57" y="239"/>
                    <a:pt x="57" y="238"/>
                  </a:cubicBezTo>
                  <a:cubicBezTo>
                    <a:pt x="57" y="220"/>
                    <a:pt x="57" y="220"/>
                    <a:pt x="57" y="220"/>
                  </a:cubicBezTo>
                  <a:cubicBezTo>
                    <a:pt x="57" y="218"/>
                    <a:pt x="58" y="217"/>
                    <a:pt x="59" y="217"/>
                  </a:cubicBezTo>
                  <a:cubicBezTo>
                    <a:pt x="88" y="217"/>
                    <a:pt x="88" y="217"/>
                    <a:pt x="88" y="217"/>
                  </a:cubicBezTo>
                  <a:cubicBezTo>
                    <a:pt x="89" y="217"/>
                    <a:pt x="91" y="218"/>
                    <a:pt x="91" y="220"/>
                  </a:cubicBezTo>
                  <a:lnTo>
                    <a:pt x="91" y="238"/>
                  </a:lnTo>
                  <a:close/>
                  <a:moveTo>
                    <a:pt x="91" y="204"/>
                  </a:moveTo>
                  <a:cubicBezTo>
                    <a:pt x="91" y="206"/>
                    <a:pt x="89" y="207"/>
                    <a:pt x="88" y="207"/>
                  </a:cubicBezTo>
                  <a:cubicBezTo>
                    <a:pt x="59" y="207"/>
                    <a:pt x="59" y="207"/>
                    <a:pt x="59" y="207"/>
                  </a:cubicBezTo>
                  <a:cubicBezTo>
                    <a:pt x="58" y="207"/>
                    <a:pt x="57" y="206"/>
                    <a:pt x="57" y="204"/>
                  </a:cubicBezTo>
                  <a:cubicBezTo>
                    <a:pt x="57" y="186"/>
                    <a:pt x="57" y="186"/>
                    <a:pt x="57" y="186"/>
                  </a:cubicBezTo>
                  <a:cubicBezTo>
                    <a:pt x="57" y="185"/>
                    <a:pt x="58" y="184"/>
                    <a:pt x="59" y="184"/>
                  </a:cubicBezTo>
                  <a:cubicBezTo>
                    <a:pt x="88" y="184"/>
                    <a:pt x="88" y="184"/>
                    <a:pt x="88" y="184"/>
                  </a:cubicBezTo>
                  <a:cubicBezTo>
                    <a:pt x="89" y="184"/>
                    <a:pt x="91" y="185"/>
                    <a:pt x="91" y="186"/>
                  </a:cubicBezTo>
                  <a:lnTo>
                    <a:pt x="91" y="204"/>
                  </a:lnTo>
                  <a:close/>
                  <a:moveTo>
                    <a:pt x="91" y="171"/>
                  </a:moveTo>
                  <a:cubicBezTo>
                    <a:pt x="91" y="172"/>
                    <a:pt x="89" y="173"/>
                    <a:pt x="88" y="173"/>
                  </a:cubicBezTo>
                  <a:cubicBezTo>
                    <a:pt x="59" y="173"/>
                    <a:pt x="59" y="173"/>
                    <a:pt x="59" y="173"/>
                  </a:cubicBezTo>
                  <a:cubicBezTo>
                    <a:pt x="58" y="173"/>
                    <a:pt x="57" y="172"/>
                    <a:pt x="57" y="171"/>
                  </a:cubicBezTo>
                  <a:cubicBezTo>
                    <a:pt x="57" y="153"/>
                    <a:pt x="57" y="153"/>
                    <a:pt x="57" y="153"/>
                  </a:cubicBezTo>
                  <a:cubicBezTo>
                    <a:pt x="57" y="151"/>
                    <a:pt x="58" y="150"/>
                    <a:pt x="59" y="150"/>
                  </a:cubicBezTo>
                  <a:cubicBezTo>
                    <a:pt x="88" y="150"/>
                    <a:pt x="88" y="150"/>
                    <a:pt x="88" y="150"/>
                  </a:cubicBezTo>
                  <a:cubicBezTo>
                    <a:pt x="89" y="150"/>
                    <a:pt x="91" y="151"/>
                    <a:pt x="91" y="153"/>
                  </a:cubicBezTo>
                  <a:lnTo>
                    <a:pt x="91" y="171"/>
                  </a:lnTo>
                  <a:close/>
                  <a:moveTo>
                    <a:pt x="91" y="137"/>
                  </a:moveTo>
                  <a:cubicBezTo>
                    <a:pt x="91" y="139"/>
                    <a:pt x="89" y="140"/>
                    <a:pt x="88" y="140"/>
                  </a:cubicBezTo>
                  <a:cubicBezTo>
                    <a:pt x="59" y="140"/>
                    <a:pt x="59" y="140"/>
                    <a:pt x="59" y="140"/>
                  </a:cubicBezTo>
                  <a:cubicBezTo>
                    <a:pt x="58" y="140"/>
                    <a:pt x="57" y="139"/>
                    <a:pt x="57" y="137"/>
                  </a:cubicBezTo>
                  <a:cubicBezTo>
                    <a:pt x="57" y="119"/>
                    <a:pt x="57" y="119"/>
                    <a:pt x="57" y="119"/>
                  </a:cubicBezTo>
                  <a:cubicBezTo>
                    <a:pt x="57" y="118"/>
                    <a:pt x="58" y="117"/>
                    <a:pt x="59" y="117"/>
                  </a:cubicBezTo>
                  <a:cubicBezTo>
                    <a:pt x="88" y="117"/>
                    <a:pt x="88" y="117"/>
                    <a:pt x="88" y="117"/>
                  </a:cubicBezTo>
                  <a:cubicBezTo>
                    <a:pt x="89" y="117"/>
                    <a:pt x="91" y="118"/>
                    <a:pt x="91" y="119"/>
                  </a:cubicBezTo>
                  <a:lnTo>
                    <a:pt x="91" y="137"/>
                  </a:lnTo>
                  <a:close/>
                  <a:moveTo>
                    <a:pt x="91" y="104"/>
                  </a:moveTo>
                  <a:cubicBezTo>
                    <a:pt x="91" y="105"/>
                    <a:pt x="89" y="106"/>
                    <a:pt x="88" y="106"/>
                  </a:cubicBezTo>
                  <a:cubicBezTo>
                    <a:pt x="59" y="106"/>
                    <a:pt x="59" y="106"/>
                    <a:pt x="59" y="106"/>
                  </a:cubicBezTo>
                  <a:cubicBezTo>
                    <a:pt x="58" y="106"/>
                    <a:pt x="57" y="105"/>
                    <a:pt x="57" y="104"/>
                  </a:cubicBezTo>
                  <a:cubicBezTo>
                    <a:pt x="57" y="86"/>
                    <a:pt x="57" y="86"/>
                    <a:pt x="57" y="86"/>
                  </a:cubicBezTo>
                  <a:cubicBezTo>
                    <a:pt x="57" y="84"/>
                    <a:pt x="58" y="83"/>
                    <a:pt x="59" y="83"/>
                  </a:cubicBezTo>
                  <a:cubicBezTo>
                    <a:pt x="88" y="83"/>
                    <a:pt x="88" y="83"/>
                    <a:pt x="88" y="83"/>
                  </a:cubicBezTo>
                  <a:cubicBezTo>
                    <a:pt x="89" y="83"/>
                    <a:pt x="91" y="84"/>
                    <a:pt x="91" y="86"/>
                  </a:cubicBezTo>
                  <a:lnTo>
                    <a:pt x="91"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7" name="Freeform 668"/>
            <p:cNvSpPr>
              <a:spLocks noEditPoints="1"/>
            </p:cNvSpPr>
            <p:nvPr/>
          </p:nvSpPr>
          <p:spPr bwMode="auto">
            <a:xfrm>
              <a:off x="782482" y="3395715"/>
              <a:ext cx="536335" cy="273805"/>
            </a:xfrm>
            <a:custGeom>
              <a:avLst/>
              <a:gdLst>
                <a:gd name="T0" fmla="*/ 2 w 493"/>
                <a:gd name="T1" fmla="*/ 123 h 251"/>
                <a:gd name="T2" fmla="*/ 246 w 493"/>
                <a:gd name="T3" fmla="*/ 251 h 251"/>
                <a:gd name="T4" fmla="*/ 491 w 493"/>
                <a:gd name="T5" fmla="*/ 123 h 251"/>
                <a:gd name="T6" fmla="*/ 175 w 493"/>
                <a:gd name="T7" fmla="*/ 52 h 251"/>
                <a:gd name="T8" fmla="*/ 167 w 493"/>
                <a:gd name="T9" fmla="*/ 65 h 251"/>
                <a:gd name="T10" fmla="*/ 159 w 493"/>
                <a:gd name="T11" fmla="*/ 72 h 251"/>
                <a:gd name="T12" fmla="*/ 166 w 493"/>
                <a:gd name="T13" fmla="*/ 77 h 251"/>
                <a:gd name="T14" fmla="*/ 159 w 493"/>
                <a:gd name="T15" fmla="*/ 72 h 251"/>
                <a:gd name="T16" fmla="*/ 194 w 493"/>
                <a:gd name="T17" fmla="*/ 204 h 251"/>
                <a:gd name="T18" fmla="*/ 177 w 493"/>
                <a:gd name="T19" fmla="*/ 171 h 251"/>
                <a:gd name="T20" fmla="*/ 152 w 493"/>
                <a:gd name="T21" fmla="*/ 166 h 251"/>
                <a:gd name="T22" fmla="*/ 144 w 493"/>
                <a:gd name="T23" fmla="*/ 116 h 251"/>
                <a:gd name="T24" fmla="*/ 156 w 493"/>
                <a:gd name="T25" fmla="*/ 105 h 251"/>
                <a:gd name="T26" fmla="*/ 200 w 493"/>
                <a:gd name="T27" fmla="*/ 107 h 251"/>
                <a:gd name="T28" fmla="*/ 187 w 493"/>
                <a:gd name="T29" fmla="*/ 108 h 251"/>
                <a:gd name="T30" fmla="*/ 155 w 493"/>
                <a:gd name="T31" fmla="*/ 102 h 251"/>
                <a:gd name="T32" fmla="*/ 160 w 493"/>
                <a:gd name="T33" fmla="*/ 93 h 251"/>
                <a:gd name="T34" fmla="*/ 168 w 493"/>
                <a:gd name="T35" fmla="*/ 85 h 251"/>
                <a:gd name="T36" fmla="*/ 202 w 493"/>
                <a:gd name="T37" fmla="*/ 78 h 251"/>
                <a:gd name="T38" fmla="*/ 193 w 493"/>
                <a:gd name="T39" fmla="*/ 77 h 251"/>
                <a:gd name="T40" fmla="*/ 205 w 493"/>
                <a:gd name="T41" fmla="*/ 59 h 251"/>
                <a:gd name="T42" fmla="*/ 231 w 493"/>
                <a:gd name="T43" fmla="*/ 60 h 251"/>
                <a:gd name="T44" fmla="*/ 246 w 493"/>
                <a:gd name="T45" fmla="*/ 23 h 251"/>
                <a:gd name="T46" fmla="*/ 334 w 493"/>
                <a:gd name="T47" fmla="*/ 108 h 251"/>
                <a:gd name="T48" fmla="*/ 318 w 493"/>
                <a:gd name="T49" fmla="*/ 126 h 251"/>
                <a:gd name="T50" fmla="*/ 300 w 493"/>
                <a:gd name="T51" fmla="*/ 138 h 251"/>
                <a:gd name="T52" fmla="*/ 283 w 493"/>
                <a:gd name="T53" fmla="*/ 130 h 251"/>
                <a:gd name="T54" fmla="*/ 235 w 493"/>
                <a:gd name="T55" fmla="*/ 107 h 251"/>
                <a:gd name="T56" fmla="*/ 234 w 493"/>
                <a:gd name="T57" fmla="*/ 133 h 251"/>
                <a:gd name="T58" fmla="*/ 224 w 493"/>
                <a:gd name="T59" fmla="*/ 138 h 251"/>
                <a:gd name="T60" fmla="*/ 222 w 493"/>
                <a:gd name="T61" fmla="*/ 165 h 251"/>
                <a:gd name="T62" fmla="*/ 324 w 493"/>
                <a:gd name="T63" fmla="*/ 145 h 251"/>
                <a:gd name="T64" fmla="*/ 324 w 493"/>
                <a:gd name="T65" fmla="*/ 145 h 251"/>
                <a:gd name="T66" fmla="*/ 320 w 493"/>
                <a:gd name="T67" fmla="*/ 135 h 251"/>
                <a:gd name="T68" fmla="*/ 274 w 493"/>
                <a:gd name="T69" fmla="*/ 141 h 251"/>
                <a:gd name="T70" fmla="*/ 274 w 493"/>
                <a:gd name="T71" fmla="*/ 141 h 251"/>
                <a:gd name="T72" fmla="*/ 226 w 493"/>
                <a:gd name="T73" fmla="*/ 158 h 251"/>
                <a:gd name="T74" fmla="*/ 218 w 493"/>
                <a:gd name="T75" fmla="*/ 225 h 251"/>
                <a:gd name="T76" fmla="*/ 278 w 493"/>
                <a:gd name="T77" fmla="*/ 216 h 251"/>
                <a:gd name="T78" fmla="*/ 246 w 493"/>
                <a:gd name="T79" fmla="*/ 229 h 251"/>
                <a:gd name="T80" fmla="*/ 308 w 493"/>
                <a:gd name="T81" fmla="*/ 198 h 251"/>
                <a:gd name="T82" fmla="*/ 304 w 493"/>
                <a:gd name="T83" fmla="*/ 164 h 251"/>
                <a:gd name="T84" fmla="*/ 341 w 493"/>
                <a:gd name="T85" fmla="*/ 156 h 251"/>
                <a:gd name="T86" fmla="*/ 347 w 493"/>
                <a:gd name="T87" fmla="*/ 147 h 251"/>
                <a:gd name="T88" fmla="*/ 349 w 493"/>
                <a:gd name="T89" fmla="*/ 1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1">
                  <a:moveTo>
                    <a:pt x="491" y="123"/>
                  </a:moveTo>
                  <a:cubicBezTo>
                    <a:pt x="473" y="98"/>
                    <a:pt x="394" y="0"/>
                    <a:pt x="246" y="0"/>
                  </a:cubicBezTo>
                  <a:cubicBezTo>
                    <a:pt x="99" y="0"/>
                    <a:pt x="19" y="98"/>
                    <a:pt x="2" y="123"/>
                  </a:cubicBezTo>
                  <a:cubicBezTo>
                    <a:pt x="1" y="124"/>
                    <a:pt x="0" y="125"/>
                    <a:pt x="0" y="125"/>
                  </a:cubicBezTo>
                  <a:cubicBezTo>
                    <a:pt x="0" y="126"/>
                    <a:pt x="1" y="127"/>
                    <a:pt x="2" y="128"/>
                  </a:cubicBezTo>
                  <a:cubicBezTo>
                    <a:pt x="19" y="153"/>
                    <a:pt x="99" y="251"/>
                    <a:pt x="246" y="251"/>
                  </a:cubicBezTo>
                  <a:cubicBezTo>
                    <a:pt x="394" y="251"/>
                    <a:pt x="473" y="153"/>
                    <a:pt x="491" y="128"/>
                  </a:cubicBezTo>
                  <a:cubicBezTo>
                    <a:pt x="491" y="127"/>
                    <a:pt x="492" y="126"/>
                    <a:pt x="493" y="125"/>
                  </a:cubicBezTo>
                  <a:cubicBezTo>
                    <a:pt x="492" y="125"/>
                    <a:pt x="491" y="124"/>
                    <a:pt x="491" y="123"/>
                  </a:cubicBezTo>
                  <a:moveTo>
                    <a:pt x="164" y="62"/>
                  </a:moveTo>
                  <a:cubicBezTo>
                    <a:pt x="165" y="60"/>
                    <a:pt x="170" y="54"/>
                    <a:pt x="170" y="54"/>
                  </a:cubicBezTo>
                  <a:cubicBezTo>
                    <a:pt x="171" y="52"/>
                    <a:pt x="174" y="52"/>
                    <a:pt x="175" y="52"/>
                  </a:cubicBezTo>
                  <a:cubicBezTo>
                    <a:pt x="177" y="51"/>
                    <a:pt x="179" y="52"/>
                    <a:pt x="179" y="53"/>
                  </a:cubicBezTo>
                  <a:cubicBezTo>
                    <a:pt x="179" y="55"/>
                    <a:pt x="179" y="59"/>
                    <a:pt x="178" y="60"/>
                  </a:cubicBezTo>
                  <a:cubicBezTo>
                    <a:pt x="176" y="62"/>
                    <a:pt x="170" y="65"/>
                    <a:pt x="167" y="65"/>
                  </a:cubicBezTo>
                  <a:cubicBezTo>
                    <a:pt x="164" y="65"/>
                    <a:pt x="164" y="63"/>
                    <a:pt x="164" y="62"/>
                  </a:cubicBezTo>
                  <a:moveTo>
                    <a:pt x="159" y="72"/>
                  </a:moveTo>
                  <a:cubicBezTo>
                    <a:pt x="159" y="72"/>
                    <a:pt x="159" y="72"/>
                    <a:pt x="159" y="72"/>
                  </a:cubicBezTo>
                  <a:cubicBezTo>
                    <a:pt x="161" y="70"/>
                    <a:pt x="165" y="69"/>
                    <a:pt x="167" y="69"/>
                  </a:cubicBezTo>
                  <a:cubicBezTo>
                    <a:pt x="170" y="68"/>
                    <a:pt x="173" y="70"/>
                    <a:pt x="174" y="71"/>
                  </a:cubicBezTo>
                  <a:cubicBezTo>
                    <a:pt x="174" y="73"/>
                    <a:pt x="167" y="76"/>
                    <a:pt x="166" y="77"/>
                  </a:cubicBezTo>
                  <a:cubicBezTo>
                    <a:pt x="163" y="81"/>
                    <a:pt x="157" y="87"/>
                    <a:pt x="154" y="88"/>
                  </a:cubicBezTo>
                  <a:cubicBezTo>
                    <a:pt x="153" y="88"/>
                    <a:pt x="152" y="88"/>
                    <a:pt x="151" y="88"/>
                  </a:cubicBezTo>
                  <a:cubicBezTo>
                    <a:pt x="153" y="82"/>
                    <a:pt x="156" y="77"/>
                    <a:pt x="159" y="72"/>
                  </a:cubicBezTo>
                  <a:moveTo>
                    <a:pt x="214" y="186"/>
                  </a:moveTo>
                  <a:cubicBezTo>
                    <a:pt x="212" y="194"/>
                    <a:pt x="210" y="196"/>
                    <a:pt x="208" y="199"/>
                  </a:cubicBezTo>
                  <a:cubicBezTo>
                    <a:pt x="206" y="201"/>
                    <a:pt x="198" y="205"/>
                    <a:pt x="194" y="204"/>
                  </a:cubicBezTo>
                  <a:cubicBezTo>
                    <a:pt x="189" y="204"/>
                    <a:pt x="188" y="191"/>
                    <a:pt x="188" y="185"/>
                  </a:cubicBezTo>
                  <a:cubicBezTo>
                    <a:pt x="188" y="183"/>
                    <a:pt x="185" y="189"/>
                    <a:pt x="184" y="176"/>
                  </a:cubicBezTo>
                  <a:cubicBezTo>
                    <a:pt x="182" y="167"/>
                    <a:pt x="177" y="177"/>
                    <a:pt x="177" y="171"/>
                  </a:cubicBezTo>
                  <a:cubicBezTo>
                    <a:pt x="176" y="165"/>
                    <a:pt x="173" y="167"/>
                    <a:pt x="171" y="163"/>
                  </a:cubicBezTo>
                  <a:cubicBezTo>
                    <a:pt x="168" y="160"/>
                    <a:pt x="164" y="163"/>
                    <a:pt x="160" y="165"/>
                  </a:cubicBezTo>
                  <a:cubicBezTo>
                    <a:pt x="156" y="167"/>
                    <a:pt x="158" y="168"/>
                    <a:pt x="152" y="166"/>
                  </a:cubicBezTo>
                  <a:cubicBezTo>
                    <a:pt x="152" y="166"/>
                    <a:pt x="152" y="166"/>
                    <a:pt x="152" y="166"/>
                  </a:cubicBezTo>
                  <a:cubicBezTo>
                    <a:pt x="147" y="154"/>
                    <a:pt x="144" y="140"/>
                    <a:pt x="144" y="126"/>
                  </a:cubicBezTo>
                  <a:cubicBezTo>
                    <a:pt x="144" y="123"/>
                    <a:pt x="144" y="119"/>
                    <a:pt x="144" y="116"/>
                  </a:cubicBezTo>
                  <a:cubicBezTo>
                    <a:pt x="144" y="115"/>
                    <a:pt x="145" y="115"/>
                    <a:pt x="145" y="115"/>
                  </a:cubicBezTo>
                  <a:cubicBezTo>
                    <a:pt x="150" y="108"/>
                    <a:pt x="150" y="107"/>
                    <a:pt x="150" y="107"/>
                  </a:cubicBezTo>
                  <a:cubicBezTo>
                    <a:pt x="156" y="105"/>
                    <a:pt x="156" y="105"/>
                    <a:pt x="156" y="105"/>
                  </a:cubicBezTo>
                  <a:cubicBezTo>
                    <a:pt x="156" y="105"/>
                    <a:pt x="166" y="106"/>
                    <a:pt x="173" y="109"/>
                  </a:cubicBezTo>
                  <a:cubicBezTo>
                    <a:pt x="179" y="111"/>
                    <a:pt x="188" y="116"/>
                    <a:pt x="194" y="114"/>
                  </a:cubicBezTo>
                  <a:cubicBezTo>
                    <a:pt x="198" y="112"/>
                    <a:pt x="201" y="110"/>
                    <a:pt x="200" y="107"/>
                  </a:cubicBezTo>
                  <a:cubicBezTo>
                    <a:pt x="200" y="103"/>
                    <a:pt x="197" y="102"/>
                    <a:pt x="193" y="105"/>
                  </a:cubicBezTo>
                  <a:cubicBezTo>
                    <a:pt x="191" y="106"/>
                    <a:pt x="188" y="98"/>
                    <a:pt x="186" y="99"/>
                  </a:cubicBezTo>
                  <a:cubicBezTo>
                    <a:pt x="183" y="99"/>
                    <a:pt x="189" y="107"/>
                    <a:pt x="187" y="108"/>
                  </a:cubicBezTo>
                  <a:cubicBezTo>
                    <a:pt x="185" y="108"/>
                    <a:pt x="181" y="99"/>
                    <a:pt x="180" y="98"/>
                  </a:cubicBezTo>
                  <a:cubicBezTo>
                    <a:pt x="179" y="96"/>
                    <a:pt x="176" y="93"/>
                    <a:pt x="173" y="95"/>
                  </a:cubicBezTo>
                  <a:cubicBezTo>
                    <a:pt x="167" y="101"/>
                    <a:pt x="157" y="101"/>
                    <a:pt x="155" y="102"/>
                  </a:cubicBezTo>
                  <a:cubicBezTo>
                    <a:pt x="149" y="107"/>
                    <a:pt x="148" y="101"/>
                    <a:pt x="148" y="97"/>
                  </a:cubicBezTo>
                  <a:cubicBezTo>
                    <a:pt x="148" y="96"/>
                    <a:pt x="148" y="96"/>
                    <a:pt x="149" y="95"/>
                  </a:cubicBezTo>
                  <a:cubicBezTo>
                    <a:pt x="151" y="93"/>
                    <a:pt x="158" y="92"/>
                    <a:pt x="160" y="93"/>
                  </a:cubicBezTo>
                  <a:cubicBezTo>
                    <a:pt x="163" y="95"/>
                    <a:pt x="165" y="93"/>
                    <a:pt x="166" y="92"/>
                  </a:cubicBezTo>
                  <a:cubicBezTo>
                    <a:pt x="167" y="91"/>
                    <a:pt x="166" y="89"/>
                    <a:pt x="166" y="88"/>
                  </a:cubicBezTo>
                  <a:cubicBezTo>
                    <a:pt x="165" y="86"/>
                    <a:pt x="167" y="85"/>
                    <a:pt x="168" y="85"/>
                  </a:cubicBezTo>
                  <a:cubicBezTo>
                    <a:pt x="170" y="85"/>
                    <a:pt x="174" y="81"/>
                    <a:pt x="176" y="80"/>
                  </a:cubicBezTo>
                  <a:cubicBezTo>
                    <a:pt x="178" y="79"/>
                    <a:pt x="187" y="78"/>
                    <a:pt x="192" y="80"/>
                  </a:cubicBezTo>
                  <a:cubicBezTo>
                    <a:pt x="196" y="82"/>
                    <a:pt x="200" y="81"/>
                    <a:pt x="202" y="78"/>
                  </a:cubicBezTo>
                  <a:cubicBezTo>
                    <a:pt x="205" y="75"/>
                    <a:pt x="208" y="73"/>
                    <a:pt x="209" y="72"/>
                  </a:cubicBezTo>
                  <a:cubicBezTo>
                    <a:pt x="211" y="71"/>
                    <a:pt x="206" y="66"/>
                    <a:pt x="201" y="72"/>
                  </a:cubicBezTo>
                  <a:cubicBezTo>
                    <a:pt x="197" y="77"/>
                    <a:pt x="195" y="77"/>
                    <a:pt x="193" y="77"/>
                  </a:cubicBezTo>
                  <a:cubicBezTo>
                    <a:pt x="191" y="77"/>
                    <a:pt x="179" y="74"/>
                    <a:pt x="178" y="71"/>
                  </a:cubicBezTo>
                  <a:cubicBezTo>
                    <a:pt x="176" y="67"/>
                    <a:pt x="181" y="64"/>
                    <a:pt x="186" y="62"/>
                  </a:cubicBezTo>
                  <a:cubicBezTo>
                    <a:pt x="190" y="60"/>
                    <a:pt x="202" y="60"/>
                    <a:pt x="205" y="59"/>
                  </a:cubicBezTo>
                  <a:cubicBezTo>
                    <a:pt x="211" y="58"/>
                    <a:pt x="219" y="55"/>
                    <a:pt x="223" y="57"/>
                  </a:cubicBezTo>
                  <a:cubicBezTo>
                    <a:pt x="227" y="60"/>
                    <a:pt x="207" y="65"/>
                    <a:pt x="214" y="69"/>
                  </a:cubicBezTo>
                  <a:cubicBezTo>
                    <a:pt x="216" y="70"/>
                    <a:pt x="227" y="62"/>
                    <a:pt x="231" y="60"/>
                  </a:cubicBezTo>
                  <a:cubicBezTo>
                    <a:pt x="240" y="56"/>
                    <a:pt x="222" y="54"/>
                    <a:pt x="224" y="45"/>
                  </a:cubicBezTo>
                  <a:cubicBezTo>
                    <a:pt x="227" y="34"/>
                    <a:pt x="203" y="39"/>
                    <a:pt x="191" y="39"/>
                  </a:cubicBezTo>
                  <a:cubicBezTo>
                    <a:pt x="207" y="29"/>
                    <a:pt x="226" y="23"/>
                    <a:pt x="246" y="23"/>
                  </a:cubicBezTo>
                  <a:cubicBezTo>
                    <a:pt x="295" y="23"/>
                    <a:pt x="336" y="57"/>
                    <a:pt x="346" y="102"/>
                  </a:cubicBezTo>
                  <a:cubicBezTo>
                    <a:pt x="346" y="104"/>
                    <a:pt x="346" y="106"/>
                    <a:pt x="346" y="107"/>
                  </a:cubicBezTo>
                  <a:cubicBezTo>
                    <a:pt x="345" y="110"/>
                    <a:pt x="338" y="114"/>
                    <a:pt x="334" y="108"/>
                  </a:cubicBezTo>
                  <a:cubicBezTo>
                    <a:pt x="333" y="106"/>
                    <a:pt x="328" y="102"/>
                    <a:pt x="329" y="109"/>
                  </a:cubicBezTo>
                  <a:cubicBezTo>
                    <a:pt x="329" y="116"/>
                    <a:pt x="335" y="117"/>
                    <a:pt x="329" y="121"/>
                  </a:cubicBezTo>
                  <a:cubicBezTo>
                    <a:pt x="322" y="126"/>
                    <a:pt x="321" y="124"/>
                    <a:pt x="318" y="126"/>
                  </a:cubicBezTo>
                  <a:cubicBezTo>
                    <a:pt x="315" y="127"/>
                    <a:pt x="312" y="134"/>
                    <a:pt x="313" y="138"/>
                  </a:cubicBezTo>
                  <a:cubicBezTo>
                    <a:pt x="314" y="142"/>
                    <a:pt x="323" y="153"/>
                    <a:pt x="316" y="152"/>
                  </a:cubicBezTo>
                  <a:cubicBezTo>
                    <a:pt x="314" y="152"/>
                    <a:pt x="302" y="144"/>
                    <a:pt x="300" y="138"/>
                  </a:cubicBezTo>
                  <a:cubicBezTo>
                    <a:pt x="298" y="133"/>
                    <a:pt x="296" y="127"/>
                    <a:pt x="294" y="123"/>
                  </a:cubicBezTo>
                  <a:cubicBezTo>
                    <a:pt x="292" y="118"/>
                    <a:pt x="288" y="117"/>
                    <a:pt x="284" y="120"/>
                  </a:cubicBezTo>
                  <a:cubicBezTo>
                    <a:pt x="281" y="122"/>
                    <a:pt x="285" y="125"/>
                    <a:pt x="283" y="130"/>
                  </a:cubicBezTo>
                  <a:cubicBezTo>
                    <a:pt x="280" y="136"/>
                    <a:pt x="278" y="140"/>
                    <a:pt x="274" y="136"/>
                  </a:cubicBezTo>
                  <a:cubicBezTo>
                    <a:pt x="264" y="124"/>
                    <a:pt x="250" y="130"/>
                    <a:pt x="247" y="117"/>
                  </a:cubicBezTo>
                  <a:cubicBezTo>
                    <a:pt x="246" y="110"/>
                    <a:pt x="240" y="111"/>
                    <a:pt x="235" y="107"/>
                  </a:cubicBezTo>
                  <a:cubicBezTo>
                    <a:pt x="230" y="103"/>
                    <a:pt x="227" y="101"/>
                    <a:pt x="227" y="104"/>
                  </a:cubicBezTo>
                  <a:cubicBezTo>
                    <a:pt x="226" y="106"/>
                    <a:pt x="242" y="119"/>
                    <a:pt x="243" y="123"/>
                  </a:cubicBezTo>
                  <a:cubicBezTo>
                    <a:pt x="245" y="128"/>
                    <a:pt x="238" y="132"/>
                    <a:pt x="234" y="133"/>
                  </a:cubicBezTo>
                  <a:cubicBezTo>
                    <a:pt x="229" y="134"/>
                    <a:pt x="227" y="131"/>
                    <a:pt x="222" y="126"/>
                  </a:cubicBezTo>
                  <a:cubicBezTo>
                    <a:pt x="217" y="121"/>
                    <a:pt x="215" y="117"/>
                    <a:pt x="215" y="121"/>
                  </a:cubicBezTo>
                  <a:cubicBezTo>
                    <a:pt x="214" y="127"/>
                    <a:pt x="219" y="135"/>
                    <a:pt x="224" y="138"/>
                  </a:cubicBezTo>
                  <a:cubicBezTo>
                    <a:pt x="228" y="141"/>
                    <a:pt x="233" y="142"/>
                    <a:pt x="231" y="146"/>
                  </a:cubicBezTo>
                  <a:cubicBezTo>
                    <a:pt x="230" y="150"/>
                    <a:pt x="231" y="148"/>
                    <a:pt x="227" y="153"/>
                  </a:cubicBezTo>
                  <a:cubicBezTo>
                    <a:pt x="222" y="157"/>
                    <a:pt x="221" y="159"/>
                    <a:pt x="222" y="165"/>
                  </a:cubicBezTo>
                  <a:cubicBezTo>
                    <a:pt x="222" y="171"/>
                    <a:pt x="220" y="172"/>
                    <a:pt x="219" y="177"/>
                  </a:cubicBezTo>
                  <a:cubicBezTo>
                    <a:pt x="218" y="182"/>
                    <a:pt x="216" y="178"/>
                    <a:pt x="214" y="186"/>
                  </a:cubicBezTo>
                  <a:moveTo>
                    <a:pt x="324" y="145"/>
                  </a:moveTo>
                  <a:cubicBezTo>
                    <a:pt x="328" y="144"/>
                    <a:pt x="333" y="149"/>
                    <a:pt x="331" y="151"/>
                  </a:cubicBezTo>
                  <a:cubicBezTo>
                    <a:pt x="329" y="153"/>
                    <a:pt x="324" y="152"/>
                    <a:pt x="321" y="150"/>
                  </a:cubicBezTo>
                  <a:cubicBezTo>
                    <a:pt x="318" y="148"/>
                    <a:pt x="323" y="145"/>
                    <a:pt x="324" y="145"/>
                  </a:cubicBezTo>
                  <a:moveTo>
                    <a:pt x="320" y="142"/>
                  </a:moveTo>
                  <a:cubicBezTo>
                    <a:pt x="319" y="141"/>
                    <a:pt x="318" y="140"/>
                    <a:pt x="317" y="138"/>
                  </a:cubicBezTo>
                  <a:cubicBezTo>
                    <a:pt x="316" y="135"/>
                    <a:pt x="318" y="134"/>
                    <a:pt x="320" y="135"/>
                  </a:cubicBezTo>
                  <a:cubicBezTo>
                    <a:pt x="322" y="136"/>
                    <a:pt x="325" y="139"/>
                    <a:pt x="325" y="141"/>
                  </a:cubicBezTo>
                  <a:cubicBezTo>
                    <a:pt x="325" y="142"/>
                    <a:pt x="321" y="142"/>
                    <a:pt x="320" y="142"/>
                  </a:cubicBezTo>
                  <a:moveTo>
                    <a:pt x="274" y="141"/>
                  </a:moveTo>
                  <a:cubicBezTo>
                    <a:pt x="272" y="143"/>
                    <a:pt x="267" y="143"/>
                    <a:pt x="265" y="141"/>
                  </a:cubicBezTo>
                  <a:cubicBezTo>
                    <a:pt x="262" y="139"/>
                    <a:pt x="266" y="135"/>
                    <a:pt x="268" y="135"/>
                  </a:cubicBezTo>
                  <a:cubicBezTo>
                    <a:pt x="271" y="135"/>
                    <a:pt x="276" y="140"/>
                    <a:pt x="274" y="141"/>
                  </a:cubicBezTo>
                  <a:moveTo>
                    <a:pt x="232" y="162"/>
                  </a:moveTo>
                  <a:cubicBezTo>
                    <a:pt x="231" y="164"/>
                    <a:pt x="227" y="181"/>
                    <a:pt x="225" y="179"/>
                  </a:cubicBezTo>
                  <a:cubicBezTo>
                    <a:pt x="222" y="177"/>
                    <a:pt x="226" y="159"/>
                    <a:pt x="226" y="158"/>
                  </a:cubicBezTo>
                  <a:cubicBezTo>
                    <a:pt x="230" y="151"/>
                    <a:pt x="239" y="151"/>
                    <a:pt x="232" y="162"/>
                  </a:cubicBezTo>
                  <a:moveTo>
                    <a:pt x="246" y="229"/>
                  </a:moveTo>
                  <a:cubicBezTo>
                    <a:pt x="236" y="229"/>
                    <a:pt x="227" y="227"/>
                    <a:pt x="218" y="225"/>
                  </a:cubicBezTo>
                  <a:cubicBezTo>
                    <a:pt x="216" y="224"/>
                    <a:pt x="215" y="222"/>
                    <a:pt x="216" y="220"/>
                  </a:cubicBezTo>
                  <a:cubicBezTo>
                    <a:pt x="219" y="211"/>
                    <a:pt x="229" y="208"/>
                    <a:pt x="236" y="207"/>
                  </a:cubicBezTo>
                  <a:cubicBezTo>
                    <a:pt x="253" y="206"/>
                    <a:pt x="275" y="218"/>
                    <a:pt x="278" y="216"/>
                  </a:cubicBezTo>
                  <a:cubicBezTo>
                    <a:pt x="282" y="214"/>
                    <a:pt x="289" y="205"/>
                    <a:pt x="299" y="205"/>
                  </a:cubicBezTo>
                  <a:cubicBezTo>
                    <a:pt x="306" y="206"/>
                    <a:pt x="306" y="207"/>
                    <a:pt x="309" y="208"/>
                  </a:cubicBezTo>
                  <a:cubicBezTo>
                    <a:pt x="291" y="221"/>
                    <a:pt x="270" y="229"/>
                    <a:pt x="246" y="229"/>
                  </a:cubicBezTo>
                  <a:moveTo>
                    <a:pt x="319" y="199"/>
                  </a:moveTo>
                  <a:cubicBezTo>
                    <a:pt x="318" y="199"/>
                    <a:pt x="317" y="198"/>
                    <a:pt x="316" y="198"/>
                  </a:cubicBezTo>
                  <a:cubicBezTo>
                    <a:pt x="310" y="195"/>
                    <a:pt x="311" y="199"/>
                    <a:pt x="308" y="198"/>
                  </a:cubicBezTo>
                  <a:cubicBezTo>
                    <a:pt x="305" y="197"/>
                    <a:pt x="311" y="191"/>
                    <a:pt x="303" y="196"/>
                  </a:cubicBezTo>
                  <a:cubicBezTo>
                    <a:pt x="295" y="202"/>
                    <a:pt x="297" y="196"/>
                    <a:pt x="293" y="186"/>
                  </a:cubicBezTo>
                  <a:cubicBezTo>
                    <a:pt x="290" y="177"/>
                    <a:pt x="297" y="167"/>
                    <a:pt x="304" y="164"/>
                  </a:cubicBezTo>
                  <a:cubicBezTo>
                    <a:pt x="313" y="161"/>
                    <a:pt x="318" y="161"/>
                    <a:pt x="322" y="159"/>
                  </a:cubicBezTo>
                  <a:cubicBezTo>
                    <a:pt x="335" y="156"/>
                    <a:pt x="337" y="149"/>
                    <a:pt x="340" y="154"/>
                  </a:cubicBezTo>
                  <a:cubicBezTo>
                    <a:pt x="340" y="154"/>
                    <a:pt x="340" y="155"/>
                    <a:pt x="341" y="156"/>
                  </a:cubicBezTo>
                  <a:cubicBezTo>
                    <a:pt x="342" y="157"/>
                    <a:pt x="342" y="160"/>
                    <a:pt x="342" y="163"/>
                  </a:cubicBezTo>
                  <a:cubicBezTo>
                    <a:pt x="337" y="176"/>
                    <a:pt x="329" y="189"/>
                    <a:pt x="319" y="199"/>
                  </a:cubicBezTo>
                  <a:moveTo>
                    <a:pt x="347" y="147"/>
                  </a:moveTo>
                  <a:cubicBezTo>
                    <a:pt x="344" y="146"/>
                    <a:pt x="333" y="130"/>
                    <a:pt x="342" y="120"/>
                  </a:cubicBezTo>
                  <a:cubicBezTo>
                    <a:pt x="343" y="118"/>
                    <a:pt x="339" y="113"/>
                    <a:pt x="340" y="113"/>
                  </a:cubicBezTo>
                  <a:cubicBezTo>
                    <a:pt x="345" y="112"/>
                    <a:pt x="348" y="116"/>
                    <a:pt x="349" y="120"/>
                  </a:cubicBezTo>
                  <a:cubicBezTo>
                    <a:pt x="349" y="122"/>
                    <a:pt x="349" y="124"/>
                    <a:pt x="349" y="126"/>
                  </a:cubicBezTo>
                  <a:cubicBezTo>
                    <a:pt x="349" y="133"/>
                    <a:pt x="348" y="140"/>
                    <a:pt x="347"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8" name="Freeform 669"/>
            <p:cNvSpPr>
              <a:spLocks/>
            </p:cNvSpPr>
            <p:nvPr/>
          </p:nvSpPr>
          <p:spPr bwMode="auto">
            <a:xfrm>
              <a:off x="2568656" y="3566441"/>
              <a:ext cx="24159" cy="54761"/>
            </a:xfrm>
            <a:custGeom>
              <a:avLst/>
              <a:gdLst>
                <a:gd name="T0" fmla="*/ 21 w 22"/>
                <a:gd name="T1" fmla="*/ 0 h 51"/>
                <a:gd name="T2" fmla="*/ 22 w 22"/>
                <a:gd name="T3" fmla="*/ 2 h 51"/>
                <a:gd name="T4" fmla="*/ 22 w 22"/>
                <a:gd name="T5" fmla="*/ 50 h 51"/>
                <a:gd name="T6" fmla="*/ 21 w 22"/>
                <a:gd name="T7" fmla="*/ 51 h 51"/>
                <a:gd name="T8" fmla="*/ 1 w 22"/>
                <a:gd name="T9" fmla="*/ 51 h 51"/>
                <a:gd name="T10" fmla="*/ 0 w 22"/>
                <a:gd name="T11" fmla="*/ 50 h 51"/>
                <a:gd name="T12" fmla="*/ 0 w 22"/>
                <a:gd name="T13" fmla="*/ 2 h 51"/>
                <a:gd name="T14" fmla="*/ 1 w 22"/>
                <a:gd name="T15" fmla="*/ 0 h 51"/>
                <a:gd name="T16" fmla="*/ 21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1" y="0"/>
                  </a:moveTo>
                  <a:cubicBezTo>
                    <a:pt x="22" y="0"/>
                    <a:pt x="22" y="1"/>
                    <a:pt x="22" y="2"/>
                  </a:cubicBezTo>
                  <a:cubicBezTo>
                    <a:pt x="22" y="50"/>
                    <a:pt x="22" y="50"/>
                    <a:pt x="22" y="50"/>
                  </a:cubicBezTo>
                  <a:cubicBezTo>
                    <a:pt x="22" y="51"/>
                    <a:pt x="22" y="51"/>
                    <a:pt x="21" y="51"/>
                  </a:cubicBezTo>
                  <a:cubicBezTo>
                    <a:pt x="1" y="51"/>
                    <a:pt x="1" y="51"/>
                    <a:pt x="1" y="51"/>
                  </a:cubicBezTo>
                  <a:cubicBezTo>
                    <a:pt x="0" y="51"/>
                    <a:pt x="0" y="51"/>
                    <a:pt x="0" y="50"/>
                  </a:cubicBezTo>
                  <a:cubicBezTo>
                    <a:pt x="0" y="2"/>
                    <a:pt x="0" y="2"/>
                    <a:pt x="0" y="2"/>
                  </a:cubicBezTo>
                  <a:cubicBezTo>
                    <a:pt x="0" y="1"/>
                    <a:pt x="0" y="0"/>
                    <a:pt x="1"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9" name="Freeform 670"/>
            <p:cNvSpPr>
              <a:spLocks/>
            </p:cNvSpPr>
            <p:nvPr/>
          </p:nvSpPr>
          <p:spPr bwMode="auto">
            <a:xfrm>
              <a:off x="2472019" y="3645361"/>
              <a:ext cx="355946" cy="24159"/>
            </a:xfrm>
            <a:custGeom>
              <a:avLst/>
              <a:gdLst>
                <a:gd name="T0" fmla="*/ 325 w 327"/>
                <a:gd name="T1" fmla="*/ 0 h 23"/>
                <a:gd name="T2" fmla="*/ 2 w 327"/>
                <a:gd name="T3" fmla="*/ 0 h 23"/>
                <a:gd name="T4" fmla="*/ 0 w 327"/>
                <a:gd name="T5" fmla="*/ 2 h 23"/>
                <a:gd name="T6" fmla="*/ 0 w 327"/>
                <a:gd name="T7" fmla="*/ 22 h 23"/>
                <a:gd name="T8" fmla="*/ 2 w 327"/>
                <a:gd name="T9" fmla="*/ 23 h 23"/>
                <a:gd name="T10" fmla="*/ 325 w 327"/>
                <a:gd name="T11" fmla="*/ 23 h 23"/>
                <a:gd name="T12" fmla="*/ 327 w 327"/>
                <a:gd name="T13" fmla="*/ 22 h 23"/>
                <a:gd name="T14" fmla="*/ 327 w 327"/>
                <a:gd name="T15" fmla="*/ 2 h 23"/>
                <a:gd name="T16" fmla="*/ 325 w 32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
                  <a:moveTo>
                    <a:pt x="325" y="0"/>
                  </a:moveTo>
                  <a:cubicBezTo>
                    <a:pt x="2" y="0"/>
                    <a:pt x="2" y="0"/>
                    <a:pt x="2" y="0"/>
                  </a:cubicBezTo>
                  <a:cubicBezTo>
                    <a:pt x="1" y="0"/>
                    <a:pt x="0" y="1"/>
                    <a:pt x="0" y="2"/>
                  </a:cubicBezTo>
                  <a:cubicBezTo>
                    <a:pt x="0" y="22"/>
                    <a:pt x="0" y="22"/>
                    <a:pt x="0" y="22"/>
                  </a:cubicBezTo>
                  <a:cubicBezTo>
                    <a:pt x="0" y="22"/>
                    <a:pt x="1" y="23"/>
                    <a:pt x="2" y="23"/>
                  </a:cubicBezTo>
                  <a:cubicBezTo>
                    <a:pt x="325" y="23"/>
                    <a:pt x="325" y="23"/>
                    <a:pt x="325" y="23"/>
                  </a:cubicBezTo>
                  <a:cubicBezTo>
                    <a:pt x="326" y="23"/>
                    <a:pt x="327" y="22"/>
                    <a:pt x="327" y="22"/>
                  </a:cubicBezTo>
                  <a:cubicBezTo>
                    <a:pt x="327" y="2"/>
                    <a:pt x="327" y="2"/>
                    <a:pt x="327" y="2"/>
                  </a:cubicBezTo>
                  <a:cubicBezTo>
                    <a:pt x="327" y="1"/>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0" name="Freeform 671"/>
            <p:cNvSpPr>
              <a:spLocks/>
            </p:cNvSpPr>
            <p:nvPr/>
          </p:nvSpPr>
          <p:spPr bwMode="auto">
            <a:xfrm>
              <a:off x="2472019" y="3688848"/>
              <a:ext cx="355946" cy="24159"/>
            </a:xfrm>
            <a:custGeom>
              <a:avLst/>
              <a:gdLst>
                <a:gd name="T0" fmla="*/ 325 w 327"/>
                <a:gd name="T1" fmla="*/ 0 h 22"/>
                <a:gd name="T2" fmla="*/ 2 w 327"/>
                <a:gd name="T3" fmla="*/ 0 h 22"/>
                <a:gd name="T4" fmla="*/ 0 w 327"/>
                <a:gd name="T5" fmla="*/ 1 h 22"/>
                <a:gd name="T6" fmla="*/ 0 w 327"/>
                <a:gd name="T7" fmla="*/ 21 h 22"/>
                <a:gd name="T8" fmla="*/ 2 w 327"/>
                <a:gd name="T9" fmla="*/ 22 h 22"/>
                <a:gd name="T10" fmla="*/ 325 w 327"/>
                <a:gd name="T11" fmla="*/ 22 h 22"/>
                <a:gd name="T12" fmla="*/ 327 w 327"/>
                <a:gd name="T13" fmla="*/ 21 h 22"/>
                <a:gd name="T14" fmla="*/ 327 w 327"/>
                <a:gd name="T15" fmla="*/ 1 h 22"/>
                <a:gd name="T16" fmla="*/ 325 w 32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2">
                  <a:moveTo>
                    <a:pt x="325" y="0"/>
                  </a:moveTo>
                  <a:cubicBezTo>
                    <a:pt x="2" y="0"/>
                    <a:pt x="2" y="0"/>
                    <a:pt x="2" y="0"/>
                  </a:cubicBezTo>
                  <a:cubicBezTo>
                    <a:pt x="1" y="0"/>
                    <a:pt x="0" y="0"/>
                    <a:pt x="0" y="1"/>
                  </a:cubicBezTo>
                  <a:cubicBezTo>
                    <a:pt x="0" y="21"/>
                    <a:pt x="0" y="21"/>
                    <a:pt x="0" y="21"/>
                  </a:cubicBezTo>
                  <a:cubicBezTo>
                    <a:pt x="0" y="22"/>
                    <a:pt x="1" y="22"/>
                    <a:pt x="2" y="22"/>
                  </a:cubicBezTo>
                  <a:cubicBezTo>
                    <a:pt x="325" y="22"/>
                    <a:pt x="325" y="22"/>
                    <a:pt x="325" y="22"/>
                  </a:cubicBezTo>
                  <a:cubicBezTo>
                    <a:pt x="326" y="22"/>
                    <a:pt x="327" y="22"/>
                    <a:pt x="327" y="21"/>
                  </a:cubicBezTo>
                  <a:cubicBezTo>
                    <a:pt x="327" y="1"/>
                    <a:pt x="327" y="1"/>
                    <a:pt x="327" y="1"/>
                  </a:cubicBezTo>
                  <a:cubicBezTo>
                    <a:pt x="327" y="0"/>
                    <a:pt x="326" y="0"/>
                    <a:pt x="3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1" name="Freeform 672"/>
            <p:cNvSpPr>
              <a:spLocks/>
            </p:cNvSpPr>
            <p:nvPr/>
          </p:nvSpPr>
          <p:spPr bwMode="auto">
            <a:xfrm>
              <a:off x="2699115" y="3497184"/>
              <a:ext cx="119186" cy="30602"/>
            </a:xfrm>
            <a:custGeom>
              <a:avLst/>
              <a:gdLst>
                <a:gd name="T0" fmla="*/ 55 w 110"/>
                <a:gd name="T1" fmla="*/ 10 h 29"/>
                <a:gd name="T2" fmla="*/ 27 w 110"/>
                <a:gd name="T3" fmla="*/ 0 h 29"/>
                <a:gd name="T4" fmla="*/ 1 w 110"/>
                <a:gd name="T5" fmla="*/ 11 h 29"/>
                <a:gd name="T6" fmla="*/ 0 w 110"/>
                <a:gd name="T7" fmla="*/ 13 h 29"/>
                <a:gd name="T8" fmla="*/ 0 w 110"/>
                <a:gd name="T9" fmla="*/ 15 h 29"/>
                <a:gd name="T10" fmla="*/ 1 w 110"/>
                <a:gd name="T11" fmla="*/ 17 h 29"/>
                <a:gd name="T12" fmla="*/ 3 w 110"/>
                <a:gd name="T13" fmla="*/ 17 h 29"/>
                <a:gd name="T14" fmla="*/ 4 w 110"/>
                <a:gd name="T15" fmla="*/ 17 h 29"/>
                <a:gd name="T16" fmla="*/ 5 w 110"/>
                <a:gd name="T17" fmla="*/ 16 h 29"/>
                <a:gd name="T18" fmla="*/ 18 w 110"/>
                <a:gd name="T19" fmla="*/ 14 h 29"/>
                <a:gd name="T20" fmla="*/ 52 w 110"/>
                <a:gd name="T21" fmla="*/ 27 h 29"/>
                <a:gd name="T22" fmla="*/ 52 w 110"/>
                <a:gd name="T23" fmla="*/ 28 h 29"/>
                <a:gd name="T24" fmla="*/ 55 w 110"/>
                <a:gd name="T25" fmla="*/ 29 h 29"/>
                <a:gd name="T26" fmla="*/ 57 w 110"/>
                <a:gd name="T27" fmla="*/ 28 h 29"/>
                <a:gd name="T28" fmla="*/ 58 w 110"/>
                <a:gd name="T29" fmla="*/ 28 h 29"/>
                <a:gd name="T30" fmla="*/ 91 w 110"/>
                <a:gd name="T31" fmla="*/ 14 h 29"/>
                <a:gd name="T32" fmla="*/ 104 w 110"/>
                <a:gd name="T33" fmla="*/ 16 h 29"/>
                <a:gd name="T34" fmla="*/ 106 w 110"/>
                <a:gd name="T35" fmla="*/ 17 h 29"/>
                <a:gd name="T36" fmla="*/ 108 w 110"/>
                <a:gd name="T37" fmla="*/ 17 h 29"/>
                <a:gd name="T38" fmla="*/ 110 w 110"/>
                <a:gd name="T39" fmla="*/ 15 h 29"/>
                <a:gd name="T40" fmla="*/ 110 w 110"/>
                <a:gd name="T41" fmla="*/ 13 h 29"/>
                <a:gd name="T42" fmla="*/ 109 w 110"/>
                <a:gd name="T43" fmla="*/ 11 h 29"/>
                <a:gd name="T44" fmla="*/ 83 w 110"/>
                <a:gd name="T45" fmla="*/ 0 h 29"/>
                <a:gd name="T46" fmla="*/ 55 w 110"/>
                <a:gd name="T4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9">
                  <a:moveTo>
                    <a:pt x="55" y="10"/>
                  </a:moveTo>
                  <a:cubicBezTo>
                    <a:pt x="51" y="7"/>
                    <a:pt x="40" y="0"/>
                    <a:pt x="27" y="0"/>
                  </a:cubicBezTo>
                  <a:cubicBezTo>
                    <a:pt x="17" y="0"/>
                    <a:pt x="9" y="4"/>
                    <a:pt x="1" y="11"/>
                  </a:cubicBezTo>
                  <a:cubicBezTo>
                    <a:pt x="0" y="11"/>
                    <a:pt x="0" y="12"/>
                    <a:pt x="0" y="13"/>
                  </a:cubicBezTo>
                  <a:cubicBezTo>
                    <a:pt x="0" y="15"/>
                    <a:pt x="0" y="15"/>
                    <a:pt x="0" y="15"/>
                  </a:cubicBezTo>
                  <a:cubicBezTo>
                    <a:pt x="0" y="16"/>
                    <a:pt x="0" y="16"/>
                    <a:pt x="1" y="17"/>
                  </a:cubicBezTo>
                  <a:cubicBezTo>
                    <a:pt x="1" y="17"/>
                    <a:pt x="2" y="18"/>
                    <a:pt x="3" y="17"/>
                  </a:cubicBezTo>
                  <a:cubicBezTo>
                    <a:pt x="3" y="17"/>
                    <a:pt x="3" y="17"/>
                    <a:pt x="4" y="17"/>
                  </a:cubicBezTo>
                  <a:cubicBezTo>
                    <a:pt x="4" y="17"/>
                    <a:pt x="5" y="17"/>
                    <a:pt x="5" y="16"/>
                  </a:cubicBezTo>
                  <a:cubicBezTo>
                    <a:pt x="7" y="15"/>
                    <a:pt x="12" y="14"/>
                    <a:pt x="18" y="14"/>
                  </a:cubicBezTo>
                  <a:cubicBezTo>
                    <a:pt x="25" y="14"/>
                    <a:pt x="39" y="15"/>
                    <a:pt x="52" y="27"/>
                  </a:cubicBezTo>
                  <a:cubicBezTo>
                    <a:pt x="52" y="28"/>
                    <a:pt x="52" y="28"/>
                    <a:pt x="52" y="28"/>
                  </a:cubicBezTo>
                  <a:cubicBezTo>
                    <a:pt x="53" y="29"/>
                    <a:pt x="54" y="29"/>
                    <a:pt x="55" y="29"/>
                  </a:cubicBezTo>
                  <a:cubicBezTo>
                    <a:pt x="56" y="29"/>
                    <a:pt x="57" y="29"/>
                    <a:pt x="57" y="28"/>
                  </a:cubicBezTo>
                  <a:cubicBezTo>
                    <a:pt x="58" y="28"/>
                    <a:pt x="58" y="28"/>
                    <a:pt x="58" y="28"/>
                  </a:cubicBezTo>
                  <a:cubicBezTo>
                    <a:pt x="71" y="15"/>
                    <a:pt x="84" y="14"/>
                    <a:pt x="91" y="14"/>
                  </a:cubicBezTo>
                  <a:cubicBezTo>
                    <a:pt x="98" y="14"/>
                    <a:pt x="102" y="15"/>
                    <a:pt x="104" y="16"/>
                  </a:cubicBezTo>
                  <a:cubicBezTo>
                    <a:pt x="104" y="17"/>
                    <a:pt x="105" y="17"/>
                    <a:pt x="106" y="17"/>
                  </a:cubicBezTo>
                  <a:cubicBezTo>
                    <a:pt x="106" y="17"/>
                    <a:pt x="107" y="18"/>
                    <a:pt x="108" y="17"/>
                  </a:cubicBezTo>
                  <a:cubicBezTo>
                    <a:pt x="109" y="17"/>
                    <a:pt x="110" y="16"/>
                    <a:pt x="110" y="15"/>
                  </a:cubicBezTo>
                  <a:cubicBezTo>
                    <a:pt x="110" y="13"/>
                    <a:pt x="110" y="13"/>
                    <a:pt x="110" y="13"/>
                  </a:cubicBezTo>
                  <a:cubicBezTo>
                    <a:pt x="110" y="12"/>
                    <a:pt x="109" y="12"/>
                    <a:pt x="109" y="11"/>
                  </a:cubicBezTo>
                  <a:cubicBezTo>
                    <a:pt x="101" y="4"/>
                    <a:pt x="92" y="0"/>
                    <a:pt x="83" y="0"/>
                  </a:cubicBezTo>
                  <a:cubicBezTo>
                    <a:pt x="70" y="0"/>
                    <a:pt x="59" y="7"/>
                    <a:pt x="5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2" name="Freeform 673"/>
            <p:cNvSpPr>
              <a:spLocks/>
            </p:cNvSpPr>
            <p:nvPr/>
          </p:nvSpPr>
          <p:spPr bwMode="auto">
            <a:xfrm>
              <a:off x="2734549" y="3363503"/>
              <a:ext cx="75699" cy="32212"/>
            </a:xfrm>
            <a:custGeom>
              <a:avLst/>
              <a:gdLst>
                <a:gd name="T0" fmla="*/ 2 w 69"/>
                <a:gd name="T1" fmla="*/ 4 h 29"/>
                <a:gd name="T2" fmla="*/ 0 w 69"/>
                <a:gd name="T3" fmla="*/ 5 h 29"/>
                <a:gd name="T4" fmla="*/ 0 w 69"/>
                <a:gd name="T5" fmla="*/ 6 h 29"/>
                <a:gd name="T6" fmla="*/ 0 w 69"/>
                <a:gd name="T7" fmla="*/ 9 h 29"/>
                <a:gd name="T8" fmla="*/ 2 w 69"/>
                <a:gd name="T9" fmla="*/ 10 h 29"/>
                <a:gd name="T10" fmla="*/ 3 w 69"/>
                <a:gd name="T11" fmla="*/ 10 h 29"/>
                <a:gd name="T12" fmla="*/ 4 w 69"/>
                <a:gd name="T13" fmla="*/ 9 h 29"/>
                <a:gd name="T14" fmla="*/ 6 w 69"/>
                <a:gd name="T15" fmla="*/ 9 h 29"/>
                <a:gd name="T16" fmla="*/ 29 w 69"/>
                <a:gd name="T17" fmla="*/ 24 h 29"/>
                <a:gd name="T18" fmla="*/ 29 w 69"/>
                <a:gd name="T19" fmla="*/ 25 h 29"/>
                <a:gd name="T20" fmla="*/ 31 w 69"/>
                <a:gd name="T21" fmla="*/ 26 h 29"/>
                <a:gd name="T22" fmla="*/ 33 w 69"/>
                <a:gd name="T23" fmla="*/ 26 h 29"/>
                <a:gd name="T24" fmla="*/ 34 w 69"/>
                <a:gd name="T25" fmla="*/ 26 h 29"/>
                <a:gd name="T26" fmla="*/ 34 w 69"/>
                <a:gd name="T27" fmla="*/ 26 h 29"/>
                <a:gd name="T28" fmla="*/ 49 w 69"/>
                <a:gd name="T29" fmla="*/ 22 h 29"/>
                <a:gd name="T30" fmla="*/ 64 w 69"/>
                <a:gd name="T31" fmla="*/ 27 h 29"/>
                <a:gd name="T32" fmla="*/ 65 w 69"/>
                <a:gd name="T33" fmla="*/ 28 h 29"/>
                <a:gd name="T34" fmla="*/ 66 w 69"/>
                <a:gd name="T35" fmla="*/ 29 h 29"/>
                <a:gd name="T36" fmla="*/ 66 w 69"/>
                <a:gd name="T37" fmla="*/ 29 h 29"/>
                <a:gd name="T38" fmla="*/ 66 w 69"/>
                <a:gd name="T39" fmla="*/ 29 h 29"/>
                <a:gd name="T40" fmla="*/ 68 w 69"/>
                <a:gd name="T41" fmla="*/ 28 h 29"/>
                <a:gd name="T42" fmla="*/ 69 w 69"/>
                <a:gd name="T43" fmla="*/ 27 h 29"/>
                <a:gd name="T44" fmla="*/ 69 w 69"/>
                <a:gd name="T45" fmla="*/ 26 h 29"/>
                <a:gd name="T46" fmla="*/ 69 w 69"/>
                <a:gd name="T47" fmla="*/ 25 h 29"/>
                <a:gd name="T48" fmla="*/ 69 w 69"/>
                <a:gd name="T49" fmla="*/ 24 h 29"/>
                <a:gd name="T50" fmla="*/ 47 w 69"/>
                <a:gd name="T51" fmla="*/ 10 h 29"/>
                <a:gd name="T52" fmla="*/ 36 w 69"/>
                <a:gd name="T53" fmla="*/ 13 h 29"/>
                <a:gd name="T54" fmla="*/ 14 w 69"/>
                <a:gd name="T55" fmla="*/ 0 h 29"/>
                <a:gd name="T56" fmla="*/ 2 w 69"/>
                <a:gd name="T5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29">
                  <a:moveTo>
                    <a:pt x="2" y="4"/>
                  </a:moveTo>
                  <a:cubicBezTo>
                    <a:pt x="1" y="4"/>
                    <a:pt x="0" y="4"/>
                    <a:pt x="0" y="5"/>
                  </a:cubicBezTo>
                  <a:cubicBezTo>
                    <a:pt x="0" y="6"/>
                    <a:pt x="0" y="6"/>
                    <a:pt x="0" y="6"/>
                  </a:cubicBezTo>
                  <a:cubicBezTo>
                    <a:pt x="0" y="7"/>
                    <a:pt x="0" y="8"/>
                    <a:pt x="0" y="9"/>
                  </a:cubicBezTo>
                  <a:cubicBezTo>
                    <a:pt x="1" y="9"/>
                    <a:pt x="1" y="10"/>
                    <a:pt x="2" y="10"/>
                  </a:cubicBezTo>
                  <a:cubicBezTo>
                    <a:pt x="2" y="10"/>
                    <a:pt x="3" y="10"/>
                    <a:pt x="3" y="10"/>
                  </a:cubicBezTo>
                  <a:cubicBezTo>
                    <a:pt x="3" y="10"/>
                    <a:pt x="4" y="10"/>
                    <a:pt x="4" y="9"/>
                  </a:cubicBezTo>
                  <a:cubicBezTo>
                    <a:pt x="5" y="9"/>
                    <a:pt x="5" y="9"/>
                    <a:pt x="6" y="9"/>
                  </a:cubicBezTo>
                  <a:cubicBezTo>
                    <a:pt x="8" y="9"/>
                    <a:pt x="21" y="10"/>
                    <a:pt x="29" y="24"/>
                  </a:cubicBezTo>
                  <a:cubicBezTo>
                    <a:pt x="29" y="25"/>
                    <a:pt x="29" y="25"/>
                    <a:pt x="29" y="25"/>
                  </a:cubicBezTo>
                  <a:cubicBezTo>
                    <a:pt x="30" y="25"/>
                    <a:pt x="31" y="26"/>
                    <a:pt x="31" y="26"/>
                  </a:cubicBezTo>
                  <a:cubicBezTo>
                    <a:pt x="32" y="26"/>
                    <a:pt x="32" y="26"/>
                    <a:pt x="33" y="26"/>
                  </a:cubicBezTo>
                  <a:cubicBezTo>
                    <a:pt x="33" y="26"/>
                    <a:pt x="34" y="26"/>
                    <a:pt x="34" y="26"/>
                  </a:cubicBezTo>
                  <a:cubicBezTo>
                    <a:pt x="34" y="26"/>
                    <a:pt x="34" y="26"/>
                    <a:pt x="34" y="26"/>
                  </a:cubicBezTo>
                  <a:cubicBezTo>
                    <a:pt x="39" y="23"/>
                    <a:pt x="44" y="22"/>
                    <a:pt x="49" y="22"/>
                  </a:cubicBezTo>
                  <a:cubicBezTo>
                    <a:pt x="57" y="22"/>
                    <a:pt x="62" y="26"/>
                    <a:pt x="64" y="27"/>
                  </a:cubicBezTo>
                  <a:cubicBezTo>
                    <a:pt x="64" y="27"/>
                    <a:pt x="64" y="28"/>
                    <a:pt x="65" y="28"/>
                  </a:cubicBezTo>
                  <a:cubicBezTo>
                    <a:pt x="65" y="28"/>
                    <a:pt x="65" y="29"/>
                    <a:pt x="66" y="29"/>
                  </a:cubicBezTo>
                  <a:cubicBezTo>
                    <a:pt x="66" y="29"/>
                    <a:pt x="66" y="29"/>
                    <a:pt x="66" y="29"/>
                  </a:cubicBezTo>
                  <a:cubicBezTo>
                    <a:pt x="66" y="29"/>
                    <a:pt x="66" y="29"/>
                    <a:pt x="66" y="29"/>
                  </a:cubicBezTo>
                  <a:cubicBezTo>
                    <a:pt x="67" y="29"/>
                    <a:pt x="67" y="29"/>
                    <a:pt x="68" y="28"/>
                  </a:cubicBezTo>
                  <a:cubicBezTo>
                    <a:pt x="68" y="28"/>
                    <a:pt x="69" y="28"/>
                    <a:pt x="69" y="27"/>
                  </a:cubicBezTo>
                  <a:cubicBezTo>
                    <a:pt x="69" y="26"/>
                    <a:pt x="69" y="26"/>
                    <a:pt x="69" y="26"/>
                  </a:cubicBezTo>
                  <a:cubicBezTo>
                    <a:pt x="69" y="26"/>
                    <a:pt x="69" y="25"/>
                    <a:pt x="69" y="25"/>
                  </a:cubicBezTo>
                  <a:cubicBezTo>
                    <a:pt x="69" y="25"/>
                    <a:pt x="69" y="24"/>
                    <a:pt x="69" y="24"/>
                  </a:cubicBezTo>
                  <a:cubicBezTo>
                    <a:pt x="63" y="13"/>
                    <a:pt x="54" y="10"/>
                    <a:pt x="47" y="10"/>
                  </a:cubicBezTo>
                  <a:cubicBezTo>
                    <a:pt x="42" y="10"/>
                    <a:pt x="38" y="12"/>
                    <a:pt x="36" y="13"/>
                  </a:cubicBezTo>
                  <a:cubicBezTo>
                    <a:pt x="33" y="9"/>
                    <a:pt x="25" y="0"/>
                    <a:pt x="14" y="0"/>
                  </a:cubicBezTo>
                  <a:cubicBezTo>
                    <a:pt x="10" y="0"/>
                    <a:pt x="6" y="1"/>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3" name="Freeform 674"/>
            <p:cNvSpPr>
              <a:spLocks/>
            </p:cNvSpPr>
            <p:nvPr/>
          </p:nvSpPr>
          <p:spPr bwMode="auto">
            <a:xfrm>
              <a:off x="2662071" y="3405379"/>
              <a:ext cx="99858" cy="27380"/>
            </a:xfrm>
            <a:custGeom>
              <a:avLst/>
              <a:gdLst>
                <a:gd name="T0" fmla="*/ 0 w 92"/>
                <a:gd name="T1" fmla="*/ 15 h 26"/>
                <a:gd name="T2" fmla="*/ 0 w 92"/>
                <a:gd name="T3" fmla="*/ 17 h 26"/>
                <a:gd name="T4" fmla="*/ 2 w 92"/>
                <a:gd name="T5" fmla="*/ 19 h 26"/>
                <a:gd name="T6" fmla="*/ 4 w 92"/>
                <a:gd name="T7" fmla="*/ 19 h 26"/>
                <a:gd name="T8" fmla="*/ 4 w 92"/>
                <a:gd name="T9" fmla="*/ 19 h 26"/>
                <a:gd name="T10" fmla="*/ 6 w 92"/>
                <a:gd name="T11" fmla="*/ 18 h 26"/>
                <a:gd name="T12" fmla="*/ 18 w 92"/>
                <a:gd name="T13" fmla="*/ 15 h 26"/>
                <a:gd name="T14" fmla="*/ 44 w 92"/>
                <a:gd name="T15" fmla="*/ 25 h 26"/>
                <a:gd name="T16" fmla="*/ 44 w 92"/>
                <a:gd name="T17" fmla="*/ 25 h 26"/>
                <a:gd name="T18" fmla="*/ 46 w 92"/>
                <a:gd name="T19" fmla="*/ 26 h 26"/>
                <a:gd name="T20" fmla="*/ 47 w 92"/>
                <a:gd name="T21" fmla="*/ 26 h 26"/>
                <a:gd name="T22" fmla="*/ 49 w 92"/>
                <a:gd name="T23" fmla="*/ 25 h 26"/>
                <a:gd name="T24" fmla="*/ 49 w 92"/>
                <a:gd name="T25" fmla="*/ 25 h 26"/>
                <a:gd name="T26" fmla="*/ 78 w 92"/>
                <a:gd name="T27" fmla="*/ 12 h 26"/>
                <a:gd name="T28" fmla="*/ 86 w 92"/>
                <a:gd name="T29" fmla="*/ 13 h 26"/>
                <a:gd name="T30" fmla="*/ 88 w 92"/>
                <a:gd name="T31" fmla="*/ 14 h 26"/>
                <a:gd name="T32" fmla="*/ 89 w 92"/>
                <a:gd name="T33" fmla="*/ 14 h 26"/>
                <a:gd name="T34" fmla="*/ 90 w 92"/>
                <a:gd name="T35" fmla="*/ 14 h 26"/>
                <a:gd name="T36" fmla="*/ 91 w 92"/>
                <a:gd name="T37" fmla="*/ 11 h 26"/>
                <a:gd name="T38" fmla="*/ 91 w 92"/>
                <a:gd name="T39" fmla="*/ 10 h 26"/>
                <a:gd name="T40" fmla="*/ 90 w 92"/>
                <a:gd name="T41" fmla="*/ 8 h 26"/>
                <a:gd name="T42" fmla="*/ 70 w 92"/>
                <a:gd name="T43" fmla="*/ 0 h 26"/>
                <a:gd name="T44" fmla="*/ 46 w 92"/>
                <a:gd name="T45" fmla="*/ 10 h 26"/>
                <a:gd name="T46" fmla="*/ 24 w 92"/>
                <a:gd name="T47" fmla="*/ 3 h 26"/>
                <a:gd name="T48" fmla="*/ 1 w 92"/>
                <a:gd name="T49" fmla="*/ 13 h 26"/>
                <a:gd name="T50" fmla="*/ 0 w 92"/>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6">
                  <a:moveTo>
                    <a:pt x="0" y="15"/>
                  </a:moveTo>
                  <a:cubicBezTo>
                    <a:pt x="0" y="17"/>
                    <a:pt x="0" y="17"/>
                    <a:pt x="0" y="17"/>
                  </a:cubicBezTo>
                  <a:cubicBezTo>
                    <a:pt x="0" y="18"/>
                    <a:pt x="1" y="18"/>
                    <a:pt x="2" y="19"/>
                  </a:cubicBezTo>
                  <a:cubicBezTo>
                    <a:pt x="2" y="19"/>
                    <a:pt x="3" y="19"/>
                    <a:pt x="4" y="19"/>
                  </a:cubicBezTo>
                  <a:cubicBezTo>
                    <a:pt x="4" y="19"/>
                    <a:pt x="4" y="19"/>
                    <a:pt x="4" y="19"/>
                  </a:cubicBezTo>
                  <a:cubicBezTo>
                    <a:pt x="5" y="19"/>
                    <a:pt x="5" y="19"/>
                    <a:pt x="6" y="18"/>
                  </a:cubicBezTo>
                  <a:cubicBezTo>
                    <a:pt x="7" y="17"/>
                    <a:pt x="12" y="15"/>
                    <a:pt x="18" y="15"/>
                  </a:cubicBezTo>
                  <a:cubicBezTo>
                    <a:pt x="24" y="15"/>
                    <a:pt x="34" y="17"/>
                    <a:pt x="44" y="25"/>
                  </a:cubicBezTo>
                  <a:cubicBezTo>
                    <a:pt x="44" y="25"/>
                    <a:pt x="44" y="25"/>
                    <a:pt x="44" y="25"/>
                  </a:cubicBezTo>
                  <a:cubicBezTo>
                    <a:pt x="45" y="26"/>
                    <a:pt x="45" y="26"/>
                    <a:pt x="46" y="26"/>
                  </a:cubicBezTo>
                  <a:cubicBezTo>
                    <a:pt x="47" y="26"/>
                    <a:pt x="47" y="26"/>
                    <a:pt x="47" y="26"/>
                  </a:cubicBezTo>
                  <a:cubicBezTo>
                    <a:pt x="48" y="26"/>
                    <a:pt x="49" y="26"/>
                    <a:pt x="49" y="25"/>
                  </a:cubicBezTo>
                  <a:cubicBezTo>
                    <a:pt x="49" y="25"/>
                    <a:pt x="49" y="25"/>
                    <a:pt x="49" y="25"/>
                  </a:cubicBezTo>
                  <a:cubicBezTo>
                    <a:pt x="60" y="13"/>
                    <a:pt x="72" y="12"/>
                    <a:pt x="78" y="12"/>
                  </a:cubicBezTo>
                  <a:cubicBezTo>
                    <a:pt x="82" y="12"/>
                    <a:pt x="85" y="12"/>
                    <a:pt x="86" y="13"/>
                  </a:cubicBezTo>
                  <a:cubicBezTo>
                    <a:pt x="87" y="13"/>
                    <a:pt x="87" y="14"/>
                    <a:pt x="88" y="14"/>
                  </a:cubicBezTo>
                  <a:cubicBezTo>
                    <a:pt x="88" y="14"/>
                    <a:pt x="88" y="14"/>
                    <a:pt x="89" y="14"/>
                  </a:cubicBezTo>
                  <a:cubicBezTo>
                    <a:pt x="89" y="14"/>
                    <a:pt x="89" y="14"/>
                    <a:pt x="90" y="14"/>
                  </a:cubicBezTo>
                  <a:cubicBezTo>
                    <a:pt x="91" y="13"/>
                    <a:pt x="92" y="12"/>
                    <a:pt x="91" y="11"/>
                  </a:cubicBezTo>
                  <a:cubicBezTo>
                    <a:pt x="91" y="10"/>
                    <a:pt x="91" y="10"/>
                    <a:pt x="91" y="10"/>
                  </a:cubicBezTo>
                  <a:cubicBezTo>
                    <a:pt x="91" y="9"/>
                    <a:pt x="91" y="8"/>
                    <a:pt x="90" y="8"/>
                  </a:cubicBezTo>
                  <a:cubicBezTo>
                    <a:pt x="84" y="2"/>
                    <a:pt x="77" y="0"/>
                    <a:pt x="70" y="0"/>
                  </a:cubicBezTo>
                  <a:cubicBezTo>
                    <a:pt x="58" y="0"/>
                    <a:pt x="49" y="6"/>
                    <a:pt x="46" y="10"/>
                  </a:cubicBezTo>
                  <a:cubicBezTo>
                    <a:pt x="42" y="7"/>
                    <a:pt x="34" y="3"/>
                    <a:pt x="24" y="3"/>
                  </a:cubicBezTo>
                  <a:cubicBezTo>
                    <a:pt x="15" y="3"/>
                    <a:pt x="8" y="6"/>
                    <a:pt x="1" y="13"/>
                  </a:cubicBezTo>
                  <a:cubicBezTo>
                    <a:pt x="1" y="14"/>
                    <a:pt x="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4" name="Freeform 675"/>
            <p:cNvSpPr>
              <a:spLocks/>
            </p:cNvSpPr>
            <p:nvPr/>
          </p:nvSpPr>
          <p:spPr bwMode="auto">
            <a:xfrm>
              <a:off x="2484904" y="3363503"/>
              <a:ext cx="182000" cy="188442"/>
            </a:xfrm>
            <a:custGeom>
              <a:avLst/>
              <a:gdLst>
                <a:gd name="T0" fmla="*/ 0 w 168"/>
                <a:gd name="T1" fmla="*/ 79 h 173"/>
                <a:gd name="T2" fmla="*/ 35 w 168"/>
                <a:gd name="T3" fmla="*/ 44 h 173"/>
                <a:gd name="T4" fmla="*/ 37 w 168"/>
                <a:gd name="T5" fmla="*/ 44 h 173"/>
                <a:gd name="T6" fmla="*/ 84 w 168"/>
                <a:gd name="T7" fmla="*/ 0 h 173"/>
                <a:gd name="T8" fmla="*/ 132 w 168"/>
                <a:gd name="T9" fmla="*/ 48 h 173"/>
                <a:gd name="T10" fmla="*/ 127 w 168"/>
                <a:gd name="T11" fmla="*/ 69 h 173"/>
                <a:gd name="T12" fmla="*/ 168 w 168"/>
                <a:gd name="T13" fmla="*/ 120 h 173"/>
                <a:gd name="T14" fmla="*/ 115 w 168"/>
                <a:gd name="T15" fmla="*/ 173 h 173"/>
                <a:gd name="T16" fmla="*/ 45 w 168"/>
                <a:gd name="T17" fmla="*/ 173 h 173"/>
                <a:gd name="T18" fmla="*/ 7 w 168"/>
                <a:gd name="T19" fmla="*/ 135 h 173"/>
                <a:gd name="T20" fmla="*/ 17 w 168"/>
                <a:gd name="T21" fmla="*/ 110 h 173"/>
                <a:gd name="T22" fmla="*/ 0 w 168"/>
                <a:gd name="T23"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73">
                  <a:moveTo>
                    <a:pt x="0" y="79"/>
                  </a:moveTo>
                  <a:cubicBezTo>
                    <a:pt x="0" y="60"/>
                    <a:pt x="15" y="44"/>
                    <a:pt x="35" y="44"/>
                  </a:cubicBezTo>
                  <a:cubicBezTo>
                    <a:pt x="35" y="44"/>
                    <a:pt x="36" y="44"/>
                    <a:pt x="37" y="44"/>
                  </a:cubicBezTo>
                  <a:cubicBezTo>
                    <a:pt x="39" y="20"/>
                    <a:pt x="59" y="0"/>
                    <a:pt x="84" y="0"/>
                  </a:cubicBezTo>
                  <a:cubicBezTo>
                    <a:pt x="110" y="0"/>
                    <a:pt x="132" y="22"/>
                    <a:pt x="132" y="48"/>
                  </a:cubicBezTo>
                  <a:cubicBezTo>
                    <a:pt x="132" y="55"/>
                    <a:pt x="130" y="62"/>
                    <a:pt x="127" y="69"/>
                  </a:cubicBezTo>
                  <a:cubicBezTo>
                    <a:pt x="151" y="74"/>
                    <a:pt x="168" y="95"/>
                    <a:pt x="168" y="120"/>
                  </a:cubicBezTo>
                  <a:cubicBezTo>
                    <a:pt x="168" y="150"/>
                    <a:pt x="145" y="173"/>
                    <a:pt x="115" y="173"/>
                  </a:cubicBezTo>
                  <a:cubicBezTo>
                    <a:pt x="113" y="173"/>
                    <a:pt x="45" y="173"/>
                    <a:pt x="45" y="173"/>
                  </a:cubicBezTo>
                  <a:cubicBezTo>
                    <a:pt x="24" y="173"/>
                    <a:pt x="7" y="156"/>
                    <a:pt x="7" y="135"/>
                  </a:cubicBezTo>
                  <a:cubicBezTo>
                    <a:pt x="7" y="125"/>
                    <a:pt x="11" y="116"/>
                    <a:pt x="17" y="110"/>
                  </a:cubicBezTo>
                  <a:cubicBezTo>
                    <a:pt x="7" y="104"/>
                    <a:pt x="0" y="92"/>
                    <a:pt x="0"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5" name="Freeform 676"/>
            <p:cNvSpPr>
              <a:spLocks noEditPoints="1"/>
            </p:cNvSpPr>
            <p:nvPr/>
          </p:nvSpPr>
          <p:spPr bwMode="auto">
            <a:xfrm>
              <a:off x="2473629" y="2556584"/>
              <a:ext cx="368831" cy="372053"/>
            </a:xfrm>
            <a:custGeom>
              <a:avLst/>
              <a:gdLst>
                <a:gd name="T0" fmla="*/ 335 w 338"/>
                <a:gd name="T1" fmla="*/ 189 h 341"/>
                <a:gd name="T2" fmla="*/ 256 w 338"/>
                <a:gd name="T3" fmla="*/ 144 h 341"/>
                <a:gd name="T4" fmla="*/ 256 w 338"/>
                <a:gd name="T5" fmla="*/ 52 h 341"/>
                <a:gd name="T6" fmla="*/ 253 w 338"/>
                <a:gd name="T7" fmla="*/ 48 h 341"/>
                <a:gd name="T8" fmla="*/ 172 w 338"/>
                <a:gd name="T9" fmla="*/ 1 h 341"/>
                <a:gd name="T10" fmla="*/ 166 w 338"/>
                <a:gd name="T11" fmla="*/ 1 h 341"/>
                <a:gd name="T12" fmla="*/ 84 w 338"/>
                <a:gd name="T13" fmla="*/ 48 h 341"/>
                <a:gd name="T14" fmla="*/ 82 w 338"/>
                <a:gd name="T15" fmla="*/ 52 h 341"/>
                <a:gd name="T16" fmla="*/ 82 w 338"/>
                <a:gd name="T17" fmla="*/ 144 h 341"/>
                <a:gd name="T18" fmla="*/ 2 w 338"/>
                <a:gd name="T19" fmla="*/ 189 h 341"/>
                <a:gd name="T20" fmla="*/ 0 w 338"/>
                <a:gd name="T21" fmla="*/ 194 h 341"/>
                <a:gd name="T22" fmla="*/ 0 w 338"/>
                <a:gd name="T23" fmla="*/ 289 h 341"/>
                <a:gd name="T24" fmla="*/ 2 w 338"/>
                <a:gd name="T25" fmla="*/ 293 h 341"/>
                <a:gd name="T26" fmla="*/ 84 w 338"/>
                <a:gd name="T27" fmla="*/ 341 h 341"/>
                <a:gd name="T28" fmla="*/ 87 w 338"/>
                <a:gd name="T29" fmla="*/ 341 h 341"/>
                <a:gd name="T30" fmla="*/ 90 w 338"/>
                <a:gd name="T31" fmla="*/ 341 h 341"/>
                <a:gd name="T32" fmla="*/ 169 w 338"/>
                <a:gd name="T33" fmla="*/ 295 h 341"/>
                <a:gd name="T34" fmla="*/ 248 w 338"/>
                <a:gd name="T35" fmla="*/ 341 h 341"/>
                <a:gd name="T36" fmla="*/ 251 w 338"/>
                <a:gd name="T37" fmla="*/ 341 h 341"/>
                <a:gd name="T38" fmla="*/ 253 w 338"/>
                <a:gd name="T39" fmla="*/ 341 h 341"/>
                <a:gd name="T40" fmla="*/ 335 w 338"/>
                <a:gd name="T41" fmla="*/ 293 h 341"/>
                <a:gd name="T42" fmla="*/ 338 w 338"/>
                <a:gd name="T43" fmla="*/ 289 h 341"/>
                <a:gd name="T44" fmla="*/ 338 w 338"/>
                <a:gd name="T45" fmla="*/ 194 h 341"/>
                <a:gd name="T46" fmla="*/ 335 w 338"/>
                <a:gd name="T47" fmla="*/ 189 h 341"/>
                <a:gd name="T48" fmla="*/ 163 w 338"/>
                <a:gd name="T49" fmla="*/ 279 h 341"/>
                <a:gd name="T50" fmla="*/ 98 w 338"/>
                <a:gd name="T51" fmla="*/ 241 h 341"/>
                <a:gd name="T52" fmla="*/ 163 w 338"/>
                <a:gd name="T53" fmla="*/ 204 h 341"/>
                <a:gd name="T54" fmla="*/ 163 w 338"/>
                <a:gd name="T55" fmla="*/ 279 h 341"/>
                <a:gd name="T56" fmla="*/ 240 w 338"/>
                <a:gd name="T57" fmla="*/ 147 h 341"/>
                <a:gd name="T58" fmla="*/ 174 w 338"/>
                <a:gd name="T59" fmla="*/ 185 h 341"/>
                <a:gd name="T60" fmla="*/ 174 w 338"/>
                <a:gd name="T61" fmla="*/ 109 h 341"/>
                <a:gd name="T62" fmla="*/ 240 w 338"/>
                <a:gd name="T63" fmla="*/ 147 h 341"/>
                <a:gd name="T64" fmla="*/ 163 w 338"/>
                <a:gd name="T65" fmla="*/ 185 h 341"/>
                <a:gd name="T66" fmla="*/ 98 w 338"/>
                <a:gd name="T67" fmla="*/ 147 h 341"/>
                <a:gd name="T68" fmla="*/ 163 w 338"/>
                <a:gd name="T69" fmla="*/ 109 h 341"/>
                <a:gd name="T70" fmla="*/ 163 w 338"/>
                <a:gd name="T71" fmla="*/ 185 h 341"/>
                <a:gd name="T72" fmla="*/ 180 w 338"/>
                <a:gd name="T73" fmla="*/ 194 h 341"/>
                <a:gd name="T74" fmla="*/ 251 w 338"/>
                <a:gd name="T75" fmla="*/ 153 h 341"/>
                <a:gd name="T76" fmla="*/ 322 w 338"/>
                <a:gd name="T77" fmla="*/ 194 h 341"/>
                <a:gd name="T78" fmla="*/ 251 w 338"/>
                <a:gd name="T79" fmla="*/ 235 h 341"/>
                <a:gd name="T80" fmla="*/ 180 w 338"/>
                <a:gd name="T81" fmla="*/ 194 h 341"/>
                <a:gd name="T82" fmla="*/ 245 w 338"/>
                <a:gd name="T83" fmla="*/ 138 h 341"/>
                <a:gd name="T84" fmla="*/ 180 w 338"/>
                <a:gd name="T85" fmla="*/ 100 h 341"/>
                <a:gd name="T86" fmla="*/ 245 w 338"/>
                <a:gd name="T87" fmla="*/ 62 h 341"/>
                <a:gd name="T88" fmla="*/ 245 w 338"/>
                <a:gd name="T89" fmla="*/ 138 h 341"/>
                <a:gd name="T90" fmla="*/ 158 w 338"/>
                <a:gd name="T91" fmla="*/ 100 h 341"/>
                <a:gd name="T92" fmla="*/ 92 w 338"/>
                <a:gd name="T93" fmla="*/ 138 h 341"/>
                <a:gd name="T94" fmla="*/ 92 w 338"/>
                <a:gd name="T95" fmla="*/ 62 h 341"/>
                <a:gd name="T96" fmla="*/ 158 w 338"/>
                <a:gd name="T97" fmla="*/ 100 h 341"/>
                <a:gd name="T98" fmla="*/ 82 w 338"/>
                <a:gd name="T99" fmla="*/ 327 h 341"/>
                <a:gd name="T100" fmla="*/ 11 w 338"/>
                <a:gd name="T101" fmla="*/ 286 h 341"/>
                <a:gd name="T102" fmla="*/ 11 w 338"/>
                <a:gd name="T103" fmla="*/ 204 h 341"/>
                <a:gd name="T104" fmla="*/ 82 w 338"/>
                <a:gd name="T105" fmla="*/ 245 h 341"/>
                <a:gd name="T106" fmla="*/ 82 w 338"/>
                <a:gd name="T107" fmla="*/ 327 h 341"/>
                <a:gd name="T108" fmla="*/ 92 w 338"/>
                <a:gd name="T109" fmla="*/ 327 h 341"/>
                <a:gd name="T110" fmla="*/ 92 w 338"/>
                <a:gd name="T111" fmla="*/ 251 h 341"/>
                <a:gd name="T112" fmla="*/ 158 w 338"/>
                <a:gd name="T113" fmla="*/ 289 h 341"/>
                <a:gd name="T114" fmla="*/ 92 w 338"/>
                <a:gd name="T115" fmla="*/ 327 h 341"/>
                <a:gd name="T116" fmla="*/ 327 w 338"/>
                <a:gd name="T117" fmla="*/ 286 h 341"/>
                <a:gd name="T118" fmla="*/ 256 w 338"/>
                <a:gd name="T119" fmla="*/ 327 h 341"/>
                <a:gd name="T120" fmla="*/ 256 w 338"/>
                <a:gd name="T121" fmla="*/ 245 h 341"/>
                <a:gd name="T122" fmla="*/ 327 w 338"/>
                <a:gd name="T123" fmla="*/ 204 h 341"/>
                <a:gd name="T124" fmla="*/ 327 w 338"/>
                <a:gd name="T125" fmla="*/ 28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1">
                  <a:moveTo>
                    <a:pt x="335" y="189"/>
                  </a:moveTo>
                  <a:cubicBezTo>
                    <a:pt x="256" y="144"/>
                    <a:pt x="256" y="144"/>
                    <a:pt x="256" y="144"/>
                  </a:cubicBezTo>
                  <a:cubicBezTo>
                    <a:pt x="256" y="52"/>
                    <a:pt x="256" y="52"/>
                    <a:pt x="256" y="52"/>
                  </a:cubicBezTo>
                  <a:cubicBezTo>
                    <a:pt x="256" y="51"/>
                    <a:pt x="255" y="49"/>
                    <a:pt x="253" y="48"/>
                  </a:cubicBezTo>
                  <a:cubicBezTo>
                    <a:pt x="172" y="1"/>
                    <a:pt x="172" y="1"/>
                    <a:pt x="172" y="1"/>
                  </a:cubicBezTo>
                  <a:cubicBezTo>
                    <a:pt x="170" y="0"/>
                    <a:pt x="168" y="0"/>
                    <a:pt x="166" y="1"/>
                  </a:cubicBezTo>
                  <a:cubicBezTo>
                    <a:pt x="84" y="48"/>
                    <a:pt x="84" y="48"/>
                    <a:pt x="84" y="48"/>
                  </a:cubicBezTo>
                  <a:cubicBezTo>
                    <a:pt x="83" y="49"/>
                    <a:pt x="82" y="51"/>
                    <a:pt x="82" y="52"/>
                  </a:cubicBezTo>
                  <a:cubicBezTo>
                    <a:pt x="82" y="144"/>
                    <a:pt x="82" y="144"/>
                    <a:pt x="82" y="144"/>
                  </a:cubicBezTo>
                  <a:cubicBezTo>
                    <a:pt x="2" y="189"/>
                    <a:pt x="2" y="189"/>
                    <a:pt x="2" y="189"/>
                  </a:cubicBezTo>
                  <a:cubicBezTo>
                    <a:pt x="1" y="190"/>
                    <a:pt x="0" y="192"/>
                    <a:pt x="0" y="194"/>
                  </a:cubicBezTo>
                  <a:cubicBezTo>
                    <a:pt x="0" y="289"/>
                    <a:pt x="0" y="289"/>
                    <a:pt x="0" y="289"/>
                  </a:cubicBezTo>
                  <a:cubicBezTo>
                    <a:pt x="0" y="291"/>
                    <a:pt x="1" y="292"/>
                    <a:pt x="2" y="293"/>
                  </a:cubicBezTo>
                  <a:cubicBezTo>
                    <a:pt x="84" y="341"/>
                    <a:pt x="84" y="341"/>
                    <a:pt x="84" y="341"/>
                  </a:cubicBezTo>
                  <a:cubicBezTo>
                    <a:pt x="85" y="341"/>
                    <a:pt x="86" y="341"/>
                    <a:pt x="87" y="341"/>
                  </a:cubicBezTo>
                  <a:cubicBezTo>
                    <a:pt x="88" y="341"/>
                    <a:pt x="89" y="341"/>
                    <a:pt x="90" y="341"/>
                  </a:cubicBezTo>
                  <a:cubicBezTo>
                    <a:pt x="169" y="295"/>
                    <a:pt x="169" y="295"/>
                    <a:pt x="169" y="295"/>
                  </a:cubicBezTo>
                  <a:cubicBezTo>
                    <a:pt x="248" y="341"/>
                    <a:pt x="248" y="341"/>
                    <a:pt x="248" y="341"/>
                  </a:cubicBezTo>
                  <a:cubicBezTo>
                    <a:pt x="249" y="341"/>
                    <a:pt x="250" y="341"/>
                    <a:pt x="251" y="341"/>
                  </a:cubicBezTo>
                  <a:cubicBezTo>
                    <a:pt x="252" y="341"/>
                    <a:pt x="253" y="341"/>
                    <a:pt x="253" y="341"/>
                  </a:cubicBezTo>
                  <a:cubicBezTo>
                    <a:pt x="335" y="293"/>
                    <a:pt x="335" y="293"/>
                    <a:pt x="335" y="293"/>
                  </a:cubicBezTo>
                  <a:cubicBezTo>
                    <a:pt x="337" y="292"/>
                    <a:pt x="338" y="291"/>
                    <a:pt x="338" y="289"/>
                  </a:cubicBezTo>
                  <a:cubicBezTo>
                    <a:pt x="338" y="194"/>
                    <a:pt x="338" y="194"/>
                    <a:pt x="338" y="194"/>
                  </a:cubicBezTo>
                  <a:cubicBezTo>
                    <a:pt x="338" y="192"/>
                    <a:pt x="337" y="190"/>
                    <a:pt x="335" y="189"/>
                  </a:cubicBezTo>
                  <a:moveTo>
                    <a:pt x="163" y="279"/>
                  </a:moveTo>
                  <a:cubicBezTo>
                    <a:pt x="98" y="241"/>
                    <a:pt x="98" y="241"/>
                    <a:pt x="98" y="241"/>
                  </a:cubicBezTo>
                  <a:cubicBezTo>
                    <a:pt x="163" y="204"/>
                    <a:pt x="163" y="204"/>
                    <a:pt x="163" y="204"/>
                  </a:cubicBezTo>
                  <a:lnTo>
                    <a:pt x="163" y="279"/>
                  </a:lnTo>
                  <a:close/>
                  <a:moveTo>
                    <a:pt x="240" y="147"/>
                  </a:moveTo>
                  <a:cubicBezTo>
                    <a:pt x="174" y="185"/>
                    <a:pt x="174" y="185"/>
                    <a:pt x="174" y="185"/>
                  </a:cubicBezTo>
                  <a:cubicBezTo>
                    <a:pt x="174" y="109"/>
                    <a:pt x="174" y="109"/>
                    <a:pt x="174" y="109"/>
                  </a:cubicBezTo>
                  <a:lnTo>
                    <a:pt x="240" y="147"/>
                  </a:lnTo>
                  <a:close/>
                  <a:moveTo>
                    <a:pt x="163" y="185"/>
                  </a:moveTo>
                  <a:cubicBezTo>
                    <a:pt x="98" y="147"/>
                    <a:pt x="98" y="147"/>
                    <a:pt x="98" y="147"/>
                  </a:cubicBezTo>
                  <a:cubicBezTo>
                    <a:pt x="163" y="109"/>
                    <a:pt x="163" y="109"/>
                    <a:pt x="163" y="109"/>
                  </a:cubicBezTo>
                  <a:lnTo>
                    <a:pt x="163" y="185"/>
                  </a:lnTo>
                  <a:close/>
                  <a:moveTo>
                    <a:pt x="180" y="194"/>
                  </a:moveTo>
                  <a:cubicBezTo>
                    <a:pt x="251" y="153"/>
                    <a:pt x="251" y="153"/>
                    <a:pt x="251" y="153"/>
                  </a:cubicBezTo>
                  <a:cubicBezTo>
                    <a:pt x="322" y="194"/>
                    <a:pt x="322" y="194"/>
                    <a:pt x="322" y="194"/>
                  </a:cubicBezTo>
                  <a:cubicBezTo>
                    <a:pt x="251" y="235"/>
                    <a:pt x="251" y="235"/>
                    <a:pt x="251" y="235"/>
                  </a:cubicBezTo>
                  <a:lnTo>
                    <a:pt x="180" y="194"/>
                  </a:lnTo>
                  <a:close/>
                  <a:moveTo>
                    <a:pt x="245" y="138"/>
                  </a:moveTo>
                  <a:cubicBezTo>
                    <a:pt x="180" y="100"/>
                    <a:pt x="180" y="100"/>
                    <a:pt x="180" y="100"/>
                  </a:cubicBezTo>
                  <a:cubicBezTo>
                    <a:pt x="245" y="62"/>
                    <a:pt x="245" y="62"/>
                    <a:pt x="245" y="62"/>
                  </a:cubicBezTo>
                  <a:lnTo>
                    <a:pt x="245" y="138"/>
                  </a:lnTo>
                  <a:close/>
                  <a:moveTo>
                    <a:pt x="158" y="100"/>
                  </a:moveTo>
                  <a:cubicBezTo>
                    <a:pt x="92" y="138"/>
                    <a:pt x="92" y="138"/>
                    <a:pt x="92" y="138"/>
                  </a:cubicBezTo>
                  <a:cubicBezTo>
                    <a:pt x="92" y="62"/>
                    <a:pt x="92" y="62"/>
                    <a:pt x="92" y="62"/>
                  </a:cubicBezTo>
                  <a:lnTo>
                    <a:pt x="158" y="100"/>
                  </a:lnTo>
                  <a:close/>
                  <a:moveTo>
                    <a:pt x="82" y="327"/>
                  </a:moveTo>
                  <a:cubicBezTo>
                    <a:pt x="11" y="286"/>
                    <a:pt x="11" y="286"/>
                    <a:pt x="11" y="286"/>
                  </a:cubicBezTo>
                  <a:cubicBezTo>
                    <a:pt x="11" y="204"/>
                    <a:pt x="11" y="204"/>
                    <a:pt x="11" y="204"/>
                  </a:cubicBezTo>
                  <a:cubicBezTo>
                    <a:pt x="82" y="245"/>
                    <a:pt x="82" y="245"/>
                    <a:pt x="82" y="245"/>
                  </a:cubicBezTo>
                  <a:lnTo>
                    <a:pt x="82" y="327"/>
                  </a:lnTo>
                  <a:close/>
                  <a:moveTo>
                    <a:pt x="92" y="327"/>
                  </a:moveTo>
                  <a:cubicBezTo>
                    <a:pt x="92" y="251"/>
                    <a:pt x="92" y="251"/>
                    <a:pt x="92" y="251"/>
                  </a:cubicBezTo>
                  <a:cubicBezTo>
                    <a:pt x="158" y="289"/>
                    <a:pt x="158" y="289"/>
                    <a:pt x="158" y="289"/>
                  </a:cubicBezTo>
                  <a:lnTo>
                    <a:pt x="92" y="327"/>
                  </a:lnTo>
                  <a:close/>
                  <a:moveTo>
                    <a:pt x="327" y="286"/>
                  </a:moveTo>
                  <a:cubicBezTo>
                    <a:pt x="256" y="327"/>
                    <a:pt x="256" y="327"/>
                    <a:pt x="256" y="327"/>
                  </a:cubicBezTo>
                  <a:cubicBezTo>
                    <a:pt x="256" y="245"/>
                    <a:pt x="256" y="245"/>
                    <a:pt x="256" y="245"/>
                  </a:cubicBezTo>
                  <a:cubicBezTo>
                    <a:pt x="327" y="204"/>
                    <a:pt x="327" y="204"/>
                    <a:pt x="327" y="204"/>
                  </a:cubicBezTo>
                  <a:lnTo>
                    <a:pt x="327"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6" name="Freeform 677"/>
            <p:cNvSpPr>
              <a:spLocks/>
            </p:cNvSpPr>
            <p:nvPr/>
          </p:nvSpPr>
          <p:spPr bwMode="auto">
            <a:xfrm>
              <a:off x="3562406" y="3397326"/>
              <a:ext cx="20938" cy="33823"/>
            </a:xfrm>
            <a:custGeom>
              <a:avLst/>
              <a:gdLst>
                <a:gd name="T0" fmla="*/ 6 w 19"/>
                <a:gd name="T1" fmla="*/ 0 h 31"/>
                <a:gd name="T2" fmla="*/ 1 w 19"/>
                <a:gd name="T3" fmla="*/ 17 h 31"/>
                <a:gd name="T4" fmla="*/ 13 w 19"/>
                <a:gd name="T5" fmla="*/ 31 h 31"/>
                <a:gd name="T6" fmla="*/ 17 w 19"/>
                <a:gd name="T7" fmla="*/ 14 h 31"/>
                <a:gd name="T8" fmla="*/ 6 w 19"/>
                <a:gd name="T9" fmla="*/ 0 h 31"/>
              </a:gdLst>
              <a:ahLst/>
              <a:cxnLst>
                <a:cxn ang="0">
                  <a:pos x="T0" y="T1"/>
                </a:cxn>
                <a:cxn ang="0">
                  <a:pos x="T2" y="T3"/>
                </a:cxn>
                <a:cxn ang="0">
                  <a:pos x="T4" y="T5"/>
                </a:cxn>
                <a:cxn ang="0">
                  <a:pos x="T6" y="T7"/>
                </a:cxn>
                <a:cxn ang="0">
                  <a:pos x="T8" y="T9"/>
                </a:cxn>
              </a:cxnLst>
              <a:rect l="0" t="0" r="r" b="b"/>
              <a:pathLst>
                <a:path w="19" h="31">
                  <a:moveTo>
                    <a:pt x="6" y="0"/>
                  </a:moveTo>
                  <a:cubicBezTo>
                    <a:pt x="6" y="0"/>
                    <a:pt x="0" y="9"/>
                    <a:pt x="1" y="17"/>
                  </a:cubicBezTo>
                  <a:cubicBezTo>
                    <a:pt x="3" y="26"/>
                    <a:pt x="13" y="31"/>
                    <a:pt x="13" y="31"/>
                  </a:cubicBezTo>
                  <a:cubicBezTo>
                    <a:pt x="13" y="31"/>
                    <a:pt x="19" y="22"/>
                    <a:pt x="17" y="14"/>
                  </a:cubicBezTo>
                  <a:cubicBezTo>
                    <a:pt x="16" y="5"/>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7" name="Freeform 678"/>
            <p:cNvSpPr>
              <a:spLocks/>
            </p:cNvSpPr>
            <p:nvPr/>
          </p:nvSpPr>
          <p:spPr bwMode="auto">
            <a:xfrm>
              <a:off x="3543078" y="3418264"/>
              <a:ext cx="20938" cy="32212"/>
            </a:xfrm>
            <a:custGeom>
              <a:avLst/>
              <a:gdLst>
                <a:gd name="T0" fmla="*/ 14 w 20"/>
                <a:gd name="T1" fmla="*/ 30 h 30"/>
                <a:gd name="T2" fmla="*/ 18 w 20"/>
                <a:gd name="T3" fmla="*/ 13 h 30"/>
                <a:gd name="T4" fmla="*/ 7 w 20"/>
                <a:gd name="T5" fmla="*/ 0 h 30"/>
                <a:gd name="T6" fmla="*/ 2 w 20"/>
                <a:gd name="T7" fmla="*/ 17 h 30"/>
                <a:gd name="T8" fmla="*/ 14 w 20"/>
                <a:gd name="T9" fmla="*/ 30 h 30"/>
              </a:gdLst>
              <a:ahLst/>
              <a:cxnLst>
                <a:cxn ang="0">
                  <a:pos x="T0" y="T1"/>
                </a:cxn>
                <a:cxn ang="0">
                  <a:pos x="T2" y="T3"/>
                </a:cxn>
                <a:cxn ang="0">
                  <a:pos x="T4" y="T5"/>
                </a:cxn>
                <a:cxn ang="0">
                  <a:pos x="T6" y="T7"/>
                </a:cxn>
                <a:cxn ang="0">
                  <a:pos x="T8" y="T9"/>
                </a:cxn>
              </a:cxnLst>
              <a:rect l="0" t="0" r="r" b="b"/>
              <a:pathLst>
                <a:path w="20" h="30">
                  <a:moveTo>
                    <a:pt x="14" y="30"/>
                  </a:moveTo>
                  <a:cubicBezTo>
                    <a:pt x="14" y="30"/>
                    <a:pt x="20" y="22"/>
                    <a:pt x="18" y="13"/>
                  </a:cubicBezTo>
                  <a:cubicBezTo>
                    <a:pt x="16" y="5"/>
                    <a:pt x="7" y="0"/>
                    <a:pt x="7" y="0"/>
                  </a:cubicBezTo>
                  <a:cubicBezTo>
                    <a:pt x="7" y="0"/>
                    <a:pt x="0" y="9"/>
                    <a:pt x="2" y="17"/>
                  </a:cubicBezTo>
                  <a:cubicBezTo>
                    <a:pt x="4" y="25"/>
                    <a:pt x="14" y="30"/>
                    <a:pt x="14"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8" name="Freeform 679"/>
            <p:cNvSpPr>
              <a:spLocks/>
            </p:cNvSpPr>
            <p:nvPr/>
          </p:nvSpPr>
          <p:spPr bwMode="auto">
            <a:xfrm>
              <a:off x="3586565" y="3431149"/>
              <a:ext cx="30602" cy="17717"/>
            </a:xfrm>
            <a:custGeom>
              <a:avLst/>
              <a:gdLst>
                <a:gd name="T0" fmla="*/ 0 w 28"/>
                <a:gd name="T1" fmla="*/ 9 h 16"/>
                <a:gd name="T2" fmla="*/ 15 w 28"/>
                <a:gd name="T3" fmla="*/ 15 h 16"/>
                <a:gd name="T4" fmla="*/ 28 w 28"/>
                <a:gd name="T5" fmla="*/ 7 h 16"/>
                <a:gd name="T6" fmla="*/ 14 w 28"/>
                <a:gd name="T7" fmla="*/ 1 h 16"/>
                <a:gd name="T8" fmla="*/ 0 w 28"/>
                <a:gd name="T9" fmla="*/ 9 h 16"/>
              </a:gdLst>
              <a:ahLst/>
              <a:cxnLst>
                <a:cxn ang="0">
                  <a:pos x="T0" y="T1"/>
                </a:cxn>
                <a:cxn ang="0">
                  <a:pos x="T2" y="T3"/>
                </a:cxn>
                <a:cxn ang="0">
                  <a:pos x="T4" y="T5"/>
                </a:cxn>
                <a:cxn ang="0">
                  <a:pos x="T6" y="T7"/>
                </a:cxn>
                <a:cxn ang="0">
                  <a:pos x="T8" y="T9"/>
                </a:cxn>
              </a:cxnLst>
              <a:rect l="0" t="0" r="r" b="b"/>
              <a:pathLst>
                <a:path w="28" h="16">
                  <a:moveTo>
                    <a:pt x="0" y="9"/>
                  </a:moveTo>
                  <a:cubicBezTo>
                    <a:pt x="0" y="9"/>
                    <a:pt x="7" y="16"/>
                    <a:pt x="15" y="15"/>
                  </a:cubicBezTo>
                  <a:cubicBezTo>
                    <a:pt x="22" y="15"/>
                    <a:pt x="28" y="7"/>
                    <a:pt x="28" y="7"/>
                  </a:cubicBezTo>
                  <a:cubicBezTo>
                    <a:pt x="28" y="7"/>
                    <a:pt x="21" y="0"/>
                    <a:pt x="14" y="1"/>
                  </a:cubicBezTo>
                  <a:cubicBezTo>
                    <a:pt x="6" y="1"/>
                    <a:pt x="0" y="9"/>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9" name="Freeform 680"/>
            <p:cNvSpPr>
              <a:spLocks/>
            </p:cNvSpPr>
            <p:nvPr/>
          </p:nvSpPr>
          <p:spPr bwMode="auto">
            <a:xfrm>
              <a:off x="3591397" y="3394105"/>
              <a:ext cx="27380" cy="27380"/>
            </a:xfrm>
            <a:custGeom>
              <a:avLst/>
              <a:gdLst>
                <a:gd name="T0" fmla="*/ 6 w 25"/>
                <a:gd name="T1" fmla="*/ 6 h 25"/>
                <a:gd name="T2" fmla="*/ 1 w 25"/>
                <a:gd name="T3" fmla="*/ 24 h 25"/>
                <a:gd name="T4" fmla="*/ 18 w 25"/>
                <a:gd name="T5" fmla="*/ 19 h 25"/>
                <a:gd name="T6" fmla="*/ 24 w 25"/>
                <a:gd name="T7" fmla="*/ 1 h 25"/>
                <a:gd name="T8" fmla="*/ 6 w 25"/>
                <a:gd name="T9" fmla="*/ 6 h 25"/>
              </a:gdLst>
              <a:ahLst/>
              <a:cxnLst>
                <a:cxn ang="0">
                  <a:pos x="T0" y="T1"/>
                </a:cxn>
                <a:cxn ang="0">
                  <a:pos x="T2" y="T3"/>
                </a:cxn>
                <a:cxn ang="0">
                  <a:pos x="T4" y="T5"/>
                </a:cxn>
                <a:cxn ang="0">
                  <a:pos x="T6" y="T7"/>
                </a:cxn>
                <a:cxn ang="0">
                  <a:pos x="T8" y="T9"/>
                </a:cxn>
              </a:cxnLst>
              <a:rect l="0" t="0" r="r" b="b"/>
              <a:pathLst>
                <a:path w="25" h="25">
                  <a:moveTo>
                    <a:pt x="6" y="6"/>
                  </a:moveTo>
                  <a:cubicBezTo>
                    <a:pt x="0" y="13"/>
                    <a:pt x="1" y="24"/>
                    <a:pt x="1" y="24"/>
                  </a:cubicBezTo>
                  <a:cubicBezTo>
                    <a:pt x="1" y="24"/>
                    <a:pt x="12" y="25"/>
                    <a:pt x="18" y="19"/>
                  </a:cubicBezTo>
                  <a:cubicBezTo>
                    <a:pt x="25" y="12"/>
                    <a:pt x="24" y="1"/>
                    <a:pt x="24" y="1"/>
                  </a:cubicBezTo>
                  <a:cubicBezTo>
                    <a:pt x="24" y="1"/>
                    <a:pt x="13" y="0"/>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0" name="Freeform 681"/>
            <p:cNvSpPr>
              <a:spLocks/>
            </p:cNvSpPr>
            <p:nvPr/>
          </p:nvSpPr>
          <p:spPr bwMode="auto">
            <a:xfrm>
              <a:off x="3568848" y="3452087"/>
              <a:ext cx="30602" cy="17717"/>
            </a:xfrm>
            <a:custGeom>
              <a:avLst/>
              <a:gdLst>
                <a:gd name="T0" fmla="*/ 13 w 28"/>
                <a:gd name="T1" fmla="*/ 16 h 17"/>
                <a:gd name="T2" fmla="*/ 28 w 28"/>
                <a:gd name="T3" fmla="*/ 10 h 17"/>
                <a:gd name="T4" fmla="*/ 15 w 28"/>
                <a:gd name="T5" fmla="*/ 1 h 17"/>
                <a:gd name="T6" fmla="*/ 0 w 28"/>
                <a:gd name="T7" fmla="*/ 7 h 17"/>
                <a:gd name="T8" fmla="*/ 13 w 28"/>
                <a:gd name="T9" fmla="*/ 16 h 17"/>
              </a:gdLst>
              <a:ahLst/>
              <a:cxnLst>
                <a:cxn ang="0">
                  <a:pos x="T0" y="T1"/>
                </a:cxn>
                <a:cxn ang="0">
                  <a:pos x="T2" y="T3"/>
                </a:cxn>
                <a:cxn ang="0">
                  <a:pos x="T4" y="T5"/>
                </a:cxn>
                <a:cxn ang="0">
                  <a:pos x="T6" y="T7"/>
                </a:cxn>
                <a:cxn ang="0">
                  <a:pos x="T8" y="T9"/>
                </a:cxn>
              </a:cxnLst>
              <a:rect l="0" t="0" r="r" b="b"/>
              <a:pathLst>
                <a:path w="28" h="17">
                  <a:moveTo>
                    <a:pt x="13" y="16"/>
                  </a:moveTo>
                  <a:cubicBezTo>
                    <a:pt x="21" y="17"/>
                    <a:pt x="28" y="10"/>
                    <a:pt x="28" y="10"/>
                  </a:cubicBezTo>
                  <a:cubicBezTo>
                    <a:pt x="28" y="10"/>
                    <a:pt x="23" y="2"/>
                    <a:pt x="15" y="1"/>
                  </a:cubicBezTo>
                  <a:cubicBezTo>
                    <a:pt x="8" y="0"/>
                    <a:pt x="0" y="7"/>
                    <a:pt x="0" y="7"/>
                  </a:cubicBezTo>
                  <a:cubicBezTo>
                    <a:pt x="0" y="7"/>
                    <a:pt x="6" y="15"/>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Freeform 682"/>
            <p:cNvSpPr>
              <a:spLocks/>
            </p:cNvSpPr>
            <p:nvPr/>
          </p:nvSpPr>
          <p:spPr bwMode="auto">
            <a:xfrm>
              <a:off x="3518919" y="3605096"/>
              <a:ext cx="80531" cy="17717"/>
            </a:xfrm>
            <a:custGeom>
              <a:avLst/>
              <a:gdLst>
                <a:gd name="T0" fmla="*/ 66 w 74"/>
                <a:gd name="T1" fmla="*/ 0 h 17"/>
                <a:gd name="T2" fmla="*/ 8 w 74"/>
                <a:gd name="T3" fmla="*/ 0 h 17"/>
                <a:gd name="T4" fmla="*/ 0 w 74"/>
                <a:gd name="T5" fmla="*/ 8 h 17"/>
                <a:gd name="T6" fmla="*/ 8 w 74"/>
                <a:gd name="T7" fmla="*/ 17 h 17"/>
                <a:gd name="T8" fmla="*/ 66 w 74"/>
                <a:gd name="T9" fmla="*/ 17 h 17"/>
                <a:gd name="T10" fmla="*/ 74 w 74"/>
                <a:gd name="T11" fmla="*/ 8 h 17"/>
                <a:gd name="T12" fmla="*/ 66 w 7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4" h="17">
                  <a:moveTo>
                    <a:pt x="66" y="0"/>
                  </a:moveTo>
                  <a:cubicBezTo>
                    <a:pt x="8" y="0"/>
                    <a:pt x="8" y="0"/>
                    <a:pt x="8" y="0"/>
                  </a:cubicBezTo>
                  <a:cubicBezTo>
                    <a:pt x="4" y="0"/>
                    <a:pt x="0" y="4"/>
                    <a:pt x="0" y="8"/>
                  </a:cubicBezTo>
                  <a:cubicBezTo>
                    <a:pt x="0" y="13"/>
                    <a:pt x="4" y="17"/>
                    <a:pt x="8" y="17"/>
                  </a:cubicBezTo>
                  <a:cubicBezTo>
                    <a:pt x="66" y="17"/>
                    <a:pt x="66" y="17"/>
                    <a:pt x="66" y="17"/>
                  </a:cubicBezTo>
                  <a:cubicBezTo>
                    <a:pt x="71" y="17"/>
                    <a:pt x="74" y="13"/>
                    <a:pt x="74" y="8"/>
                  </a:cubicBezTo>
                  <a:cubicBezTo>
                    <a:pt x="74" y="4"/>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2" name="Freeform 683"/>
            <p:cNvSpPr>
              <a:spLocks/>
            </p:cNvSpPr>
            <p:nvPr/>
          </p:nvSpPr>
          <p:spPr bwMode="auto">
            <a:xfrm>
              <a:off x="3518919" y="3703343"/>
              <a:ext cx="80531" cy="17717"/>
            </a:xfrm>
            <a:custGeom>
              <a:avLst/>
              <a:gdLst>
                <a:gd name="T0" fmla="*/ 66 w 74"/>
                <a:gd name="T1" fmla="*/ 0 h 16"/>
                <a:gd name="T2" fmla="*/ 8 w 74"/>
                <a:gd name="T3" fmla="*/ 0 h 16"/>
                <a:gd name="T4" fmla="*/ 0 w 74"/>
                <a:gd name="T5" fmla="*/ 8 h 16"/>
                <a:gd name="T6" fmla="*/ 8 w 74"/>
                <a:gd name="T7" fmla="*/ 16 h 16"/>
                <a:gd name="T8" fmla="*/ 66 w 74"/>
                <a:gd name="T9" fmla="*/ 16 h 16"/>
                <a:gd name="T10" fmla="*/ 74 w 74"/>
                <a:gd name="T11" fmla="*/ 8 h 16"/>
                <a:gd name="T12" fmla="*/ 66 w 7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4" h="16">
                  <a:moveTo>
                    <a:pt x="66" y="0"/>
                  </a:moveTo>
                  <a:cubicBezTo>
                    <a:pt x="8" y="0"/>
                    <a:pt x="8" y="0"/>
                    <a:pt x="8" y="0"/>
                  </a:cubicBezTo>
                  <a:cubicBezTo>
                    <a:pt x="4" y="0"/>
                    <a:pt x="0" y="3"/>
                    <a:pt x="0" y="8"/>
                  </a:cubicBezTo>
                  <a:cubicBezTo>
                    <a:pt x="0" y="12"/>
                    <a:pt x="4" y="16"/>
                    <a:pt x="8" y="16"/>
                  </a:cubicBezTo>
                  <a:cubicBezTo>
                    <a:pt x="66" y="16"/>
                    <a:pt x="66" y="16"/>
                    <a:pt x="66" y="16"/>
                  </a:cubicBezTo>
                  <a:cubicBezTo>
                    <a:pt x="71" y="16"/>
                    <a:pt x="74" y="12"/>
                    <a:pt x="74" y="8"/>
                  </a:cubicBezTo>
                  <a:cubicBezTo>
                    <a:pt x="74" y="3"/>
                    <a:pt x="71"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Freeform 684"/>
            <p:cNvSpPr>
              <a:spLocks/>
            </p:cNvSpPr>
            <p:nvPr/>
          </p:nvSpPr>
          <p:spPr bwMode="auto">
            <a:xfrm>
              <a:off x="3303097" y="3580936"/>
              <a:ext cx="4832" cy="161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0" y="0"/>
                    <a:pt x="1"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4" name="Freeform 685"/>
            <p:cNvSpPr>
              <a:spLocks noEditPoints="1"/>
            </p:cNvSpPr>
            <p:nvPr/>
          </p:nvSpPr>
          <p:spPr bwMode="auto">
            <a:xfrm>
              <a:off x="3295043" y="3423096"/>
              <a:ext cx="299575" cy="273805"/>
            </a:xfrm>
            <a:custGeom>
              <a:avLst/>
              <a:gdLst>
                <a:gd name="T0" fmla="*/ 270 w 275"/>
                <a:gd name="T1" fmla="*/ 188 h 251"/>
                <a:gd name="T2" fmla="*/ 216 w 275"/>
                <a:gd name="T3" fmla="*/ 188 h 251"/>
                <a:gd name="T4" fmla="*/ 212 w 275"/>
                <a:gd name="T5" fmla="*/ 193 h 251"/>
                <a:gd name="T6" fmla="*/ 212 w 275"/>
                <a:gd name="T7" fmla="*/ 209 h 251"/>
                <a:gd name="T8" fmla="*/ 177 w 275"/>
                <a:gd name="T9" fmla="*/ 213 h 251"/>
                <a:gd name="T10" fmla="*/ 126 w 275"/>
                <a:gd name="T11" fmla="*/ 212 h 251"/>
                <a:gd name="T12" fmla="*/ 126 w 275"/>
                <a:gd name="T13" fmla="*/ 181 h 251"/>
                <a:gd name="T14" fmla="*/ 146 w 275"/>
                <a:gd name="T15" fmla="*/ 177 h 251"/>
                <a:gd name="T16" fmla="*/ 205 w 275"/>
                <a:gd name="T17" fmla="*/ 104 h 251"/>
                <a:gd name="T18" fmla="*/ 226 w 275"/>
                <a:gd name="T19" fmla="*/ 59 h 251"/>
                <a:gd name="T20" fmla="*/ 237 w 275"/>
                <a:gd name="T21" fmla="*/ 56 h 251"/>
                <a:gd name="T22" fmla="*/ 242 w 275"/>
                <a:gd name="T23" fmla="*/ 81 h 251"/>
                <a:gd name="T24" fmla="*/ 245 w 275"/>
                <a:gd name="T25" fmla="*/ 81 h 251"/>
                <a:gd name="T26" fmla="*/ 241 w 275"/>
                <a:gd name="T27" fmla="*/ 56 h 251"/>
                <a:gd name="T28" fmla="*/ 252 w 275"/>
                <a:gd name="T29" fmla="*/ 55 h 251"/>
                <a:gd name="T30" fmla="*/ 241 w 275"/>
                <a:gd name="T31" fmla="*/ 47 h 251"/>
                <a:gd name="T32" fmla="*/ 260 w 275"/>
                <a:gd name="T33" fmla="*/ 17 h 251"/>
                <a:gd name="T34" fmla="*/ 273 w 275"/>
                <a:gd name="T35" fmla="*/ 2 h 251"/>
                <a:gd name="T36" fmla="*/ 270 w 275"/>
                <a:gd name="T37" fmla="*/ 0 h 251"/>
                <a:gd name="T38" fmla="*/ 257 w 275"/>
                <a:gd name="T39" fmla="*/ 15 h 251"/>
                <a:gd name="T40" fmla="*/ 238 w 275"/>
                <a:gd name="T41" fmla="*/ 45 h 251"/>
                <a:gd name="T42" fmla="*/ 230 w 275"/>
                <a:gd name="T43" fmla="*/ 36 h 251"/>
                <a:gd name="T44" fmla="*/ 180 w 275"/>
                <a:gd name="T45" fmla="*/ 53 h 251"/>
                <a:gd name="T46" fmla="*/ 102 w 275"/>
                <a:gd name="T47" fmla="*/ 47 h 251"/>
                <a:gd name="T48" fmla="*/ 13 w 275"/>
                <a:gd name="T49" fmla="*/ 12 h 251"/>
                <a:gd name="T50" fmla="*/ 40 w 275"/>
                <a:gd name="T51" fmla="*/ 67 h 251"/>
                <a:gd name="T52" fmla="*/ 95 w 275"/>
                <a:gd name="T53" fmla="*/ 123 h 251"/>
                <a:gd name="T54" fmla="*/ 59 w 275"/>
                <a:gd name="T55" fmla="*/ 141 h 251"/>
                <a:gd name="T56" fmla="*/ 12 w 275"/>
                <a:gd name="T57" fmla="*/ 146 h 251"/>
                <a:gd name="T58" fmla="*/ 65 w 275"/>
                <a:gd name="T59" fmla="*/ 175 h 251"/>
                <a:gd name="T60" fmla="*/ 97 w 275"/>
                <a:gd name="T61" fmla="*/ 181 h 251"/>
                <a:gd name="T62" fmla="*/ 97 w 275"/>
                <a:gd name="T63" fmla="*/ 211 h 251"/>
                <a:gd name="T64" fmla="*/ 0 w 275"/>
                <a:gd name="T65" fmla="*/ 209 h 251"/>
                <a:gd name="T66" fmla="*/ 0 w 275"/>
                <a:gd name="T67" fmla="*/ 230 h 251"/>
                <a:gd name="T68" fmla="*/ 177 w 275"/>
                <a:gd name="T69" fmla="*/ 226 h 251"/>
                <a:gd name="T70" fmla="*/ 212 w 275"/>
                <a:gd name="T71" fmla="*/ 230 h 251"/>
                <a:gd name="T72" fmla="*/ 212 w 275"/>
                <a:gd name="T73" fmla="*/ 246 h 251"/>
                <a:gd name="T74" fmla="*/ 216 w 275"/>
                <a:gd name="T75" fmla="*/ 251 h 251"/>
                <a:gd name="T76" fmla="*/ 270 w 275"/>
                <a:gd name="T77" fmla="*/ 251 h 251"/>
                <a:gd name="T78" fmla="*/ 275 w 275"/>
                <a:gd name="T79" fmla="*/ 246 h 251"/>
                <a:gd name="T80" fmla="*/ 275 w 275"/>
                <a:gd name="T81" fmla="*/ 193 h 251"/>
                <a:gd name="T82" fmla="*/ 270 w 275"/>
                <a:gd name="T83" fmla="*/ 188 h 251"/>
                <a:gd name="T84" fmla="*/ 106 w 275"/>
                <a:gd name="T85" fmla="*/ 182 h 251"/>
                <a:gd name="T86" fmla="*/ 117 w 275"/>
                <a:gd name="T87" fmla="*/ 182 h 251"/>
                <a:gd name="T88" fmla="*/ 117 w 275"/>
                <a:gd name="T89" fmla="*/ 212 h 251"/>
                <a:gd name="T90" fmla="*/ 106 w 275"/>
                <a:gd name="T91" fmla="*/ 212 h 251"/>
                <a:gd name="T92" fmla="*/ 106 w 275"/>
                <a:gd name="T93" fmla="*/ 1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51">
                  <a:moveTo>
                    <a:pt x="270" y="188"/>
                  </a:moveTo>
                  <a:cubicBezTo>
                    <a:pt x="216" y="188"/>
                    <a:pt x="216" y="188"/>
                    <a:pt x="216" y="188"/>
                  </a:cubicBezTo>
                  <a:cubicBezTo>
                    <a:pt x="214" y="188"/>
                    <a:pt x="212" y="190"/>
                    <a:pt x="212" y="193"/>
                  </a:cubicBezTo>
                  <a:cubicBezTo>
                    <a:pt x="212" y="209"/>
                    <a:pt x="212" y="209"/>
                    <a:pt x="212" y="209"/>
                  </a:cubicBezTo>
                  <a:cubicBezTo>
                    <a:pt x="177" y="213"/>
                    <a:pt x="177" y="213"/>
                    <a:pt x="177" y="213"/>
                  </a:cubicBezTo>
                  <a:cubicBezTo>
                    <a:pt x="126" y="212"/>
                    <a:pt x="126" y="212"/>
                    <a:pt x="126" y="212"/>
                  </a:cubicBezTo>
                  <a:cubicBezTo>
                    <a:pt x="126" y="181"/>
                    <a:pt x="126" y="181"/>
                    <a:pt x="126" y="181"/>
                  </a:cubicBezTo>
                  <a:cubicBezTo>
                    <a:pt x="132" y="180"/>
                    <a:pt x="139" y="178"/>
                    <a:pt x="146" y="177"/>
                  </a:cubicBezTo>
                  <a:cubicBezTo>
                    <a:pt x="195" y="163"/>
                    <a:pt x="206" y="132"/>
                    <a:pt x="205" y="104"/>
                  </a:cubicBezTo>
                  <a:cubicBezTo>
                    <a:pt x="204" y="75"/>
                    <a:pt x="213" y="64"/>
                    <a:pt x="226" y="59"/>
                  </a:cubicBezTo>
                  <a:cubicBezTo>
                    <a:pt x="230" y="58"/>
                    <a:pt x="234" y="57"/>
                    <a:pt x="237" y="56"/>
                  </a:cubicBezTo>
                  <a:cubicBezTo>
                    <a:pt x="237" y="63"/>
                    <a:pt x="239" y="71"/>
                    <a:pt x="242" y="81"/>
                  </a:cubicBezTo>
                  <a:cubicBezTo>
                    <a:pt x="243" y="81"/>
                    <a:pt x="244" y="81"/>
                    <a:pt x="245" y="81"/>
                  </a:cubicBezTo>
                  <a:cubicBezTo>
                    <a:pt x="242" y="71"/>
                    <a:pt x="241" y="63"/>
                    <a:pt x="241" y="56"/>
                  </a:cubicBezTo>
                  <a:cubicBezTo>
                    <a:pt x="247" y="55"/>
                    <a:pt x="252" y="55"/>
                    <a:pt x="252" y="55"/>
                  </a:cubicBezTo>
                  <a:cubicBezTo>
                    <a:pt x="252" y="55"/>
                    <a:pt x="248" y="53"/>
                    <a:pt x="241" y="47"/>
                  </a:cubicBezTo>
                  <a:cubicBezTo>
                    <a:pt x="243" y="34"/>
                    <a:pt x="251" y="25"/>
                    <a:pt x="260" y="17"/>
                  </a:cubicBezTo>
                  <a:cubicBezTo>
                    <a:pt x="264" y="12"/>
                    <a:pt x="269" y="7"/>
                    <a:pt x="273" y="2"/>
                  </a:cubicBezTo>
                  <a:cubicBezTo>
                    <a:pt x="270" y="0"/>
                    <a:pt x="270" y="0"/>
                    <a:pt x="270" y="0"/>
                  </a:cubicBezTo>
                  <a:cubicBezTo>
                    <a:pt x="266" y="5"/>
                    <a:pt x="262" y="10"/>
                    <a:pt x="257" y="15"/>
                  </a:cubicBezTo>
                  <a:cubicBezTo>
                    <a:pt x="249" y="23"/>
                    <a:pt x="241" y="31"/>
                    <a:pt x="238" y="45"/>
                  </a:cubicBezTo>
                  <a:cubicBezTo>
                    <a:pt x="235" y="42"/>
                    <a:pt x="233" y="40"/>
                    <a:pt x="230" y="36"/>
                  </a:cubicBezTo>
                  <a:cubicBezTo>
                    <a:pt x="218" y="23"/>
                    <a:pt x="202" y="33"/>
                    <a:pt x="180" y="53"/>
                  </a:cubicBezTo>
                  <a:cubicBezTo>
                    <a:pt x="157" y="74"/>
                    <a:pt x="129" y="75"/>
                    <a:pt x="102" y="47"/>
                  </a:cubicBezTo>
                  <a:cubicBezTo>
                    <a:pt x="66" y="10"/>
                    <a:pt x="34" y="10"/>
                    <a:pt x="13" y="12"/>
                  </a:cubicBezTo>
                  <a:cubicBezTo>
                    <a:pt x="27" y="19"/>
                    <a:pt x="33" y="32"/>
                    <a:pt x="40" y="67"/>
                  </a:cubicBezTo>
                  <a:cubicBezTo>
                    <a:pt x="48" y="104"/>
                    <a:pt x="68" y="121"/>
                    <a:pt x="95" y="123"/>
                  </a:cubicBezTo>
                  <a:cubicBezTo>
                    <a:pt x="82" y="125"/>
                    <a:pt x="79" y="127"/>
                    <a:pt x="59" y="141"/>
                  </a:cubicBezTo>
                  <a:cubicBezTo>
                    <a:pt x="43" y="152"/>
                    <a:pt x="21" y="148"/>
                    <a:pt x="12" y="146"/>
                  </a:cubicBezTo>
                  <a:cubicBezTo>
                    <a:pt x="28" y="152"/>
                    <a:pt x="48" y="169"/>
                    <a:pt x="65" y="175"/>
                  </a:cubicBezTo>
                  <a:cubicBezTo>
                    <a:pt x="76" y="178"/>
                    <a:pt x="86" y="181"/>
                    <a:pt x="97" y="181"/>
                  </a:cubicBezTo>
                  <a:cubicBezTo>
                    <a:pt x="97" y="211"/>
                    <a:pt x="97" y="211"/>
                    <a:pt x="97" y="211"/>
                  </a:cubicBezTo>
                  <a:cubicBezTo>
                    <a:pt x="0" y="209"/>
                    <a:pt x="0" y="209"/>
                    <a:pt x="0" y="209"/>
                  </a:cubicBezTo>
                  <a:cubicBezTo>
                    <a:pt x="0" y="230"/>
                    <a:pt x="0" y="230"/>
                    <a:pt x="0" y="230"/>
                  </a:cubicBezTo>
                  <a:cubicBezTo>
                    <a:pt x="177" y="226"/>
                    <a:pt x="177" y="226"/>
                    <a:pt x="177" y="226"/>
                  </a:cubicBezTo>
                  <a:cubicBezTo>
                    <a:pt x="212" y="230"/>
                    <a:pt x="212" y="230"/>
                    <a:pt x="212" y="230"/>
                  </a:cubicBezTo>
                  <a:cubicBezTo>
                    <a:pt x="212" y="246"/>
                    <a:pt x="212" y="246"/>
                    <a:pt x="212" y="246"/>
                  </a:cubicBezTo>
                  <a:cubicBezTo>
                    <a:pt x="212" y="249"/>
                    <a:pt x="214" y="251"/>
                    <a:pt x="216" y="251"/>
                  </a:cubicBezTo>
                  <a:cubicBezTo>
                    <a:pt x="270" y="251"/>
                    <a:pt x="270" y="251"/>
                    <a:pt x="270" y="251"/>
                  </a:cubicBezTo>
                  <a:cubicBezTo>
                    <a:pt x="273" y="251"/>
                    <a:pt x="275" y="249"/>
                    <a:pt x="275" y="246"/>
                  </a:cubicBezTo>
                  <a:cubicBezTo>
                    <a:pt x="275" y="193"/>
                    <a:pt x="275" y="193"/>
                    <a:pt x="275" y="193"/>
                  </a:cubicBezTo>
                  <a:cubicBezTo>
                    <a:pt x="275" y="190"/>
                    <a:pt x="273" y="188"/>
                    <a:pt x="270" y="188"/>
                  </a:cubicBezTo>
                  <a:moveTo>
                    <a:pt x="106" y="182"/>
                  </a:moveTo>
                  <a:cubicBezTo>
                    <a:pt x="110" y="182"/>
                    <a:pt x="113" y="182"/>
                    <a:pt x="117" y="182"/>
                  </a:cubicBezTo>
                  <a:cubicBezTo>
                    <a:pt x="117" y="212"/>
                    <a:pt x="117" y="212"/>
                    <a:pt x="117" y="212"/>
                  </a:cubicBezTo>
                  <a:cubicBezTo>
                    <a:pt x="106" y="212"/>
                    <a:pt x="106" y="212"/>
                    <a:pt x="106" y="212"/>
                  </a:cubicBezTo>
                  <a:lnTo>
                    <a:pt x="106"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Freeform 686"/>
            <p:cNvSpPr>
              <a:spLocks/>
            </p:cNvSpPr>
            <p:nvPr/>
          </p:nvSpPr>
          <p:spPr bwMode="auto">
            <a:xfrm>
              <a:off x="3270884" y="3645361"/>
              <a:ext cx="19327" cy="33823"/>
            </a:xfrm>
            <a:custGeom>
              <a:avLst/>
              <a:gdLst>
                <a:gd name="T0" fmla="*/ 18 w 18"/>
                <a:gd name="T1" fmla="*/ 23 h 31"/>
                <a:gd name="T2" fmla="*/ 11 w 18"/>
                <a:gd name="T3" fmla="*/ 31 h 31"/>
                <a:gd name="T4" fmla="*/ 7 w 18"/>
                <a:gd name="T5" fmla="*/ 31 h 31"/>
                <a:gd name="T6" fmla="*/ 0 w 18"/>
                <a:gd name="T7" fmla="*/ 23 h 31"/>
                <a:gd name="T8" fmla="*/ 0 w 18"/>
                <a:gd name="T9" fmla="*/ 8 h 31"/>
                <a:gd name="T10" fmla="*/ 7 w 18"/>
                <a:gd name="T11" fmla="*/ 0 h 31"/>
                <a:gd name="T12" fmla="*/ 11 w 18"/>
                <a:gd name="T13" fmla="*/ 0 h 31"/>
                <a:gd name="T14" fmla="*/ 18 w 18"/>
                <a:gd name="T15" fmla="*/ 8 h 31"/>
                <a:gd name="T16" fmla="*/ 18 w 18"/>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8" y="23"/>
                  </a:moveTo>
                  <a:cubicBezTo>
                    <a:pt x="18" y="27"/>
                    <a:pt x="15" y="31"/>
                    <a:pt x="11" y="31"/>
                  </a:cubicBezTo>
                  <a:cubicBezTo>
                    <a:pt x="7" y="31"/>
                    <a:pt x="7" y="31"/>
                    <a:pt x="7" y="31"/>
                  </a:cubicBezTo>
                  <a:cubicBezTo>
                    <a:pt x="3" y="31"/>
                    <a:pt x="0" y="27"/>
                    <a:pt x="0" y="23"/>
                  </a:cubicBezTo>
                  <a:cubicBezTo>
                    <a:pt x="0" y="8"/>
                    <a:pt x="0" y="8"/>
                    <a:pt x="0" y="8"/>
                  </a:cubicBezTo>
                  <a:cubicBezTo>
                    <a:pt x="0" y="4"/>
                    <a:pt x="3" y="0"/>
                    <a:pt x="7" y="0"/>
                  </a:cubicBezTo>
                  <a:cubicBezTo>
                    <a:pt x="11" y="0"/>
                    <a:pt x="11" y="0"/>
                    <a:pt x="11" y="0"/>
                  </a:cubicBezTo>
                  <a:cubicBezTo>
                    <a:pt x="15" y="0"/>
                    <a:pt x="18" y="4"/>
                    <a:pt x="18" y="8"/>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6" name="Freeform 687"/>
            <p:cNvSpPr>
              <a:spLocks noEditPoints="1"/>
            </p:cNvSpPr>
            <p:nvPr/>
          </p:nvSpPr>
          <p:spPr bwMode="auto">
            <a:xfrm>
              <a:off x="938712" y="2637115"/>
              <a:ext cx="212601" cy="214212"/>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0 w 195"/>
                <a:gd name="T11" fmla="*/ 39 h 196"/>
                <a:gd name="T12" fmla="*/ 98 w 195"/>
                <a:gd name="T13" fmla="*/ 32 h 196"/>
                <a:gd name="T14" fmla="*/ 105 w 195"/>
                <a:gd name="T15" fmla="*/ 39 h 196"/>
                <a:gd name="T16" fmla="*/ 105 w 195"/>
                <a:gd name="T17" fmla="*/ 73 h 196"/>
                <a:gd name="T18" fmla="*/ 98 w 195"/>
                <a:gd name="T19" fmla="*/ 79 h 196"/>
                <a:gd name="T20" fmla="*/ 90 w 195"/>
                <a:gd name="T21" fmla="*/ 73 h 196"/>
                <a:gd name="T22" fmla="*/ 90 w 195"/>
                <a:gd name="T23" fmla="*/ 39 h 196"/>
                <a:gd name="T24" fmla="*/ 98 w 195"/>
                <a:gd name="T25" fmla="*/ 148 h 196"/>
                <a:gd name="T26" fmla="*/ 47 w 195"/>
                <a:gd name="T27" fmla="*/ 97 h 196"/>
                <a:gd name="T28" fmla="*/ 82 w 195"/>
                <a:gd name="T29" fmla="*/ 49 h 196"/>
                <a:gd name="T30" fmla="*/ 82 w 195"/>
                <a:gd name="T31" fmla="*/ 68 h 196"/>
                <a:gd name="T32" fmla="*/ 64 w 195"/>
                <a:gd name="T33" fmla="*/ 97 h 196"/>
                <a:gd name="T34" fmla="*/ 98 w 195"/>
                <a:gd name="T35" fmla="*/ 131 h 196"/>
                <a:gd name="T36" fmla="*/ 131 w 195"/>
                <a:gd name="T37" fmla="*/ 97 h 196"/>
                <a:gd name="T38" fmla="*/ 113 w 195"/>
                <a:gd name="T39" fmla="*/ 68 h 196"/>
                <a:gd name="T40" fmla="*/ 113 w 195"/>
                <a:gd name="T41" fmla="*/ 49 h 196"/>
                <a:gd name="T42" fmla="*/ 148 w 195"/>
                <a:gd name="T43" fmla="*/ 97 h 196"/>
                <a:gd name="T44" fmla="*/ 98 w 195"/>
                <a:gd name="T45"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6">
                  <a:moveTo>
                    <a:pt x="97" y="0"/>
                  </a:moveTo>
                  <a:cubicBezTo>
                    <a:pt x="44" y="0"/>
                    <a:pt x="0" y="44"/>
                    <a:pt x="0" y="98"/>
                  </a:cubicBezTo>
                  <a:cubicBezTo>
                    <a:pt x="0" y="152"/>
                    <a:pt x="44" y="196"/>
                    <a:pt x="97" y="196"/>
                  </a:cubicBezTo>
                  <a:cubicBezTo>
                    <a:pt x="151" y="196"/>
                    <a:pt x="195" y="152"/>
                    <a:pt x="195" y="98"/>
                  </a:cubicBezTo>
                  <a:cubicBezTo>
                    <a:pt x="195" y="44"/>
                    <a:pt x="151" y="0"/>
                    <a:pt x="97" y="0"/>
                  </a:cubicBezTo>
                  <a:moveTo>
                    <a:pt x="90" y="39"/>
                  </a:moveTo>
                  <a:cubicBezTo>
                    <a:pt x="90" y="36"/>
                    <a:pt x="94" y="32"/>
                    <a:pt x="98" y="32"/>
                  </a:cubicBezTo>
                  <a:cubicBezTo>
                    <a:pt x="102" y="32"/>
                    <a:pt x="105" y="36"/>
                    <a:pt x="105" y="39"/>
                  </a:cubicBezTo>
                  <a:cubicBezTo>
                    <a:pt x="105" y="73"/>
                    <a:pt x="105" y="73"/>
                    <a:pt x="105" y="73"/>
                  </a:cubicBezTo>
                  <a:cubicBezTo>
                    <a:pt x="105" y="76"/>
                    <a:pt x="102" y="79"/>
                    <a:pt x="98" y="79"/>
                  </a:cubicBezTo>
                  <a:cubicBezTo>
                    <a:pt x="94" y="79"/>
                    <a:pt x="90" y="76"/>
                    <a:pt x="90" y="73"/>
                  </a:cubicBezTo>
                  <a:lnTo>
                    <a:pt x="90" y="39"/>
                  </a:lnTo>
                  <a:close/>
                  <a:moveTo>
                    <a:pt x="98" y="148"/>
                  </a:moveTo>
                  <a:cubicBezTo>
                    <a:pt x="69" y="148"/>
                    <a:pt x="47" y="125"/>
                    <a:pt x="47" y="97"/>
                  </a:cubicBezTo>
                  <a:cubicBezTo>
                    <a:pt x="47" y="74"/>
                    <a:pt x="62" y="55"/>
                    <a:pt x="82" y="49"/>
                  </a:cubicBezTo>
                  <a:cubicBezTo>
                    <a:pt x="82" y="68"/>
                    <a:pt x="82" y="68"/>
                    <a:pt x="82" y="68"/>
                  </a:cubicBezTo>
                  <a:cubicBezTo>
                    <a:pt x="72" y="73"/>
                    <a:pt x="64" y="84"/>
                    <a:pt x="64" y="97"/>
                  </a:cubicBezTo>
                  <a:cubicBezTo>
                    <a:pt x="64" y="116"/>
                    <a:pt x="79" y="131"/>
                    <a:pt x="98" y="131"/>
                  </a:cubicBezTo>
                  <a:cubicBezTo>
                    <a:pt x="116" y="131"/>
                    <a:pt x="131" y="116"/>
                    <a:pt x="131" y="97"/>
                  </a:cubicBezTo>
                  <a:cubicBezTo>
                    <a:pt x="131" y="84"/>
                    <a:pt x="123" y="73"/>
                    <a:pt x="113" y="68"/>
                  </a:cubicBezTo>
                  <a:cubicBezTo>
                    <a:pt x="113" y="49"/>
                    <a:pt x="113" y="49"/>
                    <a:pt x="113" y="49"/>
                  </a:cubicBezTo>
                  <a:cubicBezTo>
                    <a:pt x="133" y="55"/>
                    <a:pt x="148" y="74"/>
                    <a:pt x="148" y="97"/>
                  </a:cubicBezTo>
                  <a:cubicBezTo>
                    <a:pt x="148" y="125"/>
                    <a:pt x="126" y="148"/>
                    <a:pt x="98" y="1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7" name="Freeform 688"/>
            <p:cNvSpPr>
              <a:spLocks/>
            </p:cNvSpPr>
            <p:nvPr/>
          </p:nvSpPr>
          <p:spPr bwMode="auto">
            <a:xfrm>
              <a:off x="859792" y="2735362"/>
              <a:ext cx="62814"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4" y="0"/>
                    <a:pt x="50" y="0"/>
                  </a:cubicBezTo>
                  <a:cubicBezTo>
                    <a:pt x="7" y="0"/>
                    <a:pt x="7" y="0"/>
                    <a:pt x="7" y="0"/>
                  </a:cubicBezTo>
                  <a:cubicBezTo>
                    <a:pt x="4" y="0"/>
                    <a:pt x="0" y="4"/>
                    <a:pt x="0" y="8"/>
                  </a:cubicBezTo>
                  <a:cubicBezTo>
                    <a:pt x="0" y="13"/>
                    <a:pt x="4" y="16"/>
                    <a:pt x="7" y="16"/>
                  </a:cubicBezTo>
                  <a:cubicBezTo>
                    <a:pt x="50" y="16"/>
                    <a:pt x="50" y="16"/>
                    <a:pt x="50" y="16"/>
                  </a:cubicBezTo>
                  <a:cubicBezTo>
                    <a:pt x="54"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8" name="Freeform 689"/>
            <p:cNvSpPr>
              <a:spLocks/>
            </p:cNvSpPr>
            <p:nvPr/>
          </p:nvSpPr>
          <p:spPr bwMode="auto">
            <a:xfrm>
              <a:off x="1167419" y="2735362"/>
              <a:ext cx="61203" cy="16106"/>
            </a:xfrm>
            <a:custGeom>
              <a:avLst/>
              <a:gdLst>
                <a:gd name="T0" fmla="*/ 57 w 57"/>
                <a:gd name="T1" fmla="*/ 8 h 16"/>
                <a:gd name="T2" fmla="*/ 50 w 57"/>
                <a:gd name="T3" fmla="*/ 0 h 16"/>
                <a:gd name="T4" fmla="*/ 7 w 57"/>
                <a:gd name="T5" fmla="*/ 0 h 16"/>
                <a:gd name="T6" fmla="*/ 0 w 57"/>
                <a:gd name="T7" fmla="*/ 8 h 16"/>
                <a:gd name="T8" fmla="*/ 7 w 57"/>
                <a:gd name="T9" fmla="*/ 16 h 16"/>
                <a:gd name="T10" fmla="*/ 50 w 57"/>
                <a:gd name="T11" fmla="*/ 16 h 16"/>
                <a:gd name="T12" fmla="*/ 57 w 5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7" y="8"/>
                  </a:moveTo>
                  <a:cubicBezTo>
                    <a:pt x="57" y="4"/>
                    <a:pt x="53" y="0"/>
                    <a:pt x="50" y="0"/>
                  </a:cubicBezTo>
                  <a:cubicBezTo>
                    <a:pt x="7" y="0"/>
                    <a:pt x="7" y="0"/>
                    <a:pt x="7" y="0"/>
                  </a:cubicBezTo>
                  <a:cubicBezTo>
                    <a:pt x="3" y="0"/>
                    <a:pt x="0" y="4"/>
                    <a:pt x="0" y="8"/>
                  </a:cubicBezTo>
                  <a:cubicBezTo>
                    <a:pt x="0" y="13"/>
                    <a:pt x="3" y="16"/>
                    <a:pt x="7" y="16"/>
                  </a:cubicBezTo>
                  <a:cubicBezTo>
                    <a:pt x="50" y="16"/>
                    <a:pt x="50" y="16"/>
                    <a:pt x="50" y="16"/>
                  </a:cubicBezTo>
                  <a:cubicBezTo>
                    <a:pt x="53" y="16"/>
                    <a:pt x="57" y="13"/>
                    <a:pt x="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9" name="Freeform 690"/>
            <p:cNvSpPr>
              <a:spLocks/>
            </p:cNvSpPr>
            <p:nvPr/>
          </p:nvSpPr>
          <p:spPr bwMode="auto">
            <a:xfrm>
              <a:off x="1035349" y="2865822"/>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0" name="Freeform 691"/>
            <p:cNvSpPr>
              <a:spLocks/>
            </p:cNvSpPr>
            <p:nvPr/>
          </p:nvSpPr>
          <p:spPr bwMode="auto">
            <a:xfrm>
              <a:off x="1148092" y="2798176"/>
              <a:ext cx="59593" cy="43487"/>
            </a:xfrm>
            <a:custGeom>
              <a:avLst/>
              <a:gdLst>
                <a:gd name="T0" fmla="*/ 52 w 54"/>
                <a:gd name="T1" fmla="*/ 34 h 39"/>
                <a:gd name="T2" fmla="*/ 49 w 54"/>
                <a:gd name="T3" fmla="*/ 23 h 39"/>
                <a:gd name="T4" fmla="*/ 12 w 54"/>
                <a:gd name="T5" fmla="*/ 2 h 39"/>
                <a:gd name="T6" fmla="*/ 2 w 54"/>
                <a:gd name="T7" fmla="*/ 5 h 39"/>
                <a:gd name="T8" fmla="*/ 4 w 54"/>
                <a:gd name="T9" fmla="*/ 16 h 39"/>
                <a:gd name="T10" fmla="*/ 41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2" y="25"/>
                    <a:pt x="49" y="23"/>
                  </a:cubicBezTo>
                  <a:cubicBezTo>
                    <a:pt x="12" y="2"/>
                    <a:pt x="12" y="2"/>
                    <a:pt x="12" y="2"/>
                  </a:cubicBezTo>
                  <a:cubicBezTo>
                    <a:pt x="9" y="0"/>
                    <a:pt x="4" y="1"/>
                    <a:pt x="2" y="5"/>
                  </a:cubicBezTo>
                  <a:cubicBezTo>
                    <a:pt x="0" y="9"/>
                    <a:pt x="1" y="14"/>
                    <a:pt x="4" y="16"/>
                  </a:cubicBezTo>
                  <a:cubicBezTo>
                    <a:pt x="41" y="37"/>
                    <a:pt x="41" y="37"/>
                    <a:pt x="41"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Freeform 692"/>
            <p:cNvSpPr>
              <a:spLocks/>
            </p:cNvSpPr>
            <p:nvPr/>
          </p:nvSpPr>
          <p:spPr bwMode="auto">
            <a:xfrm>
              <a:off x="946765" y="2846495"/>
              <a:ext cx="43487" cy="59593"/>
            </a:xfrm>
            <a:custGeom>
              <a:avLst/>
              <a:gdLst>
                <a:gd name="T0" fmla="*/ 5 w 39"/>
                <a:gd name="T1" fmla="*/ 53 h 55"/>
                <a:gd name="T2" fmla="*/ 16 w 39"/>
                <a:gd name="T3" fmla="*/ 50 h 55"/>
                <a:gd name="T4" fmla="*/ 37 w 39"/>
                <a:gd name="T5" fmla="*/ 13 h 55"/>
                <a:gd name="T6" fmla="*/ 34 w 39"/>
                <a:gd name="T7" fmla="*/ 2 h 55"/>
                <a:gd name="T8" fmla="*/ 23 w 39"/>
                <a:gd name="T9" fmla="*/ 5 h 55"/>
                <a:gd name="T10" fmla="*/ 2 w 39"/>
                <a:gd name="T11" fmla="*/ 42 h 55"/>
                <a:gd name="T12" fmla="*/ 5 w 3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5" y="53"/>
                  </a:moveTo>
                  <a:cubicBezTo>
                    <a:pt x="9" y="55"/>
                    <a:pt x="14" y="53"/>
                    <a:pt x="16" y="50"/>
                  </a:cubicBezTo>
                  <a:cubicBezTo>
                    <a:pt x="37" y="13"/>
                    <a:pt x="37" y="13"/>
                    <a:pt x="37" y="13"/>
                  </a:cubicBezTo>
                  <a:cubicBezTo>
                    <a:pt x="39" y="10"/>
                    <a:pt x="38" y="5"/>
                    <a:pt x="34" y="2"/>
                  </a:cubicBezTo>
                  <a:cubicBezTo>
                    <a:pt x="30" y="0"/>
                    <a:pt x="25" y="2"/>
                    <a:pt x="23" y="5"/>
                  </a:cubicBezTo>
                  <a:cubicBezTo>
                    <a:pt x="2" y="42"/>
                    <a:pt x="2" y="42"/>
                    <a:pt x="2" y="42"/>
                  </a:cubicBezTo>
                  <a:cubicBezTo>
                    <a:pt x="0" y="45"/>
                    <a:pt x="1" y="50"/>
                    <a:pt x="5"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2" name="Freeform 693"/>
            <p:cNvSpPr>
              <a:spLocks/>
            </p:cNvSpPr>
            <p:nvPr/>
          </p:nvSpPr>
          <p:spPr bwMode="auto">
            <a:xfrm>
              <a:off x="1099774" y="2846495"/>
              <a:ext cx="41876" cy="59593"/>
            </a:xfrm>
            <a:custGeom>
              <a:avLst/>
              <a:gdLst>
                <a:gd name="T0" fmla="*/ 34 w 39"/>
                <a:gd name="T1" fmla="*/ 52 h 55"/>
                <a:gd name="T2" fmla="*/ 37 w 39"/>
                <a:gd name="T3" fmla="*/ 42 h 55"/>
                <a:gd name="T4" fmla="*/ 16 w 39"/>
                <a:gd name="T5" fmla="*/ 5 h 55"/>
                <a:gd name="T6" fmla="*/ 5 w 39"/>
                <a:gd name="T7" fmla="*/ 2 h 55"/>
                <a:gd name="T8" fmla="*/ 2 w 39"/>
                <a:gd name="T9" fmla="*/ 13 h 55"/>
                <a:gd name="T10" fmla="*/ 23 w 39"/>
                <a:gd name="T11" fmla="*/ 50 h 55"/>
                <a:gd name="T12" fmla="*/ 34 w 39"/>
                <a:gd name="T13" fmla="*/ 52 h 55"/>
              </a:gdLst>
              <a:ahLst/>
              <a:cxnLst>
                <a:cxn ang="0">
                  <a:pos x="T0" y="T1"/>
                </a:cxn>
                <a:cxn ang="0">
                  <a:pos x="T2" y="T3"/>
                </a:cxn>
                <a:cxn ang="0">
                  <a:pos x="T4" y="T5"/>
                </a:cxn>
                <a:cxn ang="0">
                  <a:pos x="T6" y="T7"/>
                </a:cxn>
                <a:cxn ang="0">
                  <a:pos x="T8" y="T9"/>
                </a:cxn>
                <a:cxn ang="0">
                  <a:pos x="T10" y="T11"/>
                </a:cxn>
                <a:cxn ang="0">
                  <a:pos x="T12" y="T13"/>
                </a:cxn>
              </a:cxnLst>
              <a:rect l="0" t="0" r="r" b="b"/>
              <a:pathLst>
                <a:path w="39" h="55">
                  <a:moveTo>
                    <a:pt x="34" y="52"/>
                  </a:moveTo>
                  <a:cubicBezTo>
                    <a:pt x="38" y="50"/>
                    <a:pt x="39" y="45"/>
                    <a:pt x="37" y="42"/>
                  </a:cubicBezTo>
                  <a:cubicBezTo>
                    <a:pt x="16" y="5"/>
                    <a:pt x="16" y="5"/>
                    <a:pt x="16" y="5"/>
                  </a:cubicBezTo>
                  <a:cubicBezTo>
                    <a:pt x="14" y="2"/>
                    <a:pt x="9" y="0"/>
                    <a:pt x="5" y="2"/>
                  </a:cubicBezTo>
                  <a:cubicBezTo>
                    <a:pt x="2" y="5"/>
                    <a:pt x="0" y="10"/>
                    <a:pt x="2" y="13"/>
                  </a:cubicBezTo>
                  <a:cubicBezTo>
                    <a:pt x="23" y="50"/>
                    <a:pt x="23" y="50"/>
                    <a:pt x="23" y="50"/>
                  </a:cubicBezTo>
                  <a:cubicBezTo>
                    <a:pt x="25" y="53"/>
                    <a:pt x="30" y="55"/>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3" name="Freeform 694"/>
            <p:cNvSpPr>
              <a:spLocks/>
            </p:cNvSpPr>
            <p:nvPr/>
          </p:nvSpPr>
          <p:spPr bwMode="auto">
            <a:xfrm>
              <a:off x="882340" y="2798176"/>
              <a:ext cx="59593" cy="43487"/>
            </a:xfrm>
            <a:custGeom>
              <a:avLst/>
              <a:gdLst>
                <a:gd name="T0" fmla="*/ 2 w 55"/>
                <a:gd name="T1" fmla="*/ 34 h 39"/>
                <a:gd name="T2" fmla="*/ 13 w 55"/>
                <a:gd name="T3" fmla="*/ 37 h 39"/>
                <a:gd name="T4" fmla="*/ 50 w 55"/>
                <a:gd name="T5" fmla="*/ 16 h 39"/>
                <a:gd name="T6" fmla="*/ 52 w 55"/>
                <a:gd name="T7" fmla="*/ 5 h 39"/>
                <a:gd name="T8" fmla="*/ 42 w 55"/>
                <a:gd name="T9" fmla="*/ 2 h 39"/>
                <a:gd name="T10" fmla="*/ 5 w 55"/>
                <a:gd name="T11" fmla="*/ 23 h 39"/>
                <a:gd name="T12" fmla="*/ 2 w 55"/>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2" y="34"/>
                  </a:moveTo>
                  <a:cubicBezTo>
                    <a:pt x="5" y="38"/>
                    <a:pt x="10" y="39"/>
                    <a:pt x="13" y="37"/>
                  </a:cubicBezTo>
                  <a:cubicBezTo>
                    <a:pt x="50" y="16"/>
                    <a:pt x="50" y="16"/>
                    <a:pt x="50" y="16"/>
                  </a:cubicBezTo>
                  <a:cubicBezTo>
                    <a:pt x="53" y="14"/>
                    <a:pt x="55" y="9"/>
                    <a:pt x="52" y="5"/>
                  </a:cubicBezTo>
                  <a:cubicBezTo>
                    <a:pt x="50" y="1"/>
                    <a:pt x="45" y="0"/>
                    <a:pt x="42" y="2"/>
                  </a:cubicBezTo>
                  <a:cubicBezTo>
                    <a:pt x="5" y="23"/>
                    <a:pt x="5" y="23"/>
                    <a:pt x="5" y="23"/>
                  </a:cubicBezTo>
                  <a:cubicBezTo>
                    <a:pt x="2" y="25"/>
                    <a:pt x="0" y="30"/>
                    <a:pt x="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4" name="Freeform 695"/>
            <p:cNvSpPr>
              <a:spLocks/>
            </p:cNvSpPr>
            <p:nvPr/>
          </p:nvSpPr>
          <p:spPr bwMode="auto">
            <a:xfrm>
              <a:off x="1035349" y="2558194"/>
              <a:ext cx="19327" cy="62814"/>
            </a:xfrm>
            <a:custGeom>
              <a:avLst/>
              <a:gdLst>
                <a:gd name="T0" fmla="*/ 9 w 17"/>
                <a:gd name="T1" fmla="*/ 58 h 58"/>
                <a:gd name="T2" fmla="*/ 17 w 17"/>
                <a:gd name="T3" fmla="*/ 51 h 58"/>
                <a:gd name="T4" fmla="*/ 17 w 17"/>
                <a:gd name="T5" fmla="*/ 8 h 58"/>
                <a:gd name="T6" fmla="*/ 9 w 17"/>
                <a:gd name="T7" fmla="*/ 0 h 58"/>
                <a:gd name="T8" fmla="*/ 0 w 17"/>
                <a:gd name="T9" fmla="*/ 8 h 58"/>
                <a:gd name="T10" fmla="*/ 0 w 17"/>
                <a:gd name="T11" fmla="*/ 51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13" y="58"/>
                    <a:pt x="17" y="54"/>
                    <a:pt x="17" y="51"/>
                  </a:cubicBezTo>
                  <a:cubicBezTo>
                    <a:pt x="17" y="8"/>
                    <a:pt x="17" y="8"/>
                    <a:pt x="17" y="8"/>
                  </a:cubicBezTo>
                  <a:cubicBezTo>
                    <a:pt x="17" y="4"/>
                    <a:pt x="13" y="0"/>
                    <a:pt x="9" y="0"/>
                  </a:cubicBezTo>
                  <a:cubicBezTo>
                    <a:pt x="4" y="0"/>
                    <a:pt x="0" y="4"/>
                    <a:pt x="0" y="8"/>
                  </a:cubicBezTo>
                  <a:cubicBezTo>
                    <a:pt x="0" y="51"/>
                    <a:pt x="0" y="51"/>
                    <a:pt x="0" y="51"/>
                  </a:cubicBezTo>
                  <a:cubicBezTo>
                    <a:pt x="0" y="54"/>
                    <a:pt x="4" y="58"/>
                    <a:pt x="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5" name="Freeform 696"/>
            <p:cNvSpPr>
              <a:spLocks/>
            </p:cNvSpPr>
            <p:nvPr/>
          </p:nvSpPr>
          <p:spPr bwMode="auto">
            <a:xfrm>
              <a:off x="882340" y="2646778"/>
              <a:ext cx="57982" cy="41876"/>
            </a:xfrm>
            <a:custGeom>
              <a:avLst/>
              <a:gdLst>
                <a:gd name="T0" fmla="*/ 52 w 54"/>
                <a:gd name="T1" fmla="*/ 34 h 39"/>
                <a:gd name="T2" fmla="*/ 50 w 54"/>
                <a:gd name="T3" fmla="*/ 23 h 39"/>
                <a:gd name="T4" fmla="*/ 13 w 54"/>
                <a:gd name="T5" fmla="*/ 2 h 39"/>
                <a:gd name="T6" fmla="*/ 2 w 54"/>
                <a:gd name="T7" fmla="*/ 5 h 39"/>
                <a:gd name="T8" fmla="*/ 5 w 54"/>
                <a:gd name="T9" fmla="*/ 16 h 39"/>
                <a:gd name="T10" fmla="*/ 42 w 54"/>
                <a:gd name="T11" fmla="*/ 37 h 39"/>
                <a:gd name="T12" fmla="*/ 52 w 54"/>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52" y="34"/>
                  </a:moveTo>
                  <a:cubicBezTo>
                    <a:pt x="54" y="30"/>
                    <a:pt x="53" y="25"/>
                    <a:pt x="50" y="23"/>
                  </a:cubicBezTo>
                  <a:cubicBezTo>
                    <a:pt x="13" y="2"/>
                    <a:pt x="13" y="2"/>
                    <a:pt x="13" y="2"/>
                  </a:cubicBezTo>
                  <a:cubicBezTo>
                    <a:pt x="10" y="0"/>
                    <a:pt x="4" y="1"/>
                    <a:pt x="2" y="5"/>
                  </a:cubicBezTo>
                  <a:cubicBezTo>
                    <a:pt x="0" y="9"/>
                    <a:pt x="2" y="14"/>
                    <a:pt x="5" y="16"/>
                  </a:cubicBezTo>
                  <a:cubicBezTo>
                    <a:pt x="42" y="37"/>
                    <a:pt x="42" y="37"/>
                    <a:pt x="42" y="37"/>
                  </a:cubicBezTo>
                  <a:cubicBezTo>
                    <a:pt x="45" y="39"/>
                    <a:pt x="50" y="37"/>
                    <a:pt x="52"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6" name="Freeform 697"/>
            <p:cNvSpPr>
              <a:spLocks/>
            </p:cNvSpPr>
            <p:nvPr/>
          </p:nvSpPr>
          <p:spPr bwMode="auto">
            <a:xfrm>
              <a:off x="1099774" y="2580743"/>
              <a:ext cx="41876" cy="59593"/>
            </a:xfrm>
            <a:custGeom>
              <a:avLst/>
              <a:gdLst>
                <a:gd name="T0" fmla="*/ 5 w 39"/>
                <a:gd name="T1" fmla="*/ 52 h 54"/>
                <a:gd name="T2" fmla="*/ 16 w 39"/>
                <a:gd name="T3" fmla="*/ 49 h 54"/>
                <a:gd name="T4" fmla="*/ 37 w 39"/>
                <a:gd name="T5" fmla="*/ 12 h 54"/>
                <a:gd name="T6" fmla="*/ 34 w 39"/>
                <a:gd name="T7" fmla="*/ 2 h 54"/>
                <a:gd name="T8" fmla="*/ 23 w 39"/>
                <a:gd name="T9" fmla="*/ 4 h 54"/>
                <a:gd name="T10" fmla="*/ 2 w 39"/>
                <a:gd name="T11" fmla="*/ 41 h 54"/>
                <a:gd name="T12" fmla="*/ 5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5" y="52"/>
                  </a:moveTo>
                  <a:cubicBezTo>
                    <a:pt x="9" y="54"/>
                    <a:pt x="14" y="53"/>
                    <a:pt x="16" y="49"/>
                  </a:cubicBezTo>
                  <a:cubicBezTo>
                    <a:pt x="37" y="12"/>
                    <a:pt x="37" y="12"/>
                    <a:pt x="37" y="12"/>
                  </a:cubicBezTo>
                  <a:cubicBezTo>
                    <a:pt x="39" y="9"/>
                    <a:pt x="38" y="4"/>
                    <a:pt x="34" y="2"/>
                  </a:cubicBezTo>
                  <a:cubicBezTo>
                    <a:pt x="30" y="0"/>
                    <a:pt x="25" y="1"/>
                    <a:pt x="23" y="4"/>
                  </a:cubicBezTo>
                  <a:cubicBezTo>
                    <a:pt x="2" y="41"/>
                    <a:pt x="2" y="41"/>
                    <a:pt x="2" y="41"/>
                  </a:cubicBezTo>
                  <a:cubicBezTo>
                    <a:pt x="0" y="45"/>
                    <a:pt x="1" y="50"/>
                    <a:pt x="5"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7" name="Freeform 698"/>
            <p:cNvSpPr>
              <a:spLocks/>
            </p:cNvSpPr>
            <p:nvPr/>
          </p:nvSpPr>
          <p:spPr bwMode="auto">
            <a:xfrm>
              <a:off x="946765" y="2580743"/>
              <a:ext cx="43487" cy="59593"/>
            </a:xfrm>
            <a:custGeom>
              <a:avLst/>
              <a:gdLst>
                <a:gd name="T0" fmla="*/ 34 w 39"/>
                <a:gd name="T1" fmla="*/ 52 h 54"/>
                <a:gd name="T2" fmla="*/ 37 w 39"/>
                <a:gd name="T3" fmla="*/ 42 h 54"/>
                <a:gd name="T4" fmla="*/ 16 w 39"/>
                <a:gd name="T5" fmla="*/ 5 h 54"/>
                <a:gd name="T6" fmla="*/ 5 w 39"/>
                <a:gd name="T7" fmla="*/ 2 h 54"/>
                <a:gd name="T8" fmla="*/ 2 w 39"/>
                <a:gd name="T9" fmla="*/ 13 h 54"/>
                <a:gd name="T10" fmla="*/ 23 w 39"/>
                <a:gd name="T11" fmla="*/ 50 h 54"/>
                <a:gd name="T12" fmla="*/ 34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34" y="52"/>
                  </a:moveTo>
                  <a:cubicBezTo>
                    <a:pt x="38" y="50"/>
                    <a:pt x="39" y="45"/>
                    <a:pt x="37" y="42"/>
                  </a:cubicBezTo>
                  <a:cubicBezTo>
                    <a:pt x="16" y="5"/>
                    <a:pt x="16" y="5"/>
                    <a:pt x="16" y="5"/>
                  </a:cubicBezTo>
                  <a:cubicBezTo>
                    <a:pt x="14" y="1"/>
                    <a:pt x="9" y="0"/>
                    <a:pt x="5" y="2"/>
                  </a:cubicBezTo>
                  <a:cubicBezTo>
                    <a:pt x="1" y="4"/>
                    <a:pt x="0" y="9"/>
                    <a:pt x="2" y="13"/>
                  </a:cubicBezTo>
                  <a:cubicBezTo>
                    <a:pt x="23" y="50"/>
                    <a:pt x="23" y="50"/>
                    <a:pt x="23" y="50"/>
                  </a:cubicBezTo>
                  <a:cubicBezTo>
                    <a:pt x="25" y="53"/>
                    <a:pt x="30" y="54"/>
                    <a:pt x="3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8" name="Freeform 699"/>
            <p:cNvSpPr>
              <a:spLocks/>
            </p:cNvSpPr>
            <p:nvPr/>
          </p:nvSpPr>
          <p:spPr bwMode="auto">
            <a:xfrm>
              <a:off x="1148092" y="2646778"/>
              <a:ext cx="59593" cy="40265"/>
            </a:xfrm>
            <a:custGeom>
              <a:avLst/>
              <a:gdLst>
                <a:gd name="T0" fmla="*/ 3 w 55"/>
                <a:gd name="T1" fmla="*/ 33 h 38"/>
                <a:gd name="T2" fmla="*/ 13 w 55"/>
                <a:gd name="T3" fmla="*/ 37 h 38"/>
                <a:gd name="T4" fmla="*/ 50 w 55"/>
                <a:gd name="T5" fmla="*/ 15 h 38"/>
                <a:gd name="T6" fmla="*/ 53 w 55"/>
                <a:gd name="T7" fmla="*/ 5 h 38"/>
                <a:gd name="T8" fmla="*/ 42 w 55"/>
                <a:gd name="T9" fmla="*/ 1 h 38"/>
                <a:gd name="T10" fmla="*/ 5 w 55"/>
                <a:gd name="T11" fmla="*/ 23 h 38"/>
                <a:gd name="T12" fmla="*/ 3 w 55"/>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 y="33"/>
                  </a:moveTo>
                  <a:cubicBezTo>
                    <a:pt x="5" y="37"/>
                    <a:pt x="10" y="38"/>
                    <a:pt x="13" y="37"/>
                  </a:cubicBezTo>
                  <a:cubicBezTo>
                    <a:pt x="50" y="15"/>
                    <a:pt x="50" y="15"/>
                    <a:pt x="50" y="15"/>
                  </a:cubicBezTo>
                  <a:cubicBezTo>
                    <a:pt x="53" y="13"/>
                    <a:pt x="55" y="8"/>
                    <a:pt x="53" y="5"/>
                  </a:cubicBezTo>
                  <a:cubicBezTo>
                    <a:pt x="51" y="1"/>
                    <a:pt x="45" y="0"/>
                    <a:pt x="42" y="1"/>
                  </a:cubicBezTo>
                  <a:cubicBezTo>
                    <a:pt x="5" y="23"/>
                    <a:pt x="5" y="23"/>
                    <a:pt x="5" y="23"/>
                  </a:cubicBezTo>
                  <a:cubicBezTo>
                    <a:pt x="2" y="24"/>
                    <a:pt x="0" y="30"/>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9" name="Freeform 700"/>
            <p:cNvSpPr>
              <a:spLocks noEditPoints="1"/>
            </p:cNvSpPr>
            <p:nvPr/>
          </p:nvSpPr>
          <p:spPr bwMode="auto">
            <a:xfrm>
              <a:off x="1650604" y="3516512"/>
              <a:ext cx="389769" cy="178779"/>
            </a:xfrm>
            <a:custGeom>
              <a:avLst/>
              <a:gdLst>
                <a:gd name="T0" fmla="*/ 359 w 359"/>
                <a:gd name="T1" fmla="*/ 81 h 164"/>
                <a:gd name="T2" fmla="*/ 220 w 359"/>
                <a:gd name="T3" fmla="*/ 0 h 164"/>
                <a:gd name="T4" fmla="*/ 84 w 359"/>
                <a:gd name="T5" fmla="*/ 60 h 164"/>
                <a:gd name="T6" fmla="*/ 3 w 359"/>
                <a:gd name="T7" fmla="*/ 1 h 164"/>
                <a:gd name="T8" fmla="*/ 2 w 359"/>
                <a:gd name="T9" fmla="*/ 1 h 164"/>
                <a:gd name="T10" fmla="*/ 2 w 359"/>
                <a:gd name="T11" fmla="*/ 1 h 164"/>
                <a:gd name="T12" fmla="*/ 0 w 359"/>
                <a:gd name="T13" fmla="*/ 3 h 164"/>
                <a:gd name="T14" fmla="*/ 1 w 359"/>
                <a:gd name="T15" fmla="*/ 5 h 164"/>
                <a:gd name="T16" fmla="*/ 26 w 359"/>
                <a:gd name="T17" fmla="*/ 82 h 164"/>
                <a:gd name="T18" fmla="*/ 1 w 359"/>
                <a:gd name="T19" fmla="*/ 160 h 164"/>
                <a:gd name="T20" fmla="*/ 0 w 359"/>
                <a:gd name="T21" fmla="*/ 161 h 164"/>
                <a:gd name="T22" fmla="*/ 0 w 359"/>
                <a:gd name="T23" fmla="*/ 162 h 164"/>
                <a:gd name="T24" fmla="*/ 2 w 359"/>
                <a:gd name="T25" fmla="*/ 164 h 164"/>
                <a:gd name="T26" fmla="*/ 2 w 359"/>
                <a:gd name="T27" fmla="*/ 164 h 164"/>
                <a:gd name="T28" fmla="*/ 3 w 359"/>
                <a:gd name="T29" fmla="*/ 164 h 164"/>
                <a:gd name="T30" fmla="*/ 84 w 359"/>
                <a:gd name="T31" fmla="*/ 104 h 164"/>
                <a:gd name="T32" fmla="*/ 220 w 359"/>
                <a:gd name="T33" fmla="*/ 164 h 164"/>
                <a:gd name="T34" fmla="*/ 359 w 359"/>
                <a:gd name="T35" fmla="*/ 84 h 164"/>
                <a:gd name="T36" fmla="*/ 359 w 359"/>
                <a:gd name="T37" fmla="*/ 83 h 164"/>
                <a:gd name="T38" fmla="*/ 359 w 359"/>
                <a:gd name="T39" fmla="*/ 82 h 164"/>
                <a:gd name="T40" fmla="*/ 359 w 359"/>
                <a:gd name="T41" fmla="*/ 81 h 164"/>
                <a:gd name="T42" fmla="*/ 359 w 359"/>
                <a:gd name="T43" fmla="*/ 81 h 164"/>
                <a:gd name="T44" fmla="*/ 263 w 359"/>
                <a:gd name="T45" fmla="*/ 91 h 164"/>
                <a:gd name="T46" fmla="*/ 240 w 359"/>
                <a:gd name="T47" fmla="*/ 69 h 164"/>
                <a:gd name="T48" fmla="*/ 263 w 359"/>
                <a:gd name="T49" fmla="*/ 47 h 164"/>
                <a:gd name="T50" fmla="*/ 285 w 359"/>
                <a:gd name="T51" fmla="*/ 69 h 164"/>
                <a:gd name="T52" fmla="*/ 263 w 359"/>
                <a:gd name="T53" fmla="*/ 9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9" h="164">
                  <a:moveTo>
                    <a:pt x="359" y="81"/>
                  </a:moveTo>
                  <a:cubicBezTo>
                    <a:pt x="350" y="69"/>
                    <a:pt x="296" y="0"/>
                    <a:pt x="220" y="0"/>
                  </a:cubicBezTo>
                  <a:cubicBezTo>
                    <a:pt x="154" y="0"/>
                    <a:pt x="84" y="60"/>
                    <a:pt x="84" y="60"/>
                  </a:cubicBezTo>
                  <a:cubicBezTo>
                    <a:pt x="84" y="60"/>
                    <a:pt x="57" y="6"/>
                    <a:pt x="3" y="1"/>
                  </a:cubicBezTo>
                  <a:cubicBezTo>
                    <a:pt x="3" y="1"/>
                    <a:pt x="3" y="1"/>
                    <a:pt x="2" y="1"/>
                  </a:cubicBezTo>
                  <a:cubicBezTo>
                    <a:pt x="2" y="1"/>
                    <a:pt x="2" y="1"/>
                    <a:pt x="2" y="1"/>
                  </a:cubicBezTo>
                  <a:cubicBezTo>
                    <a:pt x="1" y="1"/>
                    <a:pt x="0" y="2"/>
                    <a:pt x="0" y="3"/>
                  </a:cubicBezTo>
                  <a:cubicBezTo>
                    <a:pt x="0" y="4"/>
                    <a:pt x="1" y="5"/>
                    <a:pt x="1" y="5"/>
                  </a:cubicBezTo>
                  <a:cubicBezTo>
                    <a:pt x="8" y="16"/>
                    <a:pt x="26" y="49"/>
                    <a:pt x="26" y="82"/>
                  </a:cubicBezTo>
                  <a:cubicBezTo>
                    <a:pt x="26" y="115"/>
                    <a:pt x="8" y="148"/>
                    <a:pt x="1" y="160"/>
                  </a:cubicBezTo>
                  <a:cubicBezTo>
                    <a:pt x="0" y="161"/>
                    <a:pt x="0" y="161"/>
                    <a:pt x="0" y="161"/>
                  </a:cubicBezTo>
                  <a:cubicBezTo>
                    <a:pt x="0" y="161"/>
                    <a:pt x="0" y="161"/>
                    <a:pt x="0" y="162"/>
                  </a:cubicBezTo>
                  <a:cubicBezTo>
                    <a:pt x="0" y="163"/>
                    <a:pt x="1" y="164"/>
                    <a:pt x="2" y="164"/>
                  </a:cubicBezTo>
                  <a:cubicBezTo>
                    <a:pt x="2" y="164"/>
                    <a:pt x="2" y="164"/>
                    <a:pt x="2" y="164"/>
                  </a:cubicBezTo>
                  <a:cubicBezTo>
                    <a:pt x="3" y="164"/>
                    <a:pt x="3" y="164"/>
                    <a:pt x="3" y="164"/>
                  </a:cubicBezTo>
                  <a:cubicBezTo>
                    <a:pt x="57" y="159"/>
                    <a:pt x="84" y="104"/>
                    <a:pt x="84" y="104"/>
                  </a:cubicBezTo>
                  <a:cubicBezTo>
                    <a:pt x="84" y="104"/>
                    <a:pt x="154" y="164"/>
                    <a:pt x="220" y="164"/>
                  </a:cubicBezTo>
                  <a:cubicBezTo>
                    <a:pt x="296" y="164"/>
                    <a:pt x="350" y="95"/>
                    <a:pt x="359" y="84"/>
                  </a:cubicBezTo>
                  <a:cubicBezTo>
                    <a:pt x="359" y="84"/>
                    <a:pt x="359" y="83"/>
                    <a:pt x="359" y="83"/>
                  </a:cubicBezTo>
                  <a:cubicBezTo>
                    <a:pt x="359" y="83"/>
                    <a:pt x="359" y="83"/>
                    <a:pt x="359" y="82"/>
                  </a:cubicBezTo>
                  <a:cubicBezTo>
                    <a:pt x="359" y="82"/>
                    <a:pt x="359" y="82"/>
                    <a:pt x="359" y="81"/>
                  </a:cubicBezTo>
                  <a:cubicBezTo>
                    <a:pt x="359" y="81"/>
                    <a:pt x="359" y="81"/>
                    <a:pt x="359" y="81"/>
                  </a:cubicBezTo>
                  <a:moveTo>
                    <a:pt x="263" y="91"/>
                  </a:moveTo>
                  <a:cubicBezTo>
                    <a:pt x="250" y="91"/>
                    <a:pt x="240" y="81"/>
                    <a:pt x="240" y="69"/>
                  </a:cubicBezTo>
                  <a:cubicBezTo>
                    <a:pt x="240" y="57"/>
                    <a:pt x="250" y="47"/>
                    <a:pt x="263" y="47"/>
                  </a:cubicBezTo>
                  <a:cubicBezTo>
                    <a:pt x="275" y="47"/>
                    <a:pt x="285" y="57"/>
                    <a:pt x="285" y="69"/>
                  </a:cubicBezTo>
                  <a:cubicBezTo>
                    <a:pt x="285" y="81"/>
                    <a:pt x="275" y="91"/>
                    <a:pt x="263"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0" name="Freeform 701"/>
            <p:cNvSpPr>
              <a:spLocks/>
            </p:cNvSpPr>
            <p:nvPr/>
          </p:nvSpPr>
          <p:spPr bwMode="auto">
            <a:xfrm>
              <a:off x="1648994" y="3423096"/>
              <a:ext cx="389769" cy="70867"/>
            </a:xfrm>
            <a:custGeom>
              <a:avLst/>
              <a:gdLst>
                <a:gd name="T0" fmla="*/ 80 w 358"/>
                <a:gd name="T1" fmla="*/ 24 h 64"/>
                <a:gd name="T2" fmla="*/ 81 w 358"/>
                <a:gd name="T3" fmla="*/ 24 h 64"/>
                <a:gd name="T4" fmla="*/ 82 w 358"/>
                <a:gd name="T5" fmla="*/ 23 h 64"/>
                <a:gd name="T6" fmla="*/ 83 w 358"/>
                <a:gd name="T7" fmla="*/ 24 h 64"/>
                <a:gd name="T8" fmla="*/ 83 w 358"/>
                <a:gd name="T9" fmla="*/ 24 h 64"/>
                <a:gd name="T10" fmla="*/ 177 w 358"/>
                <a:gd name="T11" fmla="*/ 24 h 64"/>
                <a:gd name="T12" fmla="*/ 178 w 358"/>
                <a:gd name="T13" fmla="*/ 23 h 64"/>
                <a:gd name="T14" fmla="*/ 179 w 358"/>
                <a:gd name="T15" fmla="*/ 23 h 64"/>
                <a:gd name="T16" fmla="*/ 180 w 358"/>
                <a:gd name="T17" fmla="*/ 23 h 64"/>
                <a:gd name="T18" fmla="*/ 181 w 358"/>
                <a:gd name="T19" fmla="*/ 24 h 64"/>
                <a:gd name="T20" fmla="*/ 274 w 358"/>
                <a:gd name="T21" fmla="*/ 24 h 64"/>
                <a:gd name="T22" fmla="*/ 274 w 358"/>
                <a:gd name="T23" fmla="*/ 24 h 64"/>
                <a:gd name="T24" fmla="*/ 276 w 358"/>
                <a:gd name="T25" fmla="*/ 23 h 64"/>
                <a:gd name="T26" fmla="*/ 277 w 358"/>
                <a:gd name="T27" fmla="*/ 24 h 64"/>
                <a:gd name="T28" fmla="*/ 278 w 358"/>
                <a:gd name="T29" fmla="*/ 24 h 64"/>
                <a:gd name="T30" fmla="*/ 357 w 358"/>
                <a:gd name="T31" fmla="*/ 30 h 64"/>
                <a:gd name="T32" fmla="*/ 358 w 358"/>
                <a:gd name="T33" fmla="*/ 29 h 64"/>
                <a:gd name="T34" fmla="*/ 358 w 358"/>
                <a:gd name="T35" fmla="*/ 14 h 64"/>
                <a:gd name="T36" fmla="*/ 356 w 358"/>
                <a:gd name="T37" fmla="*/ 12 h 64"/>
                <a:gd name="T38" fmla="*/ 355 w 358"/>
                <a:gd name="T39" fmla="*/ 12 h 64"/>
                <a:gd name="T40" fmla="*/ 354 w 358"/>
                <a:gd name="T41" fmla="*/ 12 h 64"/>
                <a:gd name="T42" fmla="*/ 276 w 358"/>
                <a:gd name="T43" fmla="*/ 1 h 64"/>
                <a:gd name="T44" fmla="*/ 275 w 358"/>
                <a:gd name="T45" fmla="*/ 0 h 64"/>
                <a:gd name="T46" fmla="*/ 274 w 358"/>
                <a:gd name="T47" fmla="*/ 0 h 64"/>
                <a:gd name="T48" fmla="*/ 274 w 358"/>
                <a:gd name="T49" fmla="*/ 0 h 64"/>
                <a:gd name="T50" fmla="*/ 272 w 358"/>
                <a:gd name="T51" fmla="*/ 1 h 64"/>
                <a:gd name="T52" fmla="*/ 181 w 358"/>
                <a:gd name="T53" fmla="*/ 2 h 64"/>
                <a:gd name="T54" fmla="*/ 180 w 358"/>
                <a:gd name="T55" fmla="*/ 1 h 64"/>
                <a:gd name="T56" fmla="*/ 179 w 358"/>
                <a:gd name="T57" fmla="*/ 0 h 64"/>
                <a:gd name="T58" fmla="*/ 177 w 358"/>
                <a:gd name="T59" fmla="*/ 1 h 64"/>
                <a:gd name="T60" fmla="*/ 177 w 358"/>
                <a:gd name="T61" fmla="*/ 2 h 64"/>
                <a:gd name="T62" fmla="*/ 85 w 358"/>
                <a:gd name="T63" fmla="*/ 1 h 64"/>
                <a:gd name="T64" fmla="*/ 84 w 358"/>
                <a:gd name="T65" fmla="*/ 0 h 64"/>
                <a:gd name="T66" fmla="*/ 83 w 358"/>
                <a:gd name="T67" fmla="*/ 0 h 64"/>
                <a:gd name="T68" fmla="*/ 83 w 358"/>
                <a:gd name="T69" fmla="*/ 0 h 64"/>
                <a:gd name="T70" fmla="*/ 82 w 358"/>
                <a:gd name="T71" fmla="*/ 1 h 64"/>
                <a:gd name="T72" fmla="*/ 4 w 358"/>
                <a:gd name="T73" fmla="*/ 12 h 64"/>
                <a:gd name="T74" fmla="*/ 3 w 358"/>
                <a:gd name="T75" fmla="*/ 12 h 64"/>
                <a:gd name="T76" fmla="*/ 2 w 358"/>
                <a:gd name="T77" fmla="*/ 12 h 64"/>
                <a:gd name="T78" fmla="*/ 0 w 358"/>
                <a:gd name="T79" fmla="*/ 14 h 64"/>
                <a:gd name="T80" fmla="*/ 0 w 358"/>
                <a:gd name="T81" fmla="*/ 29 h 64"/>
                <a:gd name="T82" fmla="*/ 1 w 358"/>
                <a:gd name="T83" fmla="*/ 30 h 64"/>
                <a:gd name="T84" fmla="*/ 80 w 358"/>
                <a:gd name="T8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80" y="24"/>
                  </a:moveTo>
                  <a:cubicBezTo>
                    <a:pt x="80" y="24"/>
                    <a:pt x="80" y="24"/>
                    <a:pt x="81" y="24"/>
                  </a:cubicBezTo>
                  <a:cubicBezTo>
                    <a:pt x="81" y="24"/>
                    <a:pt x="81" y="23"/>
                    <a:pt x="82" y="23"/>
                  </a:cubicBezTo>
                  <a:cubicBezTo>
                    <a:pt x="82" y="23"/>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3"/>
                    <a:pt x="276" y="23"/>
                  </a:cubicBezTo>
                  <a:cubicBezTo>
                    <a:pt x="276" y="23"/>
                    <a:pt x="277" y="24"/>
                    <a:pt x="277" y="24"/>
                  </a:cubicBezTo>
                  <a:cubicBezTo>
                    <a:pt x="277" y="24"/>
                    <a:pt x="278" y="24"/>
                    <a:pt x="278" y="24"/>
                  </a:cubicBezTo>
                  <a:cubicBezTo>
                    <a:pt x="286" y="32"/>
                    <a:pt x="320" y="62"/>
                    <a:pt x="357" y="30"/>
                  </a:cubicBezTo>
                  <a:cubicBezTo>
                    <a:pt x="357" y="30"/>
                    <a:pt x="358" y="29"/>
                    <a:pt x="358" y="29"/>
                  </a:cubicBezTo>
                  <a:cubicBezTo>
                    <a:pt x="358" y="14"/>
                    <a:pt x="358" y="14"/>
                    <a:pt x="358" y="14"/>
                  </a:cubicBezTo>
                  <a:cubicBezTo>
                    <a:pt x="358" y="12"/>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cubicBezTo>
                    <a:pt x="2" y="12"/>
                    <a:pt x="2" y="12"/>
                    <a:pt x="2" y="12"/>
                  </a:cubicBezTo>
                  <a:cubicBezTo>
                    <a:pt x="1" y="12"/>
                    <a:pt x="0" y="12"/>
                    <a:pt x="0" y="14"/>
                  </a:cubicBezTo>
                  <a:cubicBezTo>
                    <a:pt x="0" y="29"/>
                    <a:pt x="0" y="29"/>
                    <a:pt x="0" y="29"/>
                  </a:cubicBezTo>
                  <a:cubicBezTo>
                    <a:pt x="0" y="29"/>
                    <a:pt x="0" y="30"/>
                    <a:pt x="1" y="30"/>
                  </a:cubicBezTo>
                  <a:cubicBezTo>
                    <a:pt x="37" y="62"/>
                    <a:pt x="72" y="32"/>
                    <a:pt x="8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1" name="Freeform 702"/>
            <p:cNvSpPr>
              <a:spLocks/>
            </p:cNvSpPr>
            <p:nvPr/>
          </p:nvSpPr>
          <p:spPr bwMode="auto">
            <a:xfrm>
              <a:off x="1648994" y="3363503"/>
              <a:ext cx="389769" cy="69257"/>
            </a:xfrm>
            <a:custGeom>
              <a:avLst/>
              <a:gdLst>
                <a:gd name="T0" fmla="*/ 3 w 358"/>
                <a:gd name="T1" fmla="*/ 12 h 64"/>
                <a:gd name="T2" fmla="*/ 2 w 358"/>
                <a:gd name="T3" fmla="*/ 12 h 64"/>
                <a:gd name="T4" fmla="*/ 0 w 358"/>
                <a:gd name="T5" fmla="*/ 14 h 64"/>
                <a:gd name="T6" fmla="*/ 0 w 358"/>
                <a:gd name="T7" fmla="*/ 29 h 64"/>
                <a:gd name="T8" fmla="*/ 1 w 358"/>
                <a:gd name="T9" fmla="*/ 30 h 64"/>
                <a:gd name="T10" fmla="*/ 80 w 358"/>
                <a:gd name="T11" fmla="*/ 25 h 64"/>
                <a:gd name="T12" fmla="*/ 81 w 358"/>
                <a:gd name="T13" fmla="*/ 24 h 64"/>
                <a:gd name="T14" fmla="*/ 82 w 358"/>
                <a:gd name="T15" fmla="*/ 24 h 64"/>
                <a:gd name="T16" fmla="*/ 83 w 358"/>
                <a:gd name="T17" fmla="*/ 24 h 64"/>
                <a:gd name="T18" fmla="*/ 83 w 358"/>
                <a:gd name="T19" fmla="*/ 24 h 64"/>
                <a:gd name="T20" fmla="*/ 177 w 358"/>
                <a:gd name="T21" fmla="*/ 24 h 64"/>
                <a:gd name="T22" fmla="*/ 178 w 358"/>
                <a:gd name="T23" fmla="*/ 23 h 64"/>
                <a:gd name="T24" fmla="*/ 179 w 358"/>
                <a:gd name="T25" fmla="*/ 23 h 64"/>
                <a:gd name="T26" fmla="*/ 180 w 358"/>
                <a:gd name="T27" fmla="*/ 23 h 64"/>
                <a:gd name="T28" fmla="*/ 181 w 358"/>
                <a:gd name="T29" fmla="*/ 24 h 64"/>
                <a:gd name="T30" fmla="*/ 274 w 358"/>
                <a:gd name="T31" fmla="*/ 24 h 64"/>
                <a:gd name="T32" fmla="*/ 274 w 358"/>
                <a:gd name="T33" fmla="*/ 24 h 64"/>
                <a:gd name="T34" fmla="*/ 276 w 358"/>
                <a:gd name="T35" fmla="*/ 24 h 64"/>
                <a:gd name="T36" fmla="*/ 277 w 358"/>
                <a:gd name="T37" fmla="*/ 24 h 64"/>
                <a:gd name="T38" fmla="*/ 278 w 358"/>
                <a:gd name="T39" fmla="*/ 25 h 64"/>
                <a:gd name="T40" fmla="*/ 357 w 358"/>
                <a:gd name="T41" fmla="*/ 30 h 64"/>
                <a:gd name="T42" fmla="*/ 358 w 358"/>
                <a:gd name="T43" fmla="*/ 29 h 64"/>
                <a:gd name="T44" fmla="*/ 358 w 358"/>
                <a:gd name="T45" fmla="*/ 14 h 64"/>
                <a:gd name="T46" fmla="*/ 356 w 358"/>
                <a:gd name="T47" fmla="*/ 12 h 64"/>
                <a:gd name="T48" fmla="*/ 355 w 358"/>
                <a:gd name="T49" fmla="*/ 12 h 64"/>
                <a:gd name="T50" fmla="*/ 354 w 358"/>
                <a:gd name="T51" fmla="*/ 12 h 64"/>
                <a:gd name="T52" fmla="*/ 276 w 358"/>
                <a:gd name="T53" fmla="*/ 1 h 64"/>
                <a:gd name="T54" fmla="*/ 275 w 358"/>
                <a:gd name="T55" fmla="*/ 0 h 64"/>
                <a:gd name="T56" fmla="*/ 274 w 358"/>
                <a:gd name="T57" fmla="*/ 0 h 64"/>
                <a:gd name="T58" fmla="*/ 274 w 358"/>
                <a:gd name="T59" fmla="*/ 0 h 64"/>
                <a:gd name="T60" fmla="*/ 272 w 358"/>
                <a:gd name="T61" fmla="*/ 1 h 64"/>
                <a:gd name="T62" fmla="*/ 181 w 358"/>
                <a:gd name="T63" fmla="*/ 2 h 64"/>
                <a:gd name="T64" fmla="*/ 180 w 358"/>
                <a:gd name="T65" fmla="*/ 1 h 64"/>
                <a:gd name="T66" fmla="*/ 179 w 358"/>
                <a:gd name="T67" fmla="*/ 0 h 64"/>
                <a:gd name="T68" fmla="*/ 177 w 358"/>
                <a:gd name="T69" fmla="*/ 1 h 64"/>
                <a:gd name="T70" fmla="*/ 177 w 358"/>
                <a:gd name="T71" fmla="*/ 2 h 64"/>
                <a:gd name="T72" fmla="*/ 85 w 358"/>
                <a:gd name="T73" fmla="*/ 1 h 64"/>
                <a:gd name="T74" fmla="*/ 84 w 358"/>
                <a:gd name="T75" fmla="*/ 0 h 64"/>
                <a:gd name="T76" fmla="*/ 83 w 358"/>
                <a:gd name="T77" fmla="*/ 0 h 64"/>
                <a:gd name="T78" fmla="*/ 83 w 358"/>
                <a:gd name="T79" fmla="*/ 0 h 64"/>
                <a:gd name="T80" fmla="*/ 82 w 358"/>
                <a:gd name="T81" fmla="*/ 1 h 64"/>
                <a:gd name="T82" fmla="*/ 4 w 358"/>
                <a:gd name="T83" fmla="*/ 12 h 64"/>
                <a:gd name="T84" fmla="*/ 3 w 358"/>
                <a:gd name="T8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64">
                  <a:moveTo>
                    <a:pt x="3" y="12"/>
                  </a:moveTo>
                  <a:cubicBezTo>
                    <a:pt x="2" y="12"/>
                    <a:pt x="2" y="12"/>
                    <a:pt x="2" y="12"/>
                  </a:cubicBezTo>
                  <a:cubicBezTo>
                    <a:pt x="1" y="12"/>
                    <a:pt x="0" y="13"/>
                    <a:pt x="0" y="14"/>
                  </a:cubicBezTo>
                  <a:cubicBezTo>
                    <a:pt x="0" y="29"/>
                    <a:pt x="0" y="29"/>
                    <a:pt x="0" y="29"/>
                  </a:cubicBezTo>
                  <a:cubicBezTo>
                    <a:pt x="0" y="29"/>
                    <a:pt x="0" y="30"/>
                    <a:pt x="1" y="30"/>
                  </a:cubicBezTo>
                  <a:cubicBezTo>
                    <a:pt x="37" y="62"/>
                    <a:pt x="72" y="32"/>
                    <a:pt x="80" y="25"/>
                  </a:cubicBezTo>
                  <a:cubicBezTo>
                    <a:pt x="80" y="24"/>
                    <a:pt x="80" y="24"/>
                    <a:pt x="81" y="24"/>
                  </a:cubicBezTo>
                  <a:cubicBezTo>
                    <a:pt x="81" y="24"/>
                    <a:pt x="81" y="24"/>
                    <a:pt x="82" y="24"/>
                  </a:cubicBezTo>
                  <a:cubicBezTo>
                    <a:pt x="82" y="24"/>
                    <a:pt x="83" y="24"/>
                    <a:pt x="83" y="24"/>
                  </a:cubicBezTo>
                  <a:cubicBezTo>
                    <a:pt x="83" y="24"/>
                    <a:pt x="83" y="24"/>
                    <a:pt x="83" y="24"/>
                  </a:cubicBezTo>
                  <a:cubicBezTo>
                    <a:pt x="125" y="64"/>
                    <a:pt x="168" y="32"/>
                    <a:pt x="177" y="24"/>
                  </a:cubicBezTo>
                  <a:cubicBezTo>
                    <a:pt x="178" y="23"/>
                    <a:pt x="178" y="23"/>
                    <a:pt x="178" y="23"/>
                  </a:cubicBezTo>
                  <a:cubicBezTo>
                    <a:pt x="178" y="23"/>
                    <a:pt x="179" y="23"/>
                    <a:pt x="179" y="23"/>
                  </a:cubicBezTo>
                  <a:cubicBezTo>
                    <a:pt x="179" y="23"/>
                    <a:pt x="179" y="23"/>
                    <a:pt x="180" y="23"/>
                  </a:cubicBezTo>
                  <a:cubicBezTo>
                    <a:pt x="181" y="24"/>
                    <a:pt x="181" y="24"/>
                    <a:pt x="181" y="24"/>
                  </a:cubicBezTo>
                  <a:cubicBezTo>
                    <a:pt x="190" y="32"/>
                    <a:pt x="233" y="64"/>
                    <a:pt x="274" y="24"/>
                  </a:cubicBezTo>
                  <a:cubicBezTo>
                    <a:pt x="274" y="24"/>
                    <a:pt x="274" y="24"/>
                    <a:pt x="274" y="24"/>
                  </a:cubicBezTo>
                  <a:cubicBezTo>
                    <a:pt x="275" y="24"/>
                    <a:pt x="275" y="24"/>
                    <a:pt x="276" y="24"/>
                  </a:cubicBezTo>
                  <a:cubicBezTo>
                    <a:pt x="276" y="24"/>
                    <a:pt x="277" y="24"/>
                    <a:pt x="277" y="24"/>
                  </a:cubicBezTo>
                  <a:cubicBezTo>
                    <a:pt x="277" y="24"/>
                    <a:pt x="278" y="24"/>
                    <a:pt x="278" y="25"/>
                  </a:cubicBezTo>
                  <a:cubicBezTo>
                    <a:pt x="286" y="32"/>
                    <a:pt x="320" y="62"/>
                    <a:pt x="357" y="30"/>
                  </a:cubicBezTo>
                  <a:cubicBezTo>
                    <a:pt x="357" y="30"/>
                    <a:pt x="358" y="29"/>
                    <a:pt x="358" y="29"/>
                  </a:cubicBezTo>
                  <a:cubicBezTo>
                    <a:pt x="358" y="14"/>
                    <a:pt x="358" y="14"/>
                    <a:pt x="358" y="14"/>
                  </a:cubicBezTo>
                  <a:cubicBezTo>
                    <a:pt x="358" y="13"/>
                    <a:pt x="357" y="12"/>
                    <a:pt x="356" y="12"/>
                  </a:cubicBezTo>
                  <a:cubicBezTo>
                    <a:pt x="355" y="12"/>
                    <a:pt x="355" y="12"/>
                    <a:pt x="355" y="12"/>
                  </a:cubicBezTo>
                  <a:cubicBezTo>
                    <a:pt x="355" y="12"/>
                    <a:pt x="354" y="12"/>
                    <a:pt x="354" y="12"/>
                  </a:cubicBezTo>
                  <a:cubicBezTo>
                    <a:pt x="343" y="18"/>
                    <a:pt x="308" y="31"/>
                    <a:pt x="276" y="1"/>
                  </a:cubicBezTo>
                  <a:cubicBezTo>
                    <a:pt x="276" y="1"/>
                    <a:pt x="275" y="1"/>
                    <a:pt x="275" y="0"/>
                  </a:cubicBezTo>
                  <a:cubicBezTo>
                    <a:pt x="275" y="0"/>
                    <a:pt x="275" y="0"/>
                    <a:pt x="274" y="0"/>
                  </a:cubicBezTo>
                  <a:cubicBezTo>
                    <a:pt x="274" y="0"/>
                    <a:pt x="274" y="0"/>
                    <a:pt x="274" y="0"/>
                  </a:cubicBezTo>
                  <a:cubicBezTo>
                    <a:pt x="273" y="0"/>
                    <a:pt x="273" y="1"/>
                    <a:pt x="272" y="1"/>
                  </a:cubicBezTo>
                  <a:cubicBezTo>
                    <a:pt x="263" y="8"/>
                    <a:pt x="220" y="38"/>
                    <a:pt x="181" y="2"/>
                  </a:cubicBezTo>
                  <a:cubicBezTo>
                    <a:pt x="180" y="1"/>
                    <a:pt x="180" y="1"/>
                    <a:pt x="180" y="1"/>
                  </a:cubicBezTo>
                  <a:cubicBezTo>
                    <a:pt x="180" y="1"/>
                    <a:pt x="179" y="0"/>
                    <a:pt x="179" y="0"/>
                  </a:cubicBezTo>
                  <a:cubicBezTo>
                    <a:pt x="178" y="0"/>
                    <a:pt x="178" y="1"/>
                    <a:pt x="177" y="1"/>
                  </a:cubicBezTo>
                  <a:cubicBezTo>
                    <a:pt x="177" y="2"/>
                    <a:pt x="177" y="2"/>
                    <a:pt x="177" y="2"/>
                  </a:cubicBezTo>
                  <a:cubicBezTo>
                    <a:pt x="138" y="38"/>
                    <a:pt x="95" y="8"/>
                    <a:pt x="85" y="1"/>
                  </a:cubicBezTo>
                  <a:cubicBezTo>
                    <a:pt x="85" y="1"/>
                    <a:pt x="85" y="0"/>
                    <a:pt x="84" y="0"/>
                  </a:cubicBezTo>
                  <a:cubicBezTo>
                    <a:pt x="84" y="0"/>
                    <a:pt x="84" y="0"/>
                    <a:pt x="83" y="0"/>
                  </a:cubicBezTo>
                  <a:cubicBezTo>
                    <a:pt x="83" y="0"/>
                    <a:pt x="83" y="0"/>
                    <a:pt x="83" y="0"/>
                  </a:cubicBezTo>
                  <a:cubicBezTo>
                    <a:pt x="82" y="1"/>
                    <a:pt x="82" y="1"/>
                    <a:pt x="82" y="1"/>
                  </a:cubicBezTo>
                  <a:cubicBezTo>
                    <a:pt x="50" y="31"/>
                    <a:pt x="15" y="18"/>
                    <a:pt x="4" y="12"/>
                  </a:cubicBezTo>
                  <a:cubicBezTo>
                    <a:pt x="3" y="12"/>
                    <a:pt x="3" y="12"/>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2" name="Freeform 703"/>
            <p:cNvSpPr>
              <a:spLocks noEditPoints="1"/>
            </p:cNvSpPr>
            <p:nvPr/>
          </p:nvSpPr>
          <p:spPr bwMode="auto">
            <a:xfrm>
              <a:off x="4720439" y="3466583"/>
              <a:ext cx="57982" cy="74088"/>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2 h 67"/>
                <a:gd name="T16" fmla="*/ 14 w 54"/>
                <a:gd name="T17" fmla="*/ 54 h 67"/>
                <a:gd name="T18" fmla="*/ 22 w 54"/>
                <a:gd name="T19" fmla="*/ 54 h 67"/>
                <a:gd name="T20" fmla="*/ 39 w 54"/>
                <a:gd name="T21" fmla="*/ 33 h 67"/>
                <a:gd name="T22" fmla="*/ 39 w 54"/>
                <a:gd name="T23" fmla="*/ 33 h 67"/>
                <a:gd name="T24" fmla="*/ 22 w 54"/>
                <a:gd name="T25" fmla="*/ 12 h 67"/>
                <a:gd name="T26" fmla="*/ 14 w 54"/>
                <a:gd name="T2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3"/>
                    <a:pt x="41" y="67"/>
                    <a:pt x="22" y="67"/>
                  </a:cubicBezTo>
                  <a:cubicBezTo>
                    <a:pt x="0" y="67"/>
                    <a:pt x="0" y="67"/>
                    <a:pt x="0" y="67"/>
                  </a:cubicBezTo>
                  <a:lnTo>
                    <a:pt x="0" y="0"/>
                  </a:lnTo>
                  <a:close/>
                  <a:moveTo>
                    <a:pt x="14" y="12"/>
                  </a:moveTo>
                  <a:cubicBezTo>
                    <a:pt x="14" y="54"/>
                    <a:pt x="14" y="54"/>
                    <a:pt x="14" y="54"/>
                  </a:cubicBezTo>
                  <a:cubicBezTo>
                    <a:pt x="22" y="54"/>
                    <a:pt x="22" y="54"/>
                    <a:pt x="22" y="54"/>
                  </a:cubicBezTo>
                  <a:cubicBezTo>
                    <a:pt x="32" y="54"/>
                    <a:pt x="39" y="47"/>
                    <a:pt x="39" y="33"/>
                  </a:cubicBezTo>
                  <a:cubicBezTo>
                    <a:pt x="39" y="33"/>
                    <a:pt x="39" y="33"/>
                    <a:pt x="39" y="33"/>
                  </a:cubicBezTo>
                  <a:cubicBezTo>
                    <a:pt x="39" y="20"/>
                    <a:pt x="32" y="12"/>
                    <a:pt x="22" y="12"/>
                  </a:cubicBezTo>
                  <a:lnTo>
                    <a:pt x="14" y="1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3" name="Freeform 704"/>
            <p:cNvSpPr>
              <a:spLocks/>
            </p:cNvSpPr>
            <p:nvPr/>
          </p:nvSpPr>
          <p:spPr bwMode="auto">
            <a:xfrm>
              <a:off x="4786474" y="3466583"/>
              <a:ext cx="46708" cy="74088"/>
            </a:xfrm>
            <a:custGeom>
              <a:avLst/>
              <a:gdLst>
                <a:gd name="T0" fmla="*/ 0 w 29"/>
                <a:gd name="T1" fmla="*/ 0 h 46"/>
                <a:gd name="T2" fmla="*/ 29 w 29"/>
                <a:gd name="T3" fmla="*/ 0 h 46"/>
                <a:gd name="T4" fmla="*/ 29 w 29"/>
                <a:gd name="T5" fmla="*/ 8 h 46"/>
                <a:gd name="T6" fmla="*/ 9 w 29"/>
                <a:gd name="T7" fmla="*/ 8 h 46"/>
                <a:gd name="T8" fmla="*/ 9 w 29"/>
                <a:gd name="T9" fmla="*/ 19 h 46"/>
                <a:gd name="T10" fmla="*/ 27 w 29"/>
                <a:gd name="T11" fmla="*/ 19 h 46"/>
                <a:gd name="T12" fmla="*/ 27 w 29"/>
                <a:gd name="T13" fmla="*/ 27 h 46"/>
                <a:gd name="T14" fmla="*/ 9 w 29"/>
                <a:gd name="T15" fmla="*/ 27 h 46"/>
                <a:gd name="T16" fmla="*/ 9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9" y="8"/>
                  </a:lnTo>
                  <a:lnTo>
                    <a:pt x="9" y="19"/>
                  </a:lnTo>
                  <a:lnTo>
                    <a:pt x="27" y="19"/>
                  </a:lnTo>
                  <a:lnTo>
                    <a:pt x="27" y="27"/>
                  </a:lnTo>
                  <a:lnTo>
                    <a:pt x="9" y="27"/>
                  </a:lnTo>
                  <a:lnTo>
                    <a:pt x="9"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4" name="Freeform 705"/>
            <p:cNvSpPr>
              <a:spLocks/>
            </p:cNvSpPr>
            <p:nvPr/>
          </p:nvSpPr>
          <p:spPr bwMode="auto">
            <a:xfrm>
              <a:off x="4836403" y="3466583"/>
              <a:ext cx="62814" cy="74088"/>
            </a:xfrm>
            <a:custGeom>
              <a:avLst/>
              <a:gdLst>
                <a:gd name="T0" fmla="*/ 0 w 39"/>
                <a:gd name="T1" fmla="*/ 0 h 46"/>
                <a:gd name="T2" fmla="*/ 10 w 39"/>
                <a:gd name="T3" fmla="*/ 0 h 46"/>
                <a:gd name="T4" fmla="*/ 19 w 39"/>
                <a:gd name="T5" fmla="*/ 31 h 46"/>
                <a:gd name="T6" fmla="*/ 29 w 39"/>
                <a:gd name="T7" fmla="*/ 0 h 46"/>
                <a:gd name="T8" fmla="*/ 39 w 39"/>
                <a:gd name="T9" fmla="*/ 0 h 46"/>
                <a:gd name="T10" fmla="*/ 24 w 39"/>
                <a:gd name="T11" fmla="*/ 46 h 46"/>
                <a:gd name="T12" fmla="*/ 15 w 39"/>
                <a:gd name="T13" fmla="*/ 46 h 46"/>
                <a:gd name="T14" fmla="*/ 0 w 3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0" y="0"/>
                  </a:moveTo>
                  <a:lnTo>
                    <a:pt x="10" y="0"/>
                  </a:lnTo>
                  <a:lnTo>
                    <a:pt x="19" y="31"/>
                  </a:lnTo>
                  <a:lnTo>
                    <a:pt x="29" y="0"/>
                  </a:lnTo>
                  <a:lnTo>
                    <a:pt x="39" y="0"/>
                  </a:lnTo>
                  <a:lnTo>
                    <a:pt x="24" y="46"/>
                  </a:lnTo>
                  <a:lnTo>
                    <a:pt x="15"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5" name="Freeform 706"/>
            <p:cNvSpPr>
              <a:spLocks/>
            </p:cNvSpPr>
            <p:nvPr/>
          </p:nvSpPr>
          <p:spPr bwMode="auto">
            <a:xfrm>
              <a:off x="4904049" y="3466583"/>
              <a:ext cx="48318" cy="74088"/>
            </a:xfrm>
            <a:custGeom>
              <a:avLst/>
              <a:gdLst>
                <a:gd name="T0" fmla="*/ 0 w 30"/>
                <a:gd name="T1" fmla="*/ 0 h 46"/>
                <a:gd name="T2" fmla="*/ 29 w 30"/>
                <a:gd name="T3" fmla="*/ 0 h 46"/>
                <a:gd name="T4" fmla="*/ 29 w 30"/>
                <a:gd name="T5" fmla="*/ 8 h 46"/>
                <a:gd name="T6" fmla="*/ 10 w 30"/>
                <a:gd name="T7" fmla="*/ 8 h 46"/>
                <a:gd name="T8" fmla="*/ 10 w 30"/>
                <a:gd name="T9" fmla="*/ 19 h 46"/>
                <a:gd name="T10" fmla="*/ 27 w 30"/>
                <a:gd name="T11" fmla="*/ 19 h 46"/>
                <a:gd name="T12" fmla="*/ 27 w 30"/>
                <a:gd name="T13" fmla="*/ 27 h 46"/>
                <a:gd name="T14" fmla="*/ 10 w 30"/>
                <a:gd name="T15" fmla="*/ 27 h 46"/>
                <a:gd name="T16" fmla="*/ 10 w 30"/>
                <a:gd name="T17" fmla="*/ 37 h 46"/>
                <a:gd name="T18" fmla="*/ 30 w 30"/>
                <a:gd name="T19" fmla="*/ 37 h 46"/>
                <a:gd name="T20" fmla="*/ 30 w 30"/>
                <a:gd name="T21" fmla="*/ 46 h 46"/>
                <a:gd name="T22" fmla="*/ 0 w 30"/>
                <a:gd name="T23" fmla="*/ 46 h 46"/>
                <a:gd name="T24" fmla="*/ 0 w 3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6">
                  <a:moveTo>
                    <a:pt x="0" y="0"/>
                  </a:moveTo>
                  <a:lnTo>
                    <a:pt x="29" y="0"/>
                  </a:lnTo>
                  <a:lnTo>
                    <a:pt x="29" y="8"/>
                  </a:lnTo>
                  <a:lnTo>
                    <a:pt x="10" y="8"/>
                  </a:lnTo>
                  <a:lnTo>
                    <a:pt x="10" y="19"/>
                  </a:lnTo>
                  <a:lnTo>
                    <a:pt x="27" y="19"/>
                  </a:lnTo>
                  <a:lnTo>
                    <a:pt x="27" y="27"/>
                  </a:lnTo>
                  <a:lnTo>
                    <a:pt x="10" y="27"/>
                  </a:lnTo>
                  <a:lnTo>
                    <a:pt x="10" y="37"/>
                  </a:lnTo>
                  <a:lnTo>
                    <a:pt x="30" y="37"/>
                  </a:lnTo>
                  <a:lnTo>
                    <a:pt x="30"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6" name="Freeform 707"/>
            <p:cNvSpPr>
              <a:spLocks/>
            </p:cNvSpPr>
            <p:nvPr/>
          </p:nvSpPr>
          <p:spPr bwMode="auto">
            <a:xfrm>
              <a:off x="4960421" y="3466583"/>
              <a:ext cx="43487" cy="74088"/>
            </a:xfrm>
            <a:custGeom>
              <a:avLst/>
              <a:gdLst>
                <a:gd name="T0" fmla="*/ 0 w 27"/>
                <a:gd name="T1" fmla="*/ 0 h 46"/>
                <a:gd name="T2" fmla="*/ 9 w 27"/>
                <a:gd name="T3" fmla="*/ 0 h 46"/>
                <a:gd name="T4" fmla="*/ 9 w 27"/>
                <a:gd name="T5" fmla="*/ 37 h 46"/>
                <a:gd name="T6" fmla="*/ 27 w 27"/>
                <a:gd name="T7" fmla="*/ 37 h 46"/>
                <a:gd name="T8" fmla="*/ 27 w 27"/>
                <a:gd name="T9" fmla="*/ 46 h 46"/>
                <a:gd name="T10" fmla="*/ 0 w 27"/>
                <a:gd name="T11" fmla="*/ 46 h 46"/>
                <a:gd name="T12" fmla="*/ 0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0" y="0"/>
                  </a:moveTo>
                  <a:lnTo>
                    <a:pt x="9" y="0"/>
                  </a:lnTo>
                  <a:lnTo>
                    <a:pt x="9" y="37"/>
                  </a:lnTo>
                  <a:lnTo>
                    <a:pt x="27" y="37"/>
                  </a:lnTo>
                  <a:lnTo>
                    <a:pt x="27"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7" name="Freeform 708"/>
            <p:cNvSpPr>
              <a:spLocks noEditPoints="1"/>
            </p:cNvSpPr>
            <p:nvPr/>
          </p:nvSpPr>
          <p:spPr bwMode="auto">
            <a:xfrm>
              <a:off x="5003907" y="3464972"/>
              <a:ext cx="67646" cy="75699"/>
            </a:xfrm>
            <a:custGeom>
              <a:avLst/>
              <a:gdLst>
                <a:gd name="T0" fmla="*/ 0 w 61"/>
                <a:gd name="T1" fmla="*/ 36 h 70"/>
                <a:gd name="T2" fmla="*/ 0 w 61"/>
                <a:gd name="T3" fmla="*/ 35 h 70"/>
                <a:gd name="T4" fmla="*/ 30 w 61"/>
                <a:gd name="T5" fmla="*/ 0 h 70"/>
                <a:gd name="T6" fmla="*/ 61 w 61"/>
                <a:gd name="T7" fmla="*/ 34 h 70"/>
                <a:gd name="T8" fmla="*/ 61 w 61"/>
                <a:gd name="T9" fmla="*/ 36 h 70"/>
                <a:gd name="T10" fmla="*/ 30 w 61"/>
                <a:gd name="T11" fmla="*/ 70 h 70"/>
                <a:gd name="T12" fmla="*/ 0 w 61"/>
                <a:gd name="T13" fmla="*/ 36 h 70"/>
                <a:gd name="T14" fmla="*/ 46 w 61"/>
                <a:gd name="T15" fmla="*/ 36 h 70"/>
                <a:gd name="T16" fmla="*/ 46 w 61"/>
                <a:gd name="T17" fmla="*/ 35 h 70"/>
                <a:gd name="T18" fmla="*/ 30 w 61"/>
                <a:gd name="T19" fmla="*/ 13 h 70"/>
                <a:gd name="T20" fmla="*/ 14 w 61"/>
                <a:gd name="T21" fmla="*/ 35 h 70"/>
                <a:gd name="T22" fmla="*/ 14 w 61"/>
                <a:gd name="T23" fmla="*/ 35 h 70"/>
                <a:gd name="T24" fmla="*/ 30 w 61"/>
                <a:gd name="T25" fmla="*/ 57 h 70"/>
                <a:gd name="T26" fmla="*/ 46 w 61"/>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0">
                  <a:moveTo>
                    <a:pt x="0" y="36"/>
                  </a:moveTo>
                  <a:cubicBezTo>
                    <a:pt x="0" y="35"/>
                    <a:pt x="0" y="35"/>
                    <a:pt x="0" y="35"/>
                  </a:cubicBezTo>
                  <a:cubicBezTo>
                    <a:pt x="0" y="15"/>
                    <a:pt x="13" y="0"/>
                    <a:pt x="30" y="0"/>
                  </a:cubicBezTo>
                  <a:cubicBezTo>
                    <a:pt x="48" y="0"/>
                    <a:pt x="61" y="14"/>
                    <a:pt x="61" y="34"/>
                  </a:cubicBezTo>
                  <a:cubicBezTo>
                    <a:pt x="61" y="36"/>
                    <a:pt x="61" y="36"/>
                    <a:pt x="61" y="36"/>
                  </a:cubicBezTo>
                  <a:cubicBezTo>
                    <a:pt x="61" y="56"/>
                    <a:pt x="48" y="70"/>
                    <a:pt x="30" y="70"/>
                  </a:cubicBezTo>
                  <a:cubicBezTo>
                    <a:pt x="13" y="70"/>
                    <a:pt x="0" y="56"/>
                    <a:pt x="0" y="36"/>
                  </a:cubicBezTo>
                  <a:moveTo>
                    <a:pt x="46" y="36"/>
                  </a:moveTo>
                  <a:cubicBezTo>
                    <a:pt x="46" y="35"/>
                    <a:pt x="46" y="35"/>
                    <a:pt x="46" y="35"/>
                  </a:cubicBezTo>
                  <a:cubicBezTo>
                    <a:pt x="46" y="22"/>
                    <a:pt x="40" y="13"/>
                    <a:pt x="30" y="13"/>
                  </a:cubicBezTo>
                  <a:cubicBezTo>
                    <a:pt x="21" y="13"/>
                    <a:pt x="14" y="22"/>
                    <a:pt x="14" y="35"/>
                  </a:cubicBezTo>
                  <a:cubicBezTo>
                    <a:pt x="14" y="35"/>
                    <a:pt x="14" y="35"/>
                    <a:pt x="14" y="35"/>
                  </a:cubicBezTo>
                  <a:cubicBezTo>
                    <a:pt x="14" y="49"/>
                    <a:pt x="21" y="57"/>
                    <a:pt x="30" y="57"/>
                  </a:cubicBezTo>
                  <a:cubicBezTo>
                    <a:pt x="40" y="57"/>
                    <a:pt x="46" y="49"/>
                    <a:pt x="46" y="36"/>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8" name="Freeform 709"/>
            <p:cNvSpPr>
              <a:spLocks noEditPoints="1"/>
            </p:cNvSpPr>
            <p:nvPr/>
          </p:nvSpPr>
          <p:spPr bwMode="auto">
            <a:xfrm>
              <a:off x="5077996" y="3466583"/>
              <a:ext cx="51540" cy="74088"/>
            </a:xfrm>
            <a:custGeom>
              <a:avLst/>
              <a:gdLst>
                <a:gd name="T0" fmla="*/ 0 w 47"/>
                <a:gd name="T1" fmla="*/ 0 h 67"/>
                <a:gd name="T2" fmla="*/ 23 w 47"/>
                <a:gd name="T3" fmla="*/ 0 h 67"/>
                <a:gd name="T4" fmla="*/ 47 w 47"/>
                <a:gd name="T5" fmla="*/ 23 h 67"/>
                <a:gd name="T6" fmla="*/ 47 w 47"/>
                <a:gd name="T7" fmla="*/ 23 h 67"/>
                <a:gd name="T8" fmla="*/ 22 w 47"/>
                <a:gd name="T9" fmla="*/ 46 h 67"/>
                <a:gd name="T10" fmla="*/ 14 w 47"/>
                <a:gd name="T11" fmla="*/ 46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2 h 67"/>
                <a:gd name="T26" fmla="*/ 14 w 47"/>
                <a:gd name="T27" fmla="*/ 12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8"/>
                    <a:pt x="47" y="23"/>
                  </a:cubicBezTo>
                  <a:cubicBezTo>
                    <a:pt x="47" y="23"/>
                    <a:pt x="47" y="23"/>
                    <a:pt x="47" y="23"/>
                  </a:cubicBezTo>
                  <a:cubicBezTo>
                    <a:pt x="47" y="38"/>
                    <a:pt x="36" y="46"/>
                    <a:pt x="22" y="46"/>
                  </a:cubicBezTo>
                  <a:cubicBezTo>
                    <a:pt x="14" y="46"/>
                    <a:pt x="14" y="46"/>
                    <a:pt x="14" y="46"/>
                  </a:cubicBezTo>
                  <a:cubicBezTo>
                    <a:pt x="14" y="67"/>
                    <a:pt x="14" y="67"/>
                    <a:pt x="14" y="67"/>
                  </a:cubicBezTo>
                  <a:cubicBezTo>
                    <a:pt x="0" y="67"/>
                    <a:pt x="0" y="67"/>
                    <a:pt x="0" y="67"/>
                  </a:cubicBezTo>
                  <a:lnTo>
                    <a:pt x="0" y="0"/>
                  </a:lnTo>
                  <a:close/>
                  <a:moveTo>
                    <a:pt x="22" y="34"/>
                  </a:moveTo>
                  <a:cubicBezTo>
                    <a:pt x="29" y="34"/>
                    <a:pt x="33" y="29"/>
                    <a:pt x="33" y="23"/>
                  </a:cubicBezTo>
                  <a:cubicBezTo>
                    <a:pt x="33" y="23"/>
                    <a:pt x="33" y="23"/>
                    <a:pt x="33" y="23"/>
                  </a:cubicBezTo>
                  <a:cubicBezTo>
                    <a:pt x="33" y="16"/>
                    <a:pt x="29" y="12"/>
                    <a:pt x="22" y="12"/>
                  </a:cubicBezTo>
                  <a:cubicBezTo>
                    <a:pt x="14" y="12"/>
                    <a:pt x="14" y="12"/>
                    <a:pt x="14" y="12"/>
                  </a:cubicBezTo>
                  <a:cubicBezTo>
                    <a:pt x="14" y="34"/>
                    <a:pt x="14" y="34"/>
                    <a:pt x="14" y="34"/>
                  </a:cubicBezTo>
                  <a:lnTo>
                    <a:pt x="22" y="3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9" name="Freeform 710"/>
            <p:cNvSpPr>
              <a:spLocks/>
            </p:cNvSpPr>
            <p:nvPr/>
          </p:nvSpPr>
          <p:spPr bwMode="auto">
            <a:xfrm>
              <a:off x="5135978" y="3466583"/>
              <a:ext cx="64425" cy="74088"/>
            </a:xfrm>
            <a:custGeom>
              <a:avLst/>
              <a:gdLst>
                <a:gd name="T0" fmla="*/ 0 w 40"/>
                <a:gd name="T1" fmla="*/ 0 h 46"/>
                <a:gd name="T2" fmla="*/ 10 w 40"/>
                <a:gd name="T3" fmla="*/ 0 h 46"/>
                <a:gd name="T4" fmla="*/ 20 w 40"/>
                <a:gd name="T5" fmla="*/ 19 h 46"/>
                <a:gd name="T6" fmla="*/ 30 w 40"/>
                <a:gd name="T7" fmla="*/ 0 h 46"/>
                <a:gd name="T8" fmla="*/ 40 w 40"/>
                <a:gd name="T9" fmla="*/ 0 h 46"/>
                <a:gd name="T10" fmla="*/ 40 w 40"/>
                <a:gd name="T11" fmla="*/ 46 h 46"/>
                <a:gd name="T12" fmla="*/ 30 w 40"/>
                <a:gd name="T13" fmla="*/ 46 h 46"/>
                <a:gd name="T14" fmla="*/ 30 w 40"/>
                <a:gd name="T15" fmla="*/ 17 h 46"/>
                <a:gd name="T16" fmla="*/ 20 w 40"/>
                <a:gd name="T17" fmla="*/ 35 h 46"/>
                <a:gd name="T18" fmla="*/ 20 w 40"/>
                <a:gd name="T19" fmla="*/ 35 h 46"/>
                <a:gd name="T20" fmla="*/ 9 w 40"/>
                <a:gd name="T21" fmla="*/ 17 h 46"/>
                <a:gd name="T22" fmla="*/ 9 w 40"/>
                <a:gd name="T23" fmla="*/ 46 h 46"/>
                <a:gd name="T24" fmla="*/ 0 w 40"/>
                <a:gd name="T25" fmla="*/ 46 h 46"/>
                <a:gd name="T26" fmla="*/ 0 w 4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0" y="0"/>
                  </a:moveTo>
                  <a:lnTo>
                    <a:pt x="10" y="0"/>
                  </a:lnTo>
                  <a:lnTo>
                    <a:pt x="20" y="19"/>
                  </a:lnTo>
                  <a:lnTo>
                    <a:pt x="30" y="0"/>
                  </a:lnTo>
                  <a:lnTo>
                    <a:pt x="40" y="0"/>
                  </a:lnTo>
                  <a:lnTo>
                    <a:pt x="40" y="46"/>
                  </a:lnTo>
                  <a:lnTo>
                    <a:pt x="30" y="46"/>
                  </a:lnTo>
                  <a:lnTo>
                    <a:pt x="30" y="17"/>
                  </a:lnTo>
                  <a:lnTo>
                    <a:pt x="20" y="35"/>
                  </a:lnTo>
                  <a:lnTo>
                    <a:pt x="20" y="35"/>
                  </a:lnTo>
                  <a:lnTo>
                    <a:pt x="9" y="17"/>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0" name="Freeform 711"/>
            <p:cNvSpPr>
              <a:spLocks/>
            </p:cNvSpPr>
            <p:nvPr/>
          </p:nvSpPr>
          <p:spPr bwMode="auto">
            <a:xfrm>
              <a:off x="5211677" y="3466583"/>
              <a:ext cx="46708" cy="74088"/>
            </a:xfrm>
            <a:custGeom>
              <a:avLst/>
              <a:gdLst>
                <a:gd name="T0" fmla="*/ 0 w 29"/>
                <a:gd name="T1" fmla="*/ 0 h 46"/>
                <a:gd name="T2" fmla="*/ 29 w 29"/>
                <a:gd name="T3" fmla="*/ 0 h 46"/>
                <a:gd name="T4" fmla="*/ 29 w 29"/>
                <a:gd name="T5" fmla="*/ 8 h 46"/>
                <a:gd name="T6" fmla="*/ 8 w 29"/>
                <a:gd name="T7" fmla="*/ 8 h 46"/>
                <a:gd name="T8" fmla="*/ 8 w 29"/>
                <a:gd name="T9" fmla="*/ 19 h 46"/>
                <a:gd name="T10" fmla="*/ 26 w 29"/>
                <a:gd name="T11" fmla="*/ 19 h 46"/>
                <a:gd name="T12" fmla="*/ 26 w 29"/>
                <a:gd name="T13" fmla="*/ 27 h 46"/>
                <a:gd name="T14" fmla="*/ 8 w 29"/>
                <a:gd name="T15" fmla="*/ 27 h 46"/>
                <a:gd name="T16" fmla="*/ 8 w 29"/>
                <a:gd name="T17" fmla="*/ 37 h 46"/>
                <a:gd name="T18" fmla="*/ 29 w 29"/>
                <a:gd name="T19" fmla="*/ 37 h 46"/>
                <a:gd name="T20" fmla="*/ 29 w 29"/>
                <a:gd name="T21" fmla="*/ 46 h 46"/>
                <a:gd name="T22" fmla="*/ 0 w 29"/>
                <a:gd name="T23" fmla="*/ 46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0" y="0"/>
                  </a:moveTo>
                  <a:lnTo>
                    <a:pt x="29" y="0"/>
                  </a:lnTo>
                  <a:lnTo>
                    <a:pt x="29" y="8"/>
                  </a:lnTo>
                  <a:lnTo>
                    <a:pt x="8" y="8"/>
                  </a:lnTo>
                  <a:lnTo>
                    <a:pt x="8" y="19"/>
                  </a:lnTo>
                  <a:lnTo>
                    <a:pt x="26" y="19"/>
                  </a:lnTo>
                  <a:lnTo>
                    <a:pt x="26" y="27"/>
                  </a:lnTo>
                  <a:lnTo>
                    <a:pt x="8" y="27"/>
                  </a:lnTo>
                  <a:lnTo>
                    <a:pt x="8" y="37"/>
                  </a:lnTo>
                  <a:lnTo>
                    <a:pt x="29" y="37"/>
                  </a:lnTo>
                  <a:lnTo>
                    <a:pt x="2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1" name="Freeform 712"/>
            <p:cNvSpPr>
              <a:spLocks/>
            </p:cNvSpPr>
            <p:nvPr/>
          </p:nvSpPr>
          <p:spPr bwMode="auto">
            <a:xfrm>
              <a:off x="5266438" y="3466583"/>
              <a:ext cx="56372" cy="74088"/>
            </a:xfrm>
            <a:custGeom>
              <a:avLst/>
              <a:gdLst>
                <a:gd name="T0" fmla="*/ 0 w 35"/>
                <a:gd name="T1" fmla="*/ 0 h 46"/>
                <a:gd name="T2" fmla="*/ 8 w 35"/>
                <a:gd name="T3" fmla="*/ 0 h 46"/>
                <a:gd name="T4" fmla="*/ 26 w 35"/>
                <a:gd name="T5" fmla="*/ 27 h 46"/>
                <a:gd name="T6" fmla="*/ 26 w 35"/>
                <a:gd name="T7" fmla="*/ 0 h 46"/>
                <a:gd name="T8" fmla="*/ 35 w 35"/>
                <a:gd name="T9" fmla="*/ 0 h 46"/>
                <a:gd name="T10" fmla="*/ 35 w 35"/>
                <a:gd name="T11" fmla="*/ 46 h 46"/>
                <a:gd name="T12" fmla="*/ 27 w 35"/>
                <a:gd name="T13" fmla="*/ 46 h 46"/>
                <a:gd name="T14" fmla="*/ 9 w 35"/>
                <a:gd name="T15" fmla="*/ 18 h 46"/>
                <a:gd name="T16" fmla="*/ 9 w 35"/>
                <a:gd name="T17" fmla="*/ 46 h 46"/>
                <a:gd name="T18" fmla="*/ 0 w 35"/>
                <a:gd name="T19" fmla="*/ 46 h 46"/>
                <a:gd name="T20" fmla="*/ 0 w 3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0" y="0"/>
                  </a:moveTo>
                  <a:lnTo>
                    <a:pt x="8" y="0"/>
                  </a:lnTo>
                  <a:lnTo>
                    <a:pt x="26" y="27"/>
                  </a:lnTo>
                  <a:lnTo>
                    <a:pt x="26" y="0"/>
                  </a:lnTo>
                  <a:lnTo>
                    <a:pt x="35" y="0"/>
                  </a:lnTo>
                  <a:lnTo>
                    <a:pt x="35" y="46"/>
                  </a:lnTo>
                  <a:lnTo>
                    <a:pt x="27" y="46"/>
                  </a:lnTo>
                  <a:lnTo>
                    <a:pt x="9" y="18"/>
                  </a:lnTo>
                  <a:lnTo>
                    <a:pt x="9" y="46"/>
                  </a:lnTo>
                  <a:lnTo>
                    <a:pt x="0" y="46"/>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2" name="Freeform 713"/>
            <p:cNvSpPr>
              <a:spLocks/>
            </p:cNvSpPr>
            <p:nvPr/>
          </p:nvSpPr>
          <p:spPr bwMode="auto">
            <a:xfrm>
              <a:off x="5329252" y="3466583"/>
              <a:ext cx="51540" cy="74088"/>
            </a:xfrm>
            <a:custGeom>
              <a:avLst/>
              <a:gdLst>
                <a:gd name="T0" fmla="*/ 11 w 32"/>
                <a:gd name="T1" fmla="*/ 8 h 46"/>
                <a:gd name="T2" fmla="*/ 0 w 32"/>
                <a:gd name="T3" fmla="*/ 8 h 46"/>
                <a:gd name="T4" fmla="*/ 0 w 32"/>
                <a:gd name="T5" fmla="*/ 0 h 46"/>
                <a:gd name="T6" fmla="*/ 32 w 32"/>
                <a:gd name="T7" fmla="*/ 0 h 46"/>
                <a:gd name="T8" fmla="*/ 32 w 32"/>
                <a:gd name="T9" fmla="*/ 8 h 46"/>
                <a:gd name="T10" fmla="*/ 21 w 32"/>
                <a:gd name="T11" fmla="*/ 8 h 46"/>
                <a:gd name="T12" fmla="*/ 21 w 32"/>
                <a:gd name="T13" fmla="*/ 46 h 46"/>
                <a:gd name="T14" fmla="*/ 11 w 32"/>
                <a:gd name="T15" fmla="*/ 46 h 46"/>
                <a:gd name="T16" fmla="*/ 11 w 32"/>
                <a:gd name="T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11" y="8"/>
                  </a:moveTo>
                  <a:lnTo>
                    <a:pt x="0" y="8"/>
                  </a:lnTo>
                  <a:lnTo>
                    <a:pt x="0" y="0"/>
                  </a:lnTo>
                  <a:lnTo>
                    <a:pt x="32" y="0"/>
                  </a:lnTo>
                  <a:lnTo>
                    <a:pt x="32" y="8"/>
                  </a:lnTo>
                  <a:lnTo>
                    <a:pt x="21" y="8"/>
                  </a:lnTo>
                  <a:lnTo>
                    <a:pt x="21" y="46"/>
                  </a:lnTo>
                  <a:lnTo>
                    <a:pt x="11" y="46"/>
                  </a:lnTo>
                  <a:lnTo>
                    <a:pt x="11" y="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3" name="Freeform 714"/>
            <p:cNvSpPr>
              <a:spLocks/>
            </p:cNvSpPr>
            <p:nvPr/>
          </p:nvSpPr>
          <p:spPr bwMode="auto">
            <a:xfrm>
              <a:off x="4715607" y="3361892"/>
              <a:ext cx="5798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4" name="Freeform 715"/>
            <p:cNvSpPr>
              <a:spLocks/>
            </p:cNvSpPr>
            <p:nvPr/>
          </p:nvSpPr>
          <p:spPr bwMode="auto">
            <a:xfrm>
              <a:off x="4780032" y="3361892"/>
              <a:ext cx="61203" cy="82141"/>
            </a:xfrm>
            <a:custGeom>
              <a:avLst/>
              <a:gdLst>
                <a:gd name="T0" fmla="*/ 0 w 56"/>
                <a:gd name="T1" fmla="*/ 45 h 75"/>
                <a:gd name="T2" fmla="*/ 0 w 56"/>
                <a:gd name="T3" fmla="*/ 0 h 75"/>
                <a:gd name="T4" fmla="*/ 15 w 56"/>
                <a:gd name="T5" fmla="*/ 0 h 75"/>
                <a:gd name="T6" fmla="*/ 15 w 56"/>
                <a:gd name="T7" fmla="*/ 45 h 75"/>
                <a:gd name="T8" fmla="*/ 28 w 56"/>
                <a:gd name="T9" fmla="*/ 61 h 75"/>
                <a:gd name="T10" fmla="*/ 41 w 56"/>
                <a:gd name="T11" fmla="*/ 46 h 75"/>
                <a:gd name="T12" fmla="*/ 41 w 56"/>
                <a:gd name="T13" fmla="*/ 0 h 75"/>
                <a:gd name="T14" fmla="*/ 56 w 56"/>
                <a:gd name="T15" fmla="*/ 0 h 75"/>
                <a:gd name="T16" fmla="*/ 56 w 56"/>
                <a:gd name="T17" fmla="*/ 45 h 75"/>
                <a:gd name="T18" fmla="*/ 28 w 56"/>
                <a:gd name="T19" fmla="*/ 75 h 75"/>
                <a:gd name="T20" fmla="*/ 0 w 56"/>
                <a:gd name="T21"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5">
                  <a:moveTo>
                    <a:pt x="0" y="45"/>
                  </a:moveTo>
                  <a:cubicBezTo>
                    <a:pt x="0" y="0"/>
                    <a:pt x="0" y="0"/>
                    <a:pt x="0" y="0"/>
                  </a:cubicBezTo>
                  <a:cubicBezTo>
                    <a:pt x="15" y="0"/>
                    <a:pt x="15" y="0"/>
                    <a:pt x="15" y="0"/>
                  </a:cubicBezTo>
                  <a:cubicBezTo>
                    <a:pt x="15" y="45"/>
                    <a:pt x="15" y="45"/>
                    <a:pt x="15" y="45"/>
                  </a:cubicBezTo>
                  <a:cubicBezTo>
                    <a:pt x="15" y="56"/>
                    <a:pt x="20" y="61"/>
                    <a:pt x="28" y="61"/>
                  </a:cubicBezTo>
                  <a:cubicBezTo>
                    <a:pt x="36" y="61"/>
                    <a:pt x="41" y="56"/>
                    <a:pt x="41" y="46"/>
                  </a:cubicBezTo>
                  <a:cubicBezTo>
                    <a:pt x="41" y="0"/>
                    <a:pt x="41" y="0"/>
                    <a:pt x="41" y="0"/>
                  </a:cubicBezTo>
                  <a:cubicBezTo>
                    <a:pt x="56" y="0"/>
                    <a:pt x="56" y="0"/>
                    <a:pt x="56" y="0"/>
                  </a:cubicBezTo>
                  <a:cubicBezTo>
                    <a:pt x="56" y="45"/>
                    <a:pt x="56" y="45"/>
                    <a:pt x="56" y="45"/>
                  </a:cubicBezTo>
                  <a:cubicBezTo>
                    <a:pt x="56" y="65"/>
                    <a:pt x="45" y="75"/>
                    <a:pt x="28" y="75"/>
                  </a:cubicBezTo>
                  <a:cubicBezTo>
                    <a:pt x="11" y="75"/>
                    <a:pt x="0" y="65"/>
                    <a:pt x="0" y="4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5" name="Freeform 716"/>
            <p:cNvSpPr>
              <a:spLocks/>
            </p:cNvSpPr>
            <p:nvPr/>
          </p:nvSpPr>
          <p:spPr bwMode="auto">
            <a:xfrm>
              <a:off x="4846067" y="3361892"/>
              <a:ext cx="56372" cy="82141"/>
            </a:xfrm>
            <a:custGeom>
              <a:avLst/>
              <a:gdLst>
                <a:gd name="T0" fmla="*/ 0 w 52"/>
                <a:gd name="T1" fmla="*/ 65 h 76"/>
                <a:gd name="T2" fmla="*/ 9 w 52"/>
                <a:gd name="T3" fmla="*/ 54 h 76"/>
                <a:gd name="T4" fmla="*/ 28 w 52"/>
                <a:gd name="T5" fmla="*/ 62 h 76"/>
                <a:gd name="T6" fmla="*/ 37 w 52"/>
                <a:gd name="T7" fmla="*/ 55 h 76"/>
                <a:gd name="T8" fmla="*/ 37 w 52"/>
                <a:gd name="T9" fmla="*/ 55 h 76"/>
                <a:gd name="T10" fmla="*/ 25 w 52"/>
                <a:gd name="T11" fmla="*/ 45 h 76"/>
                <a:gd name="T12" fmla="*/ 3 w 52"/>
                <a:gd name="T13" fmla="*/ 22 h 76"/>
                <a:gd name="T14" fmla="*/ 3 w 52"/>
                <a:gd name="T15" fmla="*/ 22 h 76"/>
                <a:gd name="T16" fmla="*/ 28 w 52"/>
                <a:gd name="T17" fmla="*/ 0 h 76"/>
                <a:gd name="T18" fmla="*/ 51 w 52"/>
                <a:gd name="T19" fmla="*/ 9 h 76"/>
                <a:gd name="T20" fmla="*/ 43 w 52"/>
                <a:gd name="T21" fmla="*/ 21 h 76"/>
                <a:gd name="T22" fmla="*/ 27 w 52"/>
                <a:gd name="T23" fmla="*/ 14 h 76"/>
                <a:gd name="T24" fmla="*/ 19 w 52"/>
                <a:gd name="T25" fmla="*/ 20 h 76"/>
                <a:gd name="T26" fmla="*/ 19 w 52"/>
                <a:gd name="T27" fmla="*/ 21 h 76"/>
                <a:gd name="T28" fmla="*/ 33 w 52"/>
                <a:gd name="T29" fmla="*/ 31 h 76"/>
                <a:gd name="T30" fmla="*/ 52 w 52"/>
                <a:gd name="T31" fmla="*/ 53 h 76"/>
                <a:gd name="T32" fmla="*/ 52 w 52"/>
                <a:gd name="T33" fmla="*/ 54 h 76"/>
                <a:gd name="T34" fmla="*/ 28 w 52"/>
                <a:gd name="T35" fmla="*/ 76 h 76"/>
                <a:gd name="T36" fmla="*/ 0 w 52"/>
                <a:gd name="T3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6">
                  <a:moveTo>
                    <a:pt x="0" y="65"/>
                  </a:moveTo>
                  <a:cubicBezTo>
                    <a:pt x="9" y="54"/>
                    <a:pt x="9" y="54"/>
                    <a:pt x="9" y="54"/>
                  </a:cubicBezTo>
                  <a:cubicBezTo>
                    <a:pt x="14" y="58"/>
                    <a:pt x="20" y="62"/>
                    <a:pt x="28" y="62"/>
                  </a:cubicBezTo>
                  <a:cubicBezTo>
                    <a:pt x="34" y="62"/>
                    <a:pt x="37" y="59"/>
                    <a:pt x="37" y="55"/>
                  </a:cubicBezTo>
                  <a:cubicBezTo>
                    <a:pt x="37" y="55"/>
                    <a:pt x="37" y="55"/>
                    <a:pt x="37" y="55"/>
                  </a:cubicBezTo>
                  <a:cubicBezTo>
                    <a:pt x="37" y="51"/>
                    <a:pt x="35" y="49"/>
                    <a:pt x="25" y="45"/>
                  </a:cubicBezTo>
                  <a:cubicBezTo>
                    <a:pt x="12" y="40"/>
                    <a:pt x="3" y="35"/>
                    <a:pt x="3" y="22"/>
                  </a:cubicBezTo>
                  <a:cubicBezTo>
                    <a:pt x="3" y="22"/>
                    <a:pt x="3" y="22"/>
                    <a:pt x="3" y="22"/>
                  </a:cubicBezTo>
                  <a:cubicBezTo>
                    <a:pt x="3" y="9"/>
                    <a:pt x="13" y="0"/>
                    <a:pt x="28" y="0"/>
                  </a:cubicBezTo>
                  <a:cubicBezTo>
                    <a:pt x="36" y="0"/>
                    <a:pt x="45" y="3"/>
                    <a:pt x="51" y="9"/>
                  </a:cubicBezTo>
                  <a:cubicBezTo>
                    <a:pt x="43" y="21"/>
                    <a:pt x="43" y="21"/>
                    <a:pt x="43" y="21"/>
                  </a:cubicBezTo>
                  <a:cubicBezTo>
                    <a:pt x="38" y="17"/>
                    <a:pt x="33" y="14"/>
                    <a:pt x="27" y="14"/>
                  </a:cubicBezTo>
                  <a:cubicBezTo>
                    <a:pt x="22" y="14"/>
                    <a:pt x="19" y="17"/>
                    <a:pt x="19" y="20"/>
                  </a:cubicBezTo>
                  <a:cubicBezTo>
                    <a:pt x="19" y="21"/>
                    <a:pt x="19" y="21"/>
                    <a:pt x="19" y="21"/>
                  </a:cubicBezTo>
                  <a:cubicBezTo>
                    <a:pt x="19" y="25"/>
                    <a:pt x="21" y="27"/>
                    <a:pt x="33" y="31"/>
                  </a:cubicBezTo>
                  <a:cubicBezTo>
                    <a:pt x="45" y="36"/>
                    <a:pt x="52" y="42"/>
                    <a:pt x="52" y="53"/>
                  </a:cubicBezTo>
                  <a:cubicBezTo>
                    <a:pt x="52" y="54"/>
                    <a:pt x="52" y="54"/>
                    <a:pt x="52" y="54"/>
                  </a:cubicBezTo>
                  <a:cubicBezTo>
                    <a:pt x="52" y="67"/>
                    <a:pt x="42" y="76"/>
                    <a:pt x="28" y="76"/>
                  </a:cubicBezTo>
                  <a:cubicBezTo>
                    <a:pt x="18" y="76"/>
                    <a:pt x="8" y="72"/>
                    <a:pt x="0" y="65"/>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6" name="Freeform 717"/>
            <p:cNvSpPr>
              <a:spLocks/>
            </p:cNvSpPr>
            <p:nvPr/>
          </p:nvSpPr>
          <p:spPr bwMode="auto">
            <a:xfrm>
              <a:off x="4904049" y="3361892"/>
              <a:ext cx="56372" cy="80531"/>
            </a:xfrm>
            <a:custGeom>
              <a:avLst/>
              <a:gdLst>
                <a:gd name="T0" fmla="*/ 12 w 35"/>
                <a:gd name="T1" fmla="*/ 10 h 50"/>
                <a:gd name="T2" fmla="*/ 0 w 35"/>
                <a:gd name="T3" fmla="*/ 10 h 50"/>
                <a:gd name="T4" fmla="*/ 0 w 35"/>
                <a:gd name="T5" fmla="*/ 0 h 50"/>
                <a:gd name="T6" fmla="*/ 35 w 35"/>
                <a:gd name="T7" fmla="*/ 0 h 50"/>
                <a:gd name="T8" fmla="*/ 35 w 35"/>
                <a:gd name="T9" fmla="*/ 10 h 50"/>
                <a:gd name="T10" fmla="*/ 23 w 35"/>
                <a:gd name="T11" fmla="*/ 10 h 50"/>
                <a:gd name="T12" fmla="*/ 23 w 35"/>
                <a:gd name="T13" fmla="*/ 50 h 50"/>
                <a:gd name="T14" fmla="*/ 12 w 35"/>
                <a:gd name="T15" fmla="*/ 50 h 50"/>
                <a:gd name="T16" fmla="*/ 12 w 35"/>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0">
                  <a:moveTo>
                    <a:pt x="12" y="10"/>
                  </a:moveTo>
                  <a:lnTo>
                    <a:pt x="0" y="10"/>
                  </a:lnTo>
                  <a:lnTo>
                    <a:pt x="0" y="0"/>
                  </a:lnTo>
                  <a:lnTo>
                    <a:pt x="35" y="0"/>
                  </a:lnTo>
                  <a:lnTo>
                    <a:pt x="35" y="10"/>
                  </a:lnTo>
                  <a:lnTo>
                    <a:pt x="23" y="10"/>
                  </a:lnTo>
                  <a:lnTo>
                    <a:pt x="23" y="50"/>
                  </a:lnTo>
                  <a:lnTo>
                    <a:pt x="12" y="50"/>
                  </a:lnTo>
                  <a:lnTo>
                    <a:pt x="12" y="1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Freeform 718"/>
            <p:cNvSpPr>
              <a:spLocks noEditPoints="1"/>
            </p:cNvSpPr>
            <p:nvPr/>
          </p:nvSpPr>
          <p:spPr bwMode="auto">
            <a:xfrm>
              <a:off x="4953978" y="3361892"/>
              <a:ext cx="72478" cy="80531"/>
            </a:xfrm>
            <a:custGeom>
              <a:avLst/>
              <a:gdLst>
                <a:gd name="T0" fmla="*/ 18 w 45"/>
                <a:gd name="T1" fmla="*/ 0 h 50"/>
                <a:gd name="T2" fmla="*/ 27 w 45"/>
                <a:gd name="T3" fmla="*/ 0 h 50"/>
                <a:gd name="T4" fmla="*/ 45 w 45"/>
                <a:gd name="T5" fmla="*/ 50 h 50"/>
                <a:gd name="T6" fmla="*/ 35 w 45"/>
                <a:gd name="T7" fmla="*/ 50 h 50"/>
                <a:gd name="T8" fmla="*/ 31 w 45"/>
                <a:gd name="T9" fmla="*/ 40 h 50"/>
                <a:gd name="T10" fmla="*/ 14 w 45"/>
                <a:gd name="T11" fmla="*/ 40 h 50"/>
                <a:gd name="T12" fmla="*/ 10 w 45"/>
                <a:gd name="T13" fmla="*/ 50 h 50"/>
                <a:gd name="T14" fmla="*/ 0 w 45"/>
                <a:gd name="T15" fmla="*/ 50 h 50"/>
                <a:gd name="T16" fmla="*/ 18 w 45"/>
                <a:gd name="T17" fmla="*/ 0 h 50"/>
                <a:gd name="T18" fmla="*/ 28 w 45"/>
                <a:gd name="T19" fmla="*/ 30 h 50"/>
                <a:gd name="T20" fmla="*/ 23 w 45"/>
                <a:gd name="T21" fmla="*/ 14 h 50"/>
                <a:gd name="T22" fmla="*/ 17 w 45"/>
                <a:gd name="T23" fmla="*/ 30 h 50"/>
                <a:gd name="T24" fmla="*/ 28 w 45"/>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0">
                  <a:moveTo>
                    <a:pt x="18" y="0"/>
                  </a:moveTo>
                  <a:lnTo>
                    <a:pt x="27" y="0"/>
                  </a:lnTo>
                  <a:lnTo>
                    <a:pt x="45" y="50"/>
                  </a:lnTo>
                  <a:lnTo>
                    <a:pt x="35" y="50"/>
                  </a:lnTo>
                  <a:lnTo>
                    <a:pt x="31" y="40"/>
                  </a:lnTo>
                  <a:lnTo>
                    <a:pt x="14" y="40"/>
                  </a:lnTo>
                  <a:lnTo>
                    <a:pt x="10" y="50"/>
                  </a:lnTo>
                  <a:lnTo>
                    <a:pt x="0" y="50"/>
                  </a:lnTo>
                  <a:lnTo>
                    <a:pt x="18" y="0"/>
                  </a:lnTo>
                  <a:close/>
                  <a:moveTo>
                    <a:pt x="28" y="30"/>
                  </a:moveTo>
                  <a:lnTo>
                    <a:pt x="23" y="14"/>
                  </a:lnTo>
                  <a:lnTo>
                    <a:pt x="17"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8" name="Rectangle 719"/>
            <p:cNvSpPr>
              <a:spLocks noChangeArrowheads="1"/>
            </p:cNvSpPr>
            <p:nvPr/>
          </p:nvSpPr>
          <p:spPr bwMode="auto">
            <a:xfrm>
              <a:off x="5032898" y="3361892"/>
              <a:ext cx="17717" cy="8053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Freeform 720"/>
            <p:cNvSpPr>
              <a:spLocks/>
            </p:cNvSpPr>
            <p:nvPr/>
          </p:nvSpPr>
          <p:spPr bwMode="auto">
            <a:xfrm>
              <a:off x="5061889" y="3361892"/>
              <a:ext cx="62814" cy="80531"/>
            </a:xfrm>
            <a:custGeom>
              <a:avLst/>
              <a:gdLst>
                <a:gd name="T0" fmla="*/ 0 w 39"/>
                <a:gd name="T1" fmla="*/ 0 h 50"/>
                <a:gd name="T2" fmla="*/ 10 w 39"/>
                <a:gd name="T3" fmla="*/ 0 h 50"/>
                <a:gd name="T4" fmla="*/ 29 w 39"/>
                <a:gd name="T5" fmla="*/ 29 h 50"/>
                <a:gd name="T6" fmla="*/ 29 w 39"/>
                <a:gd name="T7" fmla="*/ 0 h 50"/>
                <a:gd name="T8" fmla="*/ 39 w 39"/>
                <a:gd name="T9" fmla="*/ 0 h 50"/>
                <a:gd name="T10" fmla="*/ 39 w 39"/>
                <a:gd name="T11" fmla="*/ 50 h 50"/>
                <a:gd name="T12" fmla="*/ 30 w 39"/>
                <a:gd name="T13" fmla="*/ 50 h 50"/>
                <a:gd name="T14" fmla="*/ 10 w 39"/>
                <a:gd name="T15" fmla="*/ 20 h 50"/>
                <a:gd name="T16" fmla="*/ 10 w 39"/>
                <a:gd name="T17" fmla="*/ 50 h 50"/>
                <a:gd name="T18" fmla="*/ 0 w 39"/>
                <a:gd name="T19" fmla="*/ 50 h 50"/>
                <a:gd name="T20" fmla="*/ 0 w 3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0">
                  <a:moveTo>
                    <a:pt x="0" y="0"/>
                  </a:moveTo>
                  <a:lnTo>
                    <a:pt x="10" y="0"/>
                  </a:lnTo>
                  <a:lnTo>
                    <a:pt x="29" y="29"/>
                  </a:lnTo>
                  <a:lnTo>
                    <a:pt x="29" y="0"/>
                  </a:lnTo>
                  <a:lnTo>
                    <a:pt x="39" y="0"/>
                  </a:lnTo>
                  <a:lnTo>
                    <a:pt x="39" y="50"/>
                  </a:lnTo>
                  <a:lnTo>
                    <a:pt x="30" y="50"/>
                  </a:lnTo>
                  <a:lnTo>
                    <a:pt x="10" y="20"/>
                  </a:lnTo>
                  <a:lnTo>
                    <a:pt x="10"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0" name="Freeform 721"/>
            <p:cNvSpPr>
              <a:spLocks noEditPoints="1"/>
            </p:cNvSpPr>
            <p:nvPr/>
          </p:nvSpPr>
          <p:spPr bwMode="auto">
            <a:xfrm>
              <a:off x="5129535" y="3361892"/>
              <a:ext cx="74088" cy="80531"/>
            </a:xfrm>
            <a:custGeom>
              <a:avLst/>
              <a:gdLst>
                <a:gd name="T0" fmla="*/ 18 w 46"/>
                <a:gd name="T1" fmla="*/ 0 h 50"/>
                <a:gd name="T2" fmla="*/ 28 w 46"/>
                <a:gd name="T3" fmla="*/ 0 h 50"/>
                <a:gd name="T4" fmla="*/ 46 w 46"/>
                <a:gd name="T5" fmla="*/ 50 h 50"/>
                <a:gd name="T6" fmla="*/ 35 w 46"/>
                <a:gd name="T7" fmla="*/ 50 h 50"/>
                <a:gd name="T8" fmla="*/ 31 w 46"/>
                <a:gd name="T9" fmla="*/ 40 h 50"/>
                <a:gd name="T10" fmla="*/ 14 w 46"/>
                <a:gd name="T11" fmla="*/ 40 h 50"/>
                <a:gd name="T12" fmla="*/ 11 w 46"/>
                <a:gd name="T13" fmla="*/ 50 h 50"/>
                <a:gd name="T14" fmla="*/ 0 w 46"/>
                <a:gd name="T15" fmla="*/ 50 h 50"/>
                <a:gd name="T16" fmla="*/ 18 w 46"/>
                <a:gd name="T17" fmla="*/ 0 h 50"/>
                <a:gd name="T18" fmla="*/ 28 w 46"/>
                <a:gd name="T19" fmla="*/ 30 h 50"/>
                <a:gd name="T20" fmla="*/ 23 w 46"/>
                <a:gd name="T21" fmla="*/ 14 h 50"/>
                <a:gd name="T22" fmla="*/ 18 w 46"/>
                <a:gd name="T23" fmla="*/ 30 h 50"/>
                <a:gd name="T24" fmla="*/ 28 w 46"/>
                <a:gd name="T2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0">
                  <a:moveTo>
                    <a:pt x="18" y="0"/>
                  </a:moveTo>
                  <a:lnTo>
                    <a:pt x="28" y="0"/>
                  </a:lnTo>
                  <a:lnTo>
                    <a:pt x="46" y="50"/>
                  </a:lnTo>
                  <a:lnTo>
                    <a:pt x="35" y="50"/>
                  </a:lnTo>
                  <a:lnTo>
                    <a:pt x="31" y="40"/>
                  </a:lnTo>
                  <a:lnTo>
                    <a:pt x="14" y="40"/>
                  </a:lnTo>
                  <a:lnTo>
                    <a:pt x="11" y="50"/>
                  </a:lnTo>
                  <a:lnTo>
                    <a:pt x="0" y="50"/>
                  </a:lnTo>
                  <a:lnTo>
                    <a:pt x="18" y="0"/>
                  </a:lnTo>
                  <a:close/>
                  <a:moveTo>
                    <a:pt x="28" y="30"/>
                  </a:moveTo>
                  <a:lnTo>
                    <a:pt x="23" y="14"/>
                  </a:lnTo>
                  <a:lnTo>
                    <a:pt x="18" y="30"/>
                  </a:lnTo>
                  <a:lnTo>
                    <a:pt x="28" y="3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Freeform 722"/>
            <p:cNvSpPr>
              <a:spLocks noEditPoints="1"/>
            </p:cNvSpPr>
            <p:nvPr/>
          </p:nvSpPr>
          <p:spPr bwMode="auto">
            <a:xfrm>
              <a:off x="5208456" y="3361892"/>
              <a:ext cx="59593" cy="80531"/>
            </a:xfrm>
            <a:custGeom>
              <a:avLst/>
              <a:gdLst>
                <a:gd name="T0" fmla="*/ 0 w 55"/>
                <a:gd name="T1" fmla="*/ 0 h 74"/>
                <a:gd name="T2" fmla="*/ 27 w 55"/>
                <a:gd name="T3" fmla="*/ 0 h 74"/>
                <a:gd name="T4" fmla="*/ 46 w 55"/>
                <a:gd name="T5" fmla="*/ 7 h 74"/>
                <a:gd name="T6" fmla="*/ 51 w 55"/>
                <a:gd name="T7" fmla="*/ 19 h 74"/>
                <a:gd name="T8" fmla="*/ 51 w 55"/>
                <a:gd name="T9" fmla="*/ 19 h 74"/>
                <a:gd name="T10" fmla="*/ 41 w 55"/>
                <a:gd name="T11" fmla="*/ 35 h 74"/>
                <a:gd name="T12" fmla="*/ 55 w 55"/>
                <a:gd name="T13" fmla="*/ 53 h 74"/>
                <a:gd name="T14" fmla="*/ 55 w 55"/>
                <a:gd name="T15" fmla="*/ 54 h 74"/>
                <a:gd name="T16" fmla="*/ 28 w 55"/>
                <a:gd name="T17" fmla="*/ 74 h 74"/>
                <a:gd name="T18" fmla="*/ 0 w 55"/>
                <a:gd name="T19" fmla="*/ 74 h 74"/>
                <a:gd name="T20" fmla="*/ 0 w 55"/>
                <a:gd name="T21" fmla="*/ 0 h 74"/>
                <a:gd name="T22" fmla="*/ 36 w 55"/>
                <a:gd name="T23" fmla="*/ 22 h 74"/>
                <a:gd name="T24" fmla="*/ 26 w 55"/>
                <a:gd name="T25" fmla="*/ 14 h 74"/>
                <a:gd name="T26" fmla="*/ 15 w 55"/>
                <a:gd name="T27" fmla="*/ 14 h 74"/>
                <a:gd name="T28" fmla="*/ 15 w 55"/>
                <a:gd name="T29" fmla="*/ 30 h 74"/>
                <a:gd name="T30" fmla="*/ 25 w 55"/>
                <a:gd name="T31" fmla="*/ 30 h 74"/>
                <a:gd name="T32" fmla="*/ 36 w 55"/>
                <a:gd name="T33" fmla="*/ 22 h 74"/>
                <a:gd name="T34" fmla="*/ 28 w 55"/>
                <a:gd name="T35" fmla="*/ 43 h 74"/>
                <a:gd name="T36" fmla="*/ 15 w 55"/>
                <a:gd name="T37" fmla="*/ 43 h 74"/>
                <a:gd name="T38" fmla="*/ 15 w 55"/>
                <a:gd name="T39" fmla="*/ 60 h 74"/>
                <a:gd name="T40" fmla="*/ 28 w 55"/>
                <a:gd name="T41" fmla="*/ 60 h 74"/>
                <a:gd name="T42" fmla="*/ 40 w 55"/>
                <a:gd name="T43" fmla="*/ 52 h 74"/>
                <a:gd name="T44" fmla="*/ 40 w 55"/>
                <a:gd name="T45" fmla="*/ 52 h 74"/>
                <a:gd name="T46" fmla="*/ 28 w 55"/>
                <a:gd name="T4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4">
                  <a:moveTo>
                    <a:pt x="0" y="0"/>
                  </a:moveTo>
                  <a:cubicBezTo>
                    <a:pt x="27" y="0"/>
                    <a:pt x="27" y="0"/>
                    <a:pt x="27" y="0"/>
                  </a:cubicBezTo>
                  <a:cubicBezTo>
                    <a:pt x="35" y="0"/>
                    <a:pt x="42" y="2"/>
                    <a:pt x="46" y="7"/>
                  </a:cubicBezTo>
                  <a:cubicBezTo>
                    <a:pt x="50" y="10"/>
                    <a:pt x="51" y="14"/>
                    <a:pt x="51" y="19"/>
                  </a:cubicBezTo>
                  <a:cubicBezTo>
                    <a:pt x="51" y="19"/>
                    <a:pt x="51" y="19"/>
                    <a:pt x="51" y="19"/>
                  </a:cubicBezTo>
                  <a:cubicBezTo>
                    <a:pt x="51" y="28"/>
                    <a:pt x="47" y="33"/>
                    <a:pt x="41" y="35"/>
                  </a:cubicBezTo>
                  <a:cubicBezTo>
                    <a:pt x="49" y="39"/>
                    <a:pt x="55" y="43"/>
                    <a:pt x="55" y="53"/>
                  </a:cubicBezTo>
                  <a:cubicBezTo>
                    <a:pt x="55" y="54"/>
                    <a:pt x="55" y="54"/>
                    <a:pt x="55" y="54"/>
                  </a:cubicBezTo>
                  <a:cubicBezTo>
                    <a:pt x="55" y="67"/>
                    <a:pt x="44" y="74"/>
                    <a:pt x="28" y="74"/>
                  </a:cubicBezTo>
                  <a:cubicBezTo>
                    <a:pt x="0" y="74"/>
                    <a:pt x="0" y="74"/>
                    <a:pt x="0" y="74"/>
                  </a:cubicBezTo>
                  <a:lnTo>
                    <a:pt x="0" y="0"/>
                  </a:lnTo>
                  <a:close/>
                  <a:moveTo>
                    <a:pt x="36" y="22"/>
                  </a:moveTo>
                  <a:cubicBezTo>
                    <a:pt x="36" y="16"/>
                    <a:pt x="33" y="14"/>
                    <a:pt x="26" y="14"/>
                  </a:cubicBezTo>
                  <a:cubicBezTo>
                    <a:pt x="15" y="14"/>
                    <a:pt x="15" y="14"/>
                    <a:pt x="15" y="14"/>
                  </a:cubicBezTo>
                  <a:cubicBezTo>
                    <a:pt x="15" y="30"/>
                    <a:pt x="15" y="30"/>
                    <a:pt x="15" y="30"/>
                  </a:cubicBezTo>
                  <a:cubicBezTo>
                    <a:pt x="25" y="30"/>
                    <a:pt x="25" y="30"/>
                    <a:pt x="25" y="30"/>
                  </a:cubicBezTo>
                  <a:cubicBezTo>
                    <a:pt x="32" y="30"/>
                    <a:pt x="36" y="28"/>
                    <a:pt x="36" y="22"/>
                  </a:cubicBezTo>
                  <a:close/>
                  <a:moveTo>
                    <a:pt x="28" y="43"/>
                  </a:moveTo>
                  <a:cubicBezTo>
                    <a:pt x="15" y="43"/>
                    <a:pt x="15" y="43"/>
                    <a:pt x="15" y="43"/>
                  </a:cubicBezTo>
                  <a:cubicBezTo>
                    <a:pt x="15" y="60"/>
                    <a:pt x="15" y="60"/>
                    <a:pt x="15" y="60"/>
                  </a:cubicBezTo>
                  <a:cubicBezTo>
                    <a:pt x="28" y="60"/>
                    <a:pt x="28" y="60"/>
                    <a:pt x="28" y="60"/>
                  </a:cubicBezTo>
                  <a:cubicBezTo>
                    <a:pt x="35" y="60"/>
                    <a:pt x="40" y="57"/>
                    <a:pt x="40" y="52"/>
                  </a:cubicBezTo>
                  <a:cubicBezTo>
                    <a:pt x="40" y="52"/>
                    <a:pt x="40" y="52"/>
                    <a:pt x="40" y="52"/>
                  </a:cubicBezTo>
                  <a:cubicBezTo>
                    <a:pt x="40" y="46"/>
                    <a:pt x="36" y="43"/>
                    <a:pt x="28" y="43"/>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Freeform 723"/>
            <p:cNvSpPr>
              <a:spLocks/>
            </p:cNvSpPr>
            <p:nvPr/>
          </p:nvSpPr>
          <p:spPr bwMode="auto">
            <a:xfrm>
              <a:off x="5276101" y="3361892"/>
              <a:ext cx="49929" cy="80531"/>
            </a:xfrm>
            <a:custGeom>
              <a:avLst/>
              <a:gdLst>
                <a:gd name="T0" fmla="*/ 0 w 31"/>
                <a:gd name="T1" fmla="*/ 0 h 50"/>
                <a:gd name="T2" fmla="*/ 10 w 31"/>
                <a:gd name="T3" fmla="*/ 0 h 50"/>
                <a:gd name="T4" fmla="*/ 10 w 31"/>
                <a:gd name="T5" fmla="*/ 41 h 50"/>
                <a:gd name="T6" fmla="*/ 31 w 31"/>
                <a:gd name="T7" fmla="*/ 41 h 50"/>
                <a:gd name="T8" fmla="*/ 31 w 31"/>
                <a:gd name="T9" fmla="*/ 50 h 50"/>
                <a:gd name="T10" fmla="*/ 0 w 31"/>
                <a:gd name="T11" fmla="*/ 50 h 50"/>
                <a:gd name="T12" fmla="*/ 0 w 3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0" y="0"/>
                  </a:moveTo>
                  <a:lnTo>
                    <a:pt x="10" y="0"/>
                  </a:lnTo>
                  <a:lnTo>
                    <a:pt x="10" y="41"/>
                  </a:lnTo>
                  <a:lnTo>
                    <a:pt x="31" y="41"/>
                  </a:lnTo>
                  <a:lnTo>
                    <a:pt x="31"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Freeform 724"/>
            <p:cNvSpPr>
              <a:spLocks/>
            </p:cNvSpPr>
            <p:nvPr/>
          </p:nvSpPr>
          <p:spPr bwMode="auto">
            <a:xfrm>
              <a:off x="5332473" y="3361892"/>
              <a:ext cx="51540" cy="80531"/>
            </a:xfrm>
            <a:custGeom>
              <a:avLst/>
              <a:gdLst>
                <a:gd name="T0" fmla="*/ 0 w 32"/>
                <a:gd name="T1" fmla="*/ 0 h 50"/>
                <a:gd name="T2" fmla="*/ 31 w 32"/>
                <a:gd name="T3" fmla="*/ 0 h 50"/>
                <a:gd name="T4" fmla="*/ 31 w 32"/>
                <a:gd name="T5" fmla="*/ 10 h 50"/>
                <a:gd name="T6" fmla="*/ 10 w 32"/>
                <a:gd name="T7" fmla="*/ 10 h 50"/>
                <a:gd name="T8" fmla="*/ 10 w 32"/>
                <a:gd name="T9" fmla="*/ 21 h 50"/>
                <a:gd name="T10" fmla="*/ 29 w 32"/>
                <a:gd name="T11" fmla="*/ 21 h 50"/>
                <a:gd name="T12" fmla="*/ 29 w 32"/>
                <a:gd name="T13" fmla="*/ 30 h 50"/>
                <a:gd name="T14" fmla="*/ 10 w 32"/>
                <a:gd name="T15" fmla="*/ 30 h 50"/>
                <a:gd name="T16" fmla="*/ 10 w 32"/>
                <a:gd name="T17" fmla="*/ 41 h 50"/>
                <a:gd name="T18" fmla="*/ 32 w 32"/>
                <a:gd name="T19" fmla="*/ 41 h 50"/>
                <a:gd name="T20" fmla="*/ 32 w 32"/>
                <a:gd name="T21" fmla="*/ 50 h 50"/>
                <a:gd name="T22" fmla="*/ 0 w 32"/>
                <a:gd name="T23" fmla="*/ 50 h 50"/>
                <a:gd name="T24" fmla="*/ 0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0"/>
                  </a:moveTo>
                  <a:lnTo>
                    <a:pt x="31" y="0"/>
                  </a:lnTo>
                  <a:lnTo>
                    <a:pt x="31" y="10"/>
                  </a:lnTo>
                  <a:lnTo>
                    <a:pt x="10" y="10"/>
                  </a:lnTo>
                  <a:lnTo>
                    <a:pt x="10" y="21"/>
                  </a:lnTo>
                  <a:lnTo>
                    <a:pt x="29" y="21"/>
                  </a:lnTo>
                  <a:lnTo>
                    <a:pt x="29" y="30"/>
                  </a:lnTo>
                  <a:lnTo>
                    <a:pt x="10" y="30"/>
                  </a:lnTo>
                  <a:lnTo>
                    <a:pt x="10" y="41"/>
                  </a:lnTo>
                  <a:lnTo>
                    <a:pt x="32" y="41"/>
                  </a:lnTo>
                  <a:lnTo>
                    <a:pt x="32" y="50"/>
                  </a:lnTo>
                  <a:lnTo>
                    <a:pt x="0" y="5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Freeform 725"/>
            <p:cNvSpPr>
              <a:spLocks noEditPoints="1"/>
            </p:cNvSpPr>
            <p:nvPr/>
          </p:nvSpPr>
          <p:spPr bwMode="auto">
            <a:xfrm>
              <a:off x="4979748" y="3186335"/>
              <a:ext cx="132071" cy="128849"/>
            </a:xfrm>
            <a:custGeom>
              <a:avLst/>
              <a:gdLst>
                <a:gd name="T0" fmla="*/ 63 w 121"/>
                <a:gd name="T1" fmla="*/ 2 h 118"/>
                <a:gd name="T2" fmla="*/ 90 w 121"/>
                <a:gd name="T3" fmla="*/ 18 h 118"/>
                <a:gd name="T4" fmla="*/ 24 w 121"/>
                <a:gd name="T5" fmla="*/ 18 h 118"/>
                <a:gd name="T6" fmla="*/ 65 w 121"/>
                <a:gd name="T7" fmla="*/ 9 h 118"/>
                <a:gd name="T8" fmla="*/ 67 w 121"/>
                <a:gd name="T9" fmla="*/ 23 h 118"/>
                <a:gd name="T10" fmla="*/ 88 w 121"/>
                <a:gd name="T11" fmla="*/ 34 h 118"/>
                <a:gd name="T12" fmla="*/ 95 w 121"/>
                <a:gd name="T13" fmla="*/ 43 h 118"/>
                <a:gd name="T14" fmla="*/ 96 w 121"/>
                <a:gd name="T15" fmla="*/ 48 h 118"/>
                <a:gd name="T16" fmla="*/ 96 w 121"/>
                <a:gd name="T17" fmla="*/ 36 h 118"/>
                <a:gd name="T18" fmla="*/ 81 w 121"/>
                <a:gd name="T19" fmla="*/ 19 h 118"/>
                <a:gd name="T20" fmla="*/ 38 w 121"/>
                <a:gd name="T21" fmla="*/ 22 h 118"/>
                <a:gd name="T22" fmla="*/ 96 w 121"/>
                <a:gd name="T23" fmla="*/ 25 h 118"/>
                <a:gd name="T24" fmla="*/ 116 w 121"/>
                <a:gd name="T25" fmla="*/ 52 h 118"/>
                <a:gd name="T26" fmla="*/ 23 w 121"/>
                <a:gd name="T27" fmla="*/ 20 h 118"/>
                <a:gd name="T28" fmla="*/ 60 w 121"/>
                <a:gd name="T29" fmla="*/ 25 h 118"/>
                <a:gd name="T30" fmla="*/ 83 w 121"/>
                <a:gd name="T31" fmla="*/ 33 h 118"/>
                <a:gd name="T32" fmla="*/ 27 w 121"/>
                <a:gd name="T33" fmla="*/ 55 h 118"/>
                <a:gd name="T34" fmla="*/ 85 w 121"/>
                <a:gd name="T35" fmla="*/ 43 h 118"/>
                <a:gd name="T36" fmla="*/ 91 w 121"/>
                <a:gd name="T37" fmla="*/ 45 h 118"/>
                <a:gd name="T38" fmla="*/ 34 w 121"/>
                <a:gd name="T39" fmla="*/ 52 h 118"/>
                <a:gd name="T40" fmla="*/ 64 w 121"/>
                <a:gd name="T41" fmla="*/ 43 h 118"/>
                <a:gd name="T42" fmla="*/ 75 w 121"/>
                <a:gd name="T43" fmla="*/ 43 h 118"/>
                <a:gd name="T44" fmla="*/ 50 w 121"/>
                <a:gd name="T45" fmla="*/ 45 h 118"/>
                <a:gd name="T46" fmla="*/ 60 w 121"/>
                <a:gd name="T47" fmla="*/ 37 h 118"/>
                <a:gd name="T48" fmla="*/ 52 w 121"/>
                <a:gd name="T49" fmla="*/ 57 h 118"/>
                <a:gd name="T50" fmla="*/ 54 w 121"/>
                <a:gd name="T51" fmla="*/ 60 h 118"/>
                <a:gd name="T52" fmla="*/ 56 w 121"/>
                <a:gd name="T53" fmla="*/ 61 h 118"/>
                <a:gd name="T54" fmla="*/ 68 w 121"/>
                <a:gd name="T55" fmla="*/ 63 h 118"/>
                <a:gd name="T56" fmla="*/ 61 w 121"/>
                <a:gd name="T57" fmla="*/ 49 h 118"/>
                <a:gd name="T58" fmla="*/ 35 w 121"/>
                <a:gd name="T59" fmla="*/ 67 h 118"/>
                <a:gd name="T60" fmla="*/ 39 w 121"/>
                <a:gd name="T61" fmla="*/ 62 h 118"/>
                <a:gd name="T62" fmla="*/ 38 w 121"/>
                <a:gd name="T63" fmla="*/ 61 h 118"/>
                <a:gd name="T64" fmla="*/ 90 w 121"/>
                <a:gd name="T65" fmla="*/ 59 h 118"/>
                <a:gd name="T66" fmla="*/ 99 w 121"/>
                <a:gd name="T67" fmla="*/ 85 h 118"/>
                <a:gd name="T68" fmla="*/ 96 w 121"/>
                <a:gd name="T69" fmla="*/ 64 h 118"/>
                <a:gd name="T70" fmla="*/ 93 w 121"/>
                <a:gd name="T71" fmla="*/ 83 h 118"/>
                <a:gd name="T72" fmla="*/ 32 w 121"/>
                <a:gd name="T73" fmla="*/ 63 h 118"/>
                <a:gd name="T74" fmla="*/ 28 w 121"/>
                <a:gd name="T75" fmla="*/ 89 h 118"/>
                <a:gd name="T76" fmla="*/ 16 w 121"/>
                <a:gd name="T77" fmla="*/ 78 h 118"/>
                <a:gd name="T78" fmla="*/ 15 w 121"/>
                <a:gd name="T79" fmla="*/ 69 h 118"/>
                <a:gd name="T80" fmla="*/ 27 w 121"/>
                <a:gd name="T81" fmla="*/ 59 h 118"/>
                <a:gd name="T82" fmla="*/ 28 w 121"/>
                <a:gd name="T83" fmla="*/ 63 h 118"/>
                <a:gd name="T84" fmla="*/ 47 w 121"/>
                <a:gd name="T85" fmla="*/ 66 h 118"/>
                <a:gd name="T86" fmla="*/ 52 w 121"/>
                <a:gd name="T87" fmla="*/ 65 h 118"/>
                <a:gd name="T88" fmla="*/ 90 w 121"/>
                <a:gd name="T89" fmla="*/ 67 h 118"/>
                <a:gd name="T90" fmla="*/ 79 w 121"/>
                <a:gd name="T91" fmla="*/ 72 h 118"/>
                <a:gd name="T92" fmla="*/ 74 w 121"/>
                <a:gd name="T93" fmla="*/ 77 h 118"/>
                <a:gd name="T94" fmla="*/ 90 w 121"/>
                <a:gd name="T95" fmla="*/ 67 h 118"/>
                <a:gd name="T96" fmla="*/ 61 w 121"/>
                <a:gd name="T97" fmla="*/ 70 h 118"/>
                <a:gd name="T98" fmla="*/ 72 w 121"/>
                <a:gd name="T99" fmla="*/ 75 h 118"/>
                <a:gd name="T100" fmla="*/ 63 w 121"/>
                <a:gd name="T101" fmla="*/ 76 h 118"/>
                <a:gd name="T102" fmla="*/ 74 w 121"/>
                <a:gd name="T103" fmla="*/ 74 h 118"/>
                <a:gd name="T104" fmla="*/ 50 w 121"/>
                <a:gd name="T105" fmla="*/ 78 h 118"/>
                <a:gd name="T106" fmla="*/ 86 w 121"/>
                <a:gd name="T107" fmla="*/ 93 h 118"/>
                <a:gd name="T108" fmla="*/ 41 w 121"/>
                <a:gd name="T109" fmla="*/ 85 h 118"/>
                <a:gd name="T110" fmla="*/ 61 w 121"/>
                <a:gd name="T111" fmla="*/ 101 h 118"/>
                <a:gd name="T112" fmla="*/ 81 w 121"/>
                <a:gd name="T113" fmla="*/ 102 h 118"/>
                <a:gd name="T114" fmla="*/ 30 w 121"/>
                <a:gd name="T115" fmla="*/ 91 h 118"/>
                <a:gd name="T116" fmla="*/ 30 w 121"/>
                <a:gd name="T117" fmla="*/ 91 h 118"/>
                <a:gd name="T118" fmla="*/ 63 w 121"/>
                <a:gd name="T1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18">
                  <a:moveTo>
                    <a:pt x="114" y="32"/>
                  </a:moveTo>
                  <a:cubicBezTo>
                    <a:pt x="120" y="44"/>
                    <a:pt x="121" y="60"/>
                    <a:pt x="117" y="73"/>
                  </a:cubicBezTo>
                  <a:cubicBezTo>
                    <a:pt x="114" y="88"/>
                    <a:pt x="101" y="103"/>
                    <a:pt x="86" y="110"/>
                  </a:cubicBezTo>
                  <a:cubicBezTo>
                    <a:pt x="69" y="118"/>
                    <a:pt x="45" y="116"/>
                    <a:pt x="30" y="105"/>
                  </a:cubicBezTo>
                  <a:cubicBezTo>
                    <a:pt x="9" y="91"/>
                    <a:pt x="0" y="66"/>
                    <a:pt x="7" y="42"/>
                  </a:cubicBezTo>
                  <a:cubicBezTo>
                    <a:pt x="10" y="27"/>
                    <a:pt x="22" y="13"/>
                    <a:pt x="36" y="6"/>
                  </a:cubicBezTo>
                  <a:cubicBezTo>
                    <a:pt x="44" y="2"/>
                    <a:pt x="53" y="0"/>
                    <a:pt x="62" y="0"/>
                  </a:cubicBezTo>
                  <a:cubicBezTo>
                    <a:pt x="84" y="0"/>
                    <a:pt x="104" y="12"/>
                    <a:pt x="114" y="32"/>
                  </a:cubicBezTo>
                  <a:moveTo>
                    <a:pt x="63" y="2"/>
                  </a:moveTo>
                  <a:cubicBezTo>
                    <a:pt x="64" y="5"/>
                    <a:pt x="64" y="8"/>
                    <a:pt x="63" y="10"/>
                  </a:cubicBezTo>
                  <a:cubicBezTo>
                    <a:pt x="63" y="10"/>
                    <a:pt x="63" y="10"/>
                    <a:pt x="64" y="10"/>
                  </a:cubicBezTo>
                  <a:cubicBezTo>
                    <a:pt x="64" y="9"/>
                    <a:pt x="64" y="10"/>
                    <a:pt x="65" y="10"/>
                  </a:cubicBezTo>
                  <a:cubicBezTo>
                    <a:pt x="65" y="10"/>
                    <a:pt x="65" y="11"/>
                    <a:pt x="64" y="11"/>
                  </a:cubicBezTo>
                  <a:cubicBezTo>
                    <a:pt x="65" y="11"/>
                    <a:pt x="65" y="11"/>
                    <a:pt x="65" y="11"/>
                  </a:cubicBezTo>
                  <a:cubicBezTo>
                    <a:pt x="72" y="12"/>
                    <a:pt x="78" y="14"/>
                    <a:pt x="83" y="17"/>
                  </a:cubicBezTo>
                  <a:cubicBezTo>
                    <a:pt x="83" y="16"/>
                    <a:pt x="83" y="16"/>
                    <a:pt x="83" y="16"/>
                  </a:cubicBezTo>
                  <a:cubicBezTo>
                    <a:pt x="84" y="16"/>
                    <a:pt x="86" y="15"/>
                    <a:pt x="87" y="16"/>
                  </a:cubicBezTo>
                  <a:cubicBezTo>
                    <a:pt x="88" y="16"/>
                    <a:pt x="89" y="17"/>
                    <a:pt x="90" y="18"/>
                  </a:cubicBezTo>
                  <a:cubicBezTo>
                    <a:pt x="91" y="18"/>
                    <a:pt x="93" y="20"/>
                    <a:pt x="93" y="21"/>
                  </a:cubicBezTo>
                  <a:cubicBezTo>
                    <a:pt x="93" y="22"/>
                    <a:pt x="94" y="22"/>
                    <a:pt x="94" y="23"/>
                  </a:cubicBezTo>
                  <a:cubicBezTo>
                    <a:pt x="95" y="21"/>
                    <a:pt x="97" y="20"/>
                    <a:pt x="98" y="18"/>
                  </a:cubicBezTo>
                  <a:cubicBezTo>
                    <a:pt x="99" y="17"/>
                    <a:pt x="99" y="17"/>
                    <a:pt x="99" y="17"/>
                  </a:cubicBezTo>
                  <a:cubicBezTo>
                    <a:pt x="91" y="9"/>
                    <a:pt x="80" y="5"/>
                    <a:pt x="69" y="3"/>
                  </a:cubicBezTo>
                  <a:cubicBezTo>
                    <a:pt x="67" y="3"/>
                    <a:pt x="65" y="3"/>
                    <a:pt x="63" y="2"/>
                  </a:cubicBezTo>
                  <a:moveTo>
                    <a:pt x="60" y="3"/>
                  </a:moveTo>
                  <a:cubicBezTo>
                    <a:pt x="49" y="3"/>
                    <a:pt x="38" y="7"/>
                    <a:pt x="29" y="14"/>
                  </a:cubicBezTo>
                  <a:cubicBezTo>
                    <a:pt x="28" y="15"/>
                    <a:pt x="26" y="17"/>
                    <a:pt x="24" y="18"/>
                  </a:cubicBezTo>
                  <a:cubicBezTo>
                    <a:pt x="24" y="18"/>
                    <a:pt x="24" y="18"/>
                    <a:pt x="24" y="18"/>
                  </a:cubicBezTo>
                  <a:cubicBezTo>
                    <a:pt x="27" y="19"/>
                    <a:pt x="29" y="22"/>
                    <a:pt x="31" y="24"/>
                  </a:cubicBezTo>
                  <a:cubicBezTo>
                    <a:pt x="31" y="23"/>
                    <a:pt x="31" y="23"/>
                    <a:pt x="31" y="23"/>
                  </a:cubicBezTo>
                  <a:cubicBezTo>
                    <a:pt x="39" y="16"/>
                    <a:pt x="49" y="12"/>
                    <a:pt x="60" y="11"/>
                  </a:cubicBezTo>
                  <a:cubicBezTo>
                    <a:pt x="60" y="10"/>
                    <a:pt x="60" y="10"/>
                    <a:pt x="60" y="10"/>
                  </a:cubicBezTo>
                  <a:cubicBezTo>
                    <a:pt x="60" y="3"/>
                    <a:pt x="60" y="3"/>
                    <a:pt x="60" y="3"/>
                  </a:cubicBezTo>
                  <a:close/>
                  <a:moveTo>
                    <a:pt x="70" y="7"/>
                  </a:moveTo>
                  <a:cubicBezTo>
                    <a:pt x="66" y="9"/>
                    <a:pt x="66" y="9"/>
                    <a:pt x="66" y="9"/>
                  </a:cubicBezTo>
                  <a:cubicBezTo>
                    <a:pt x="65" y="9"/>
                    <a:pt x="65" y="8"/>
                    <a:pt x="65" y="9"/>
                  </a:cubicBezTo>
                  <a:cubicBezTo>
                    <a:pt x="64" y="9"/>
                    <a:pt x="65" y="9"/>
                    <a:pt x="65" y="9"/>
                  </a:cubicBezTo>
                  <a:cubicBezTo>
                    <a:pt x="66" y="11"/>
                    <a:pt x="69" y="10"/>
                    <a:pt x="71" y="10"/>
                  </a:cubicBezTo>
                  <a:cubicBezTo>
                    <a:pt x="72" y="10"/>
                    <a:pt x="73" y="10"/>
                    <a:pt x="74" y="9"/>
                  </a:cubicBezTo>
                  <a:cubicBezTo>
                    <a:pt x="74" y="9"/>
                    <a:pt x="74" y="9"/>
                    <a:pt x="74" y="9"/>
                  </a:cubicBezTo>
                  <a:cubicBezTo>
                    <a:pt x="73" y="7"/>
                    <a:pt x="72" y="7"/>
                    <a:pt x="70" y="7"/>
                  </a:cubicBezTo>
                  <a:moveTo>
                    <a:pt x="63" y="14"/>
                  </a:moveTo>
                  <a:cubicBezTo>
                    <a:pt x="64" y="15"/>
                    <a:pt x="64" y="15"/>
                    <a:pt x="64" y="15"/>
                  </a:cubicBezTo>
                  <a:cubicBezTo>
                    <a:pt x="63" y="17"/>
                    <a:pt x="64" y="20"/>
                    <a:pt x="63" y="23"/>
                  </a:cubicBezTo>
                  <a:cubicBezTo>
                    <a:pt x="64" y="22"/>
                    <a:pt x="66" y="23"/>
                    <a:pt x="67" y="23"/>
                  </a:cubicBezTo>
                  <a:cubicBezTo>
                    <a:pt x="72" y="24"/>
                    <a:pt x="78" y="25"/>
                    <a:pt x="82" y="29"/>
                  </a:cubicBezTo>
                  <a:cubicBezTo>
                    <a:pt x="82" y="28"/>
                    <a:pt x="81" y="28"/>
                    <a:pt x="81" y="27"/>
                  </a:cubicBezTo>
                  <a:cubicBezTo>
                    <a:pt x="81" y="27"/>
                    <a:pt x="81" y="27"/>
                    <a:pt x="81" y="27"/>
                  </a:cubicBezTo>
                  <a:cubicBezTo>
                    <a:pt x="81" y="26"/>
                    <a:pt x="80" y="25"/>
                    <a:pt x="80" y="25"/>
                  </a:cubicBezTo>
                  <a:cubicBezTo>
                    <a:pt x="80" y="24"/>
                    <a:pt x="80" y="24"/>
                    <a:pt x="81" y="24"/>
                  </a:cubicBezTo>
                  <a:cubicBezTo>
                    <a:pt x="82" y="25"/>
                    <a:pt x="82" y="26"/>
                    <a:pt x="83" y="27"/>
                  </a:cubicBezTo>
                  <a:cubicBezTo>
                    <a:pt x="84" y="27"/>
                    <a:pt x="84" y="27"/>
                    <a:pt x="85" y="28"/>
                  </a:cubicBezTo>
                  <a:cubicBezTo>
                    <a:pt x="86" y="28"/>
                    <a:pt x="85" y="29"/>
                    <a:pt x="86" y="30"/>
                  </a:cubicBezTo>
                  <a:cubicBezTo>
                    <a:pt x="86" y="32"/>
                    <a:pt x="88" y="33"/>
                    <a:pt x="88" y="34"/>
                  </a:cubicBezTo>
                  <a:cubicBezTo>
                    <a:pt x="88" y="35"/>
                    <a:pt x="88" y="34"/>
                    <a:pt x="89" y="34"/>
                  </a:cubicBezTo>
                  <a:cubicBezTo>
                    <a:pt x="90" y="37"/>
                    <a:pt x="90" y="37"/>
                    <a:pt x="90" y="37"/>
                  </a:cubicBezTo>
                  <a:cubicBezTo>
                    <a:pt x="90" y="37"/>
                    <a:pt x="90" y="37"/>
                    <a:pt x="91" y="38"/>
                  </a:cubicBezTo>
                  <a:cubicBezTo>
                    <a:pt x="91" y="38"/>
                    <a:pt x="92" y="37"/>
                    <a:pt x="92" y="37"/>
                  </a:cubicBezTo>
                  <a:cubicBezTo>
                    <a:pt x="94" y="38"/>
                    <a:pt x="92" y="39"/>
                    <a:pt x="92" y="39"/>
                  </a:cubicBezTo>
                  <a:cubicBezTo>
                    <a:pt x="93" y="39"/>
                    <a:pt x="93" y="39"/>
                    <a:pt x="94" y="39"/>
                  </a:cubicBezTo>
                  <a:cubicBezTo>
                    <a:pt x="94" y="40"/>
                    <a:pt x="93" y="40"/>
                    <a:pt x="93" y="41"/>
                  </a:cubicBezTo>
                  <a:cubicBezTo>
                    <a:pt x="93" y="41"/>
                    <a:pt x="93" y="41"/>
                    <a:pt x="94" y="41"/>
                  </a:cubicBezTo>
                  <a:cubicBezTo>
                    <a:pt x="94" y="41"/>
                    <a:pt x="95" y="42"/>
                    <a:pt x="95" y="43"/>
                  </a:cubicBezTo>
                  <a:cubicBezTo>
                    <a:pt x="96" y="44"/>
                    <a:pt x="94" y="46"/>
                    <a:pt x="95" y="47"/>
                  </a:cubicBezTo>
                  <a:cubicBezTo>
                    <a:pt x="95" y="48"/>
                    <a:pt x="95" y="49"/>
                    <a:pt x="94" y="50"/>
                  </a:cubicBezTo>
                  <a:cubicBezTo>
                    <a:pt x="94" y="51"/>
                    <a:pt x="93" y="52"/>
                    <a:pt x="93" y="53"/>
                  </a:cubicBezTo>
                  <a:cubicBezTo>
                    <a:pt x="91" y="53"/>
                    <a:pt x="91" y="53"/>
                    <a:pt x="91" y="53"/>
                  </a:cubicBezTo>
                  <a:cubicBezTo>
                    <a:pt x="90" y="54"/>
                    <a:pt x="92" y="55"/>
                    <a:pt x="91" y="56"/>
                  </a:cubicBezTo>
                  <a:cubicBezTo>
                    <a:pt x="94" y="56"/>
                    <a:pt x="94" y="56"/>
                    <a:pt x="94" y="56"/>
                  </a:cubicBezTo>
                  <a:cubicBezTo>
                    <a:pt x="94" y="55"/>
                    <a:pt x="94" y="55"/>
                    <a:pt x="94" y="55"/>
                  </a:cubicBezTo>
                  <a:cubicBezTo>
                    <a:pt x="93" y="54"/>
                    <a:pt x="94" y="52"/>
                    <a:pt x="94" y="51"/>
                  </a:cubicBezTo>
                  <a:cubicBezTo>
                    <a:pt x="95" y="50"/>
                    <a:pt x="95" y="49"/>
                    <a:pt x="96" y="48"/>
                  </a:cubicBezTo>
                  <a:cubicBezTo>
                    <a:pt x="96" y="48"/>
                    <a:pt x="96" y="48"/>
                    <a:pt x="97" y="48"/>
                  </a:cubicBezTo>
                  <a:cubicBezTo>
                    <a:pt x="97" y="49"/>
                    <a:pt x="97" y="50"/>
                    <a:pt x="96" y="51"/>
                  </a:cubicBezTo>
                  <a:cubicBezTo>
                    <a:pt x="97" y="52"/>
                    <a:pt x="97" y="54"/>
                    <a:pt x="97" y="56"/>
                  </a:cubicBezTo>
                  <a:cubicBezTo>
                    <a:pt x="100" y="56"/>
                    <a:pt x="103" y="55"/>
                    <a:pt x="105" y="55"/>
                  </a:cubicBezTo>
                  <a:cubicBezTo>
                    <a:pt x="105" y="55"/>
                    <a:pt x="105" y="55"/>
                    <a:pt x="105" y="55"/>
                  </a:cubicBezTo>
                  <a:cubicBezTo>
                    <a:pt x="105" y="50"/>
                    <a:pt x="104" y="45"/>
                    <a:pt x="101" y="40"/>
                  </a:cubicBezTo>
                  <a:cubicBezTo>
                    <a:pt x="101" y="40"/>
                    <a:pt x="100" y="41"/>
                    <a:pt x="100" y="40"/>
                  </a:cubicBezTo>
                  <a:cubicBezTo>
                    <a:pt x="99" y="40"/>
                    <a:pt x="99" y="40"/>
                    <a:pt x="99" y="40"/>
                  </a:cubicBezTo>
                  <a:cubicBezTo>
                    <a:pt x="98" y="39"/>
                    <a:pt x="97" y="37"/>
                    <a:pt x="96" y="36"/>
                  </a:cubicBezTo>
                  <a:cubicBezTo>
                    <a:pt x="95" y="37"/>
                    <a:pt x="94" y="35"/>
                    <a:pt x="93" y="35"/>
                  </a:cubicBezTo>
                  <a:cubicBezTo>
                    <a:pt x="92" y="34"/>
                    <a:pt x="92" y="32"/>
                    <a:pt x="91" y="33"/>
                  </a:cubicBezTo>
                  <a:cubicBezTo>
                    <a:pt x="90" y="32"/>
                    <a:pt x="89" y="32"/>
                    <a:pt x="89" y="31"/>
                  </a:cubicBezTo>
                  <a:cubicBezTo>
                    <a:pt x="89" y="29"/>
                    <a:pt x="89" y="28"/>
                    <a:pt x="87" y="27"/>
                  </a:cubicBezTo>
                  <a:cubicBezTo>
                    <a:pt x="86" y="26"/>
                    <a:pt x="86" y="28"/>
                    <a:pt x="85" y="28"/>
                  </a:cubicBezTo>
                  <a:cubicBezTo>
                    <a:pt x="84" y="27"/>
                    <a:pt x="84" y="27"/>
                    <a:pt x="84" y="26"/>
                  </a:cubicBezTo>
                  <a:cubicBezTo>
                    <a:pt x="84" y="26"/>
                    <a:pt x="84" y="25"/>
                    <a:pt x="84" y="25"/>
                  </a:cubicBezTo>
                  <a:cubicBezTo>
                    <a:pt x="85" y="23"/>
                    <a:pt x="82" y="23"/>
                    <a:pt x="83" y="21"/>
                  </a:cubicBezTo>
                  <a:cubicBezTo>
                    <a:pt x="82" y="20"/>
                    <a:pt x="81" y="20"/>
                    <a:pt x="81" y="19"/>
                  </a:cubicBezTo>
                  <a:cubicBezTo>
                    <a:pt x="76" y="17"/>
                    <a:pt x="72" y="15"/>
                    <a:pt x="67" y="15"/>
                  </a:cubicBezTo>
                  <a:cubicBezTo>
                    <a:pt x="65" y="14"/>
                    <a:pt x="64" y="15"/>
                    <a:pt x="63" y="14"/>
                  </a:cubicBezTo>
                  <a:moveTo>
                    <a:pt x="89" y="14"/>
                  </a:moveTo>
                  <a:cubicBezTo>
                    <a:pt x="89" y="15"/>
                    <a:pt x="88" y="14"/>
                    <a:pt x="87" y="14"/>
                  </a:cubicBezTo>
                  <a:cubicBezTo>
                    <a:pt x="87" y="15"/>
                    <a:pt x="88" y="15"/>
                    <a:pt x="88" y="15"/>
                  </a:cubicBezTo>
                  <a:cubicBezTo>
                    <a:pt x="89" y="16"/>
                    <a:pt x="89" y="17"/>
                    <a:pt x="91" y="17"/>
                  </a:cubicBezTo>
                  <a:cubicBezTo>
                    <a:pt x="91" y="16"/>
                    <a:pt x="90" y="16"/>
                    <a:pt x="90" y="15"/>
                  </a:cubicBezTo>
                  <a:cubicBezTo>
                    <a:pt x="90" y="15"/>
                    <a:pt x="90" y="14"/>
                    <a:pt x="89" y="14"/>
                  </a:cubicBezTo>
                  <a:moveTo>
                    <a:pt x="38" y="22"/>
                  </a:moveTo>
                  <a:cubicBezTo>
                    <a:pt x="36" y="23"/>
                    <a:pt x="34" y="25"/>
                    <a:pt x="33" y="26"/>
                  </a:cubicBezTo>
                  <a:cubicBezTo>
                    <a:pt x="35" y="27"/>
                    <a:pt x="36" y="29"/>
                    <a:pt x="38" y="31"/>
                  </a:cubicBezTo>
                  <a:cubicBezTo>
                    <a:pt x="39" y="32"/>
                    <a:pt x="39" y="32"/>
                    <a:pt x="39" y="32"/>
                  </a:cubicBezTo>
                  <a:cubicBezTo>
                    <a:pt x="43" y="27"/>
                    <a:pt x="49" y="24"/>
                    <a:pt x="56" y="23"/>
                  </a:cubicBezTo>
                  <a:cubicBezTo>
                    <a:pt x="57" y="23"/>
                    <a:pt x="59" y="22"/>
                    <a:pt x="60" y="23"/>
                  </a:cubicBezTo>
                  <a:cubicBezTo>
                    <a:pt x="60" y="20"/>
                    <a:pt x="60" y="17"/>
                    <a:pt x="60" y="14"/>
                  </a:cubicBezTo>
                  <a:cubicBezTo>
                    <a:pt x="52" y="15"/>
                    <a:pt x="44" y="17"/>
                    <a:pt x="38" y="22"/>
                  </a:cubicBezTo>
                  <a:moveTo>
                    <a:pt x="101" y="19"/>
                  </a:moveTo>
                  <a:cubicBezTo>
                    <a:pt x="100" y="21"/>
                    <a:pt x="98" y="23"/>
                    <a:pt x="96" y="25"/>
                  </a:cubicBezTo>
                  <a:cubicBezTo>
                    <a:pt x="95" y="26"/>
                    <a:pt x="95" y="26"/>
                    <a:pt x="95" y="26"/>
                  </a:cubicBezTo>
                  <a:cubicBezTo>
                    <a:pt x="95" y="26"/>
                    <a:pt x="95" y="26"/>
                    <a:pt x="96" y="27"/>
                  </a:cubicBezTo>
                  <a:cubicBezTo>
                    <a:pt x="98" y="28"/>
                    <a:pt x="98" y="30"/>
                    <a:pt x="100" y="31"/>
                  </a:cubicBezTo>
                  <a:cubicBezTo>
                    <a:pt x="101" y="34"/>
                    <a:pt x="104" y="35"/>
                    <a:pt x="104" y="38"/>
                  </a:cubicBezTo>
                  <a:cubicBezTo>
                    <a:pt x="106" y="43"/>
                    <a:pt x="108" y="49"/>
                    <a:pt x="108" y="55"/>
                  </a:cubicBezTo>
                  <a:cubicBezTo>
                    <a:pt x="108" y="56"/>
                    <a:pt x="108" y="56"/>
                    <a:pt x="108" y="56"/>
                  </a:cubicBezTo>
                  <a:cubicBezTo>
                    <a:pt x="108" y="56"/>
                    <a:pt x="108" y="56"/>
                    <a:pt x="109" y="56"/>
                  </a:cubicBezTo>
                  <a:cubicBezTo>
                    <a:pt x="117" y="55"/>
                    <a:pt x="117" y="55"/>
                    <a:pt x="117" y="55"/>
                  </a:cubicBezTo>
                  <a:cubicBezTo>
                    <a:pt x="116" y="55"/>
                    <a:pt x="117" y="53"/>
                    <a:pt x="116" y="52"/>
                  </a:cubicBezTo>
                  <a:cubicBezTo>
                    <a:pt x="115" y="40"/>
                    <a:pt x="110" y="29"/>
                    <a:pt x="101" y="19"/>
                  </a:cubicBezTo>
                  <a:moveTo>
                    <a:pt x="23" y="19"/>
                  </a:moveTo>
                  <a:cubicBezTo>
                    <a:pt x="15" y="29"/>
                    <a:pt x="9" y="39"/>
                    <a:pt x="8" y="51"/>
                  </a:cubicBezTo>
                  <a:cubicBezTo>
                    <a:pt x="8" y="52"/>
                    <a:pt x="8" y="54"/>
                    <a:pt x="8" y="56"/>
                  </a:cubicBezTo>
                  <a:cubicBezTo>
                    <a:pt x="10" y="56"/>
                    <a:pt x="14" y="56"/>
                    <a:pt x="16" y="56"/>
                  </a:cubicBezTo>
                  <a:cubicBezTo>
                    <a:pt x="16" y="55"/>
                    <a:pt x="16" y="55"/>
                    <a:pt x="16" y="55"/>
                  </a:cubicBezTo>
                  <a:cubicBezTo>
                    <a:pt x="17" y="46"/>
                    <a:pt x="20" y="38"/>
                    <a:pt x="25" y="30"/>
                  </a:cubicBezTo>
                  <a:cubicBezTo>
                    <a:pt x="26" y="29"/>
                    <a:pt x="27" y="27"/>
                    <a:pt x="29" y="26"/>
                  </a:cubicBezTo>
                  <a:cubicBezTo>
                    <a:pt x="27" y="24"/>
                    <a:pt x="25" y="22"/>
                    <a:pt x="23" y="20"/>
                  </a:cubicBezTo>
                  <a:lnTo>
                    <a:pt x="23" y="19"/>
                  </a:lnTo>
                  <a:close/>
                  <a:moveTo>
                    <a:pt x="60" y="25"/>
                  </a:moveTo>
                  <a:cubicBezTo>
                    <a:pt x="60" y="26"/>
                    <a:pt x="60" y="26"/>
                    <a:pt x="60" y="26"/>
                  </a:cubicBezTo>
                  <a:cubicBezTo>
                    <a:pt x="53" y="26"/>
                    <a:pt x="46" y="29"/>
                    <a:pt x="41" y="34"/>
                  </a:cubicBezTo>
                  <a:cubicBezTo>
                    <a:pt x="43" y="35"/>
                    <a:pt x="45" y="38"/>
                    <a:pt x="47" y="39"/>
                  </a:cubicBezTo>
                  <a:cubicBezTo>
                    <a:pt x="47" y="39"/>
                    <a:pt x="47" y="39"/>
                    <a:pt x="47" y="39"/>
                  </a:cubicBezTo>
                  <a:cubicBezTo>
                    <a:pt x="50" y="37"/>
                    <a:pt x="53" y="35"/>
                    <a:pt x="56" y="34"/>
                  </a:cubicBezTo>
                  <a:cubicBezTo>
                    <a:pt x="57" y="34"/>
                    <a:pt x="59" y="34"/>
                    <a:pt x="60" y="34"/>
                  </a:cubicBezTo>
                  <a:cubicBezTo>
                    <a:pt x="60" y="31"/>
                    <a:pt x="60" y="28"/>
                    <a:pt x="60" y="25"/>
                  </a:cubicBezTo>
                  <a:moveTo>
                    <a:pt x="63" y="25"/>
                  </a:moveTo>
                  <a:cubicBezTo>
                    <a:pt x="64" y="26"/>
                    <a:pt x="64" y="26"/>
                    <a:pt x="64" y="26"/>
                  </a:cubicBezTo>
                  <a:cubicBezTo>
                    <a:pt x="64" y="34"/>
                    <a:pt x="64" y="34"/>
                    <a:pt x="64" y="34"/>
                  </a:cubicBezTo>
                  <a:cubicBezTo>
                    <a:pt x="64" y="34"/>
                    <a:pt x="64" y="34"/>
                    <a:pt x="64" y="34"/>
                  </a:cubicBezTo>
                  <a:cubicBezTo>
                    <a:pt x="69" y="34"/>
                    <a:pt x="73" y="36"/>
                    <a:pt x="77" y="39"/>
                  </a:cubicBezTo>
                  <a:cubicBezTo>
                    <a:pt x="77" y="40"/>
                    <a:pt x="77" y="40"/>
                    <a:pt x="77" y="40"/>
                  </a:cubicBezTo>
                  <a:cubicBezTo>
                    <a:pt x="79" y="38"/>
                    <a:pt x="81" y="36"/>
                    <a:pt x="82" y="34"/>
                  </a:cubicBezTo>
                  <a:cubicBezTo>
                    <a:pt x="83" y="34"/>
                    <a:pt x="83" y="34"/>
                    <a:pt x="83" y="34"/>
                  </a:cubicBezTo>
                  <a:cubicBezTo>
                    <a:pt x="83" y="33"/>
                    <a:pt x="83" y="33"/>
                    <a:pt x="83" y="33"/>
                  </a:cubicBezTo>
                  <a:cubicBezTo>
                    <a:pt x="80" y="31"/>
                    <a:pt x="76" y="29"/>
                    <a:pt x="73" y="27"/>
                  </a:cubicBezTo>
                  <a:cubicBezTo>
                    <a:pt x="70" y="26"/>
                    <a:pt x="66" y="26"/>
                    <a:pt x="63" y="25"/>
                  </a:cubicBezTo>
                  <a:moveTo>
                    <a:pt x="30" y="28"/>
                  </a:moveTo>
                  <a:cubicBezTo>
                    <a:pt x="30" y="28"/>
                    <a:pt x="30" y="28"/>
                    <a:pt x="30" y="28"/>
                  </a:cubicBezTo>
                  <a:cubicBezTo>
                    <a:pt x="27" y="32"/>
                    <a:pt x="27" y="32"/>
                    <a:pt x="27" y="32"/>
                  </a:cubicBezTo>
                  <a:cubicBezTo>
                    <a:pt x="22" y="39"/>
                    <a:pt x="20" y="47"/>
                    <a:pt x="19" y="56"/>
                  </a:cubicBezTo>
                  <a:cubicBezTo>
                    <a:pt x="27" y="56"/>
                    <a:pt x="27" y="56"/>
                    <a:pt x="27" y="56"/>
                  </a:cubicBezTo>
                  <a:cubicBezTo>
                    <a:pt x="28" y="56"/>
                    <a:pt x="28" y="56"/>
                    <a:pt x="28" y="56"/>
                  </a:cubicBezTo>
                  <a:cubicBezTo>
                    <a:pt x="27" y="56"/>
                    <a:pt x="27" y="55"/>
                    <a:pt x="27" y="55"/>
                  </a:cubicBezTo>
                  <a:cubicBezTo>
                    <a:pt x="28" y="47"/>
                    <a:pt x="31" y="40"/>
                    <a:pt x="37" y="34"/>
                  </a:cubicBezTo>
                  <a:cubicBezTo>
                    <a:pt x="34" y="32"/>
                    <a:pt x="32" y="30"/>
                    <a:pt x="30" y="28"/>
                  </a:cubicBezTo>
                  <a:moveTo>
                    <a:pt x="85" y="36"/>
                  </a:moveTo>
                  <a:cubicBezTo>
                    <a:pt x="85" y="36"/>
                    <a:pt x="85" y="36"/>
                    <a:pt x="85" y="36"/>
                  </a:cubicBezTo>
                  <a:cubicBezTo>
                    <a:pt x="82" y="39"/>
                    <a:pt x="80" y="41"/>
                    <a:pt x="77" y="44"/>
                  </a:cubicBezTo>
                  <a:cubicBezTo>
                    <a:pt x="77" y="45"/>
                    <a:pt x="77" y="45"/>
                    <a:pt x="78" y="45"/>
                  </a:cubicBezTo>
                  <a:cubicBezTo>
                    <a:pt x="78" y="44"/>
                    <a:pt x="78" y="44"/>
                    <a:pt x="78" y="43"/>
                  </a:cubicBezTo>
                  <a:cubicBezTo>
                    <a:pt x="79" y="42"/>
                    <a:pt x="80" y="43"/>
                    <a:pt x="81" y="43"/>
                  </a:cubicBezTo>
                  <a:cubicBezTo>
                    <a:pt x="82" y="43"/>
                    <a:pt x="84" y="43"/>
                    <a:pt x="85" y="43"/>
                  </a:cubicBezTo>
                  <a:cubicBezTo>
                    <a:pt x="86" y="44"/>
                    <a:pt x="86" y="45"/>
                    <a:pt x="87" y="46"/>
                  </a:cubicBezTo>
                  <a:cubicBezTo>
                    <a:pt x="87" y="46"/>
                    <a:pt x="87" y="46"/>
                    <a:pt x="87" y="47"/>
                  </a:cubicBezTo>
                  <a:cubicBezTo>
                    <a:pt x="87" y="49"/>
                    <a:pt x="88" y="46"/>
                    <a:pt x="89" y="47"/>
                  </a:cubicBezTo>
                  <a:cubicBezTo>
                    <a:pt x="90" y="47"/>
                    <a:pt x="90" y="47"/>
                    <a:pt x="91" y="47"/>
                  </a:cubicBezTo>
                  <a:cubicBezTo>
                    <a:pt x="91" y="48"/>
                    <a:pt x="92" y="48"/>
                    <a:pt x="92" y="49"/>
                  </a:cubicBezTo>
                  <a:cubicBezTo>
                    <a:pt x="92" y="49"/>
                    <a:pt x="91" y="49"/>
                    <a:pt x="91" y="50"/>
                  </a:cubicBezTo>
                  <a:cubicBezTo>
                    <a:pt x="91" y="50"/>
                    <a:pt x="90" y="51"/>
                    <a:pt x="91" y="52"/>
                  </a:cubicBezTo>
                  <a:cubicBezTo>
                    <a:pt x="92" y="52"/>
                    <a:pt x="92" y="50"/>
                    <a:pt x="93" y="49"/>
                  </a:cubicBezTo>
                  <a:cubicBezTo>
                    <a:pt x="93" y="48"/>
                    <a:pt x="92" y="46"/>
                    <a:pt x="91" y="45"/>
                  </a:cubicBezTo>
                  <a:cubicBezTo>
                    <a:pt x="91" y="45"/>
                    <a:pt x="90" y="44"/>
                    <a:pt x="89" y="44"/>
                  </a:cubicBezTo>
                  <a:cubicBezTo>
                    <a:pt x="87" y="43"/>
                    <a:pt x="89" y="42"/>
                    <a:pt x="89" y="41"/>
                  </a:cubicBezTo>
                  <a:cubicBezTo>
                    <a:pt x="88" y="39"/>
                    <a:pt x="87" y="37"/>
                    <a:pt x="85" y="36"/>
                  </a:cubicBezTo>
                  <a:moveTo>
                    <a:pt x="39" y="36"/>
                  </a:moveTo>
                  <a:cubicBezTo>
                    <a:pt x="35" y="41"/>
                    <a:pt x="32" y="46"/>
                    <a:pt x="31" y="52"/>
                  </a:cubicBezTo>
                  <a:cubicBezTo>
                    <a:pt x="31" y="53"/>
                    <a:pt x="31" y="55"/>
                    <a:pt x="30" y="56"/>
                  </a:cubicBezTo>
                  <a:cubicBezTo>
                    <a:pt x="31" y="56"/>
                    <a:pt x="33" y="56"/>
                    <a:pt x="34" y="56"/>
                  </a:cubicBezTo>
                  <a:cubicBezTo>
                    <a:pt x="33" y="55"/>
                    <a:pt x="34" y="55"/>
                    <a:pt x="33" y="54"/>
                  </a:cubicBezTo>
                  <a:cubicBezTo>
                    <a:pt x="33" y="53"/>
                    <a:pt x="33" y="53"/>
                    <a:pt x="34" y="52"/>
                  </a:cubicBezTo>
                  <a:cubicBezTo>
                    <a:pt x="34" y="51"/>
                    <a:pt x="35" y="50"/>
                    <a:pt x="35" y="49"/>
                  </a:cubicBezTo>
                  <a:cubicBezTo>
                    <a:pt x="35" y="48"/>
                    <a:pt x="37" y="49"/>
                    <a:pt x="37" y="48"/>
                  </a:cubicBezTo>
                  <a:cubicBezTo>
                    <a:pt x="38" y="48"/>
                    <a:pt x="38" y="48"/>
                    <a:pt x="38" y="47"/>
                  </a:cubicBezTo>
                  <a:cubicBezTo>
                    <a:pt x="38" y="47"/>
                    <a:pt x="39" y="47"/>
                    <a:pt x="40" y="46"/>
                  </a:cubicBezTo>
                  <a:cubicBezTo>
                    <a:pt x="40" y="45"/>
                    <a:pt x="41" y="45"/>
                    <a:pt x="42" y="44"/>
                  </a:cubicBezTo>
                  <a:cubicBezTo>
                    <a:pt x="43" y="44"/>
                    <a:pt x="43" y="42"/>
                    <a:pt x="45" y="42"/>
                  </a:cubicBezTo>
                  <a:cubicBezTo>
                    <a:pt x="43" y="40"/>
                    <a:pt x="41" y="38"/>
                    <a:pt x="39" y="36"/>
                  </a:cubicBezTo>
                  <a:moveTo>
                    <a:pt x="63" y="37"/>
                  </a:moveTo>
                  <a:cubicBezTo>
                    <a:pt x="64" y="38"/>
                    <a:pt x="63" y="41"/>
                    <a:pt x="64" y="43"/>
                  </a:cubicBezTo>
                  <a:cubicBezTo>
                    <a:pt x="66" y="43"/>
                    <a:pt x="66" y="43"/>
                    <a:pt x="66" y="43"/>
                  </a:cubicBezTo>
                  <a:cubicBezTo>
                    <a:pt x="66" y="42"/>
                    <a:pt x="68" y="42"/>
                    <a:pt x="68" y="41"/>
                  </a:cubicBezTo>
                  <a:cubicBezTo>
                    <a:pt x="69" y="41"/>
                    <a:pt x="69" y="41"/>
                    <a:pt x="69" y="42"/>
                  </a:cubicBezTo>
                  <a:cubicBezTo>
                    <a:pt x="70" y="42"/>
                    <a:pt x="69" y="43"/>
                    <a:pt x="69" y="44"/>
                  </a:cubicBezTo>
                  <a:cubicBezTo>
                    <a:pt x="68" y="45"/>
                    <a:pt x="66" y="46"/>
                    <a:pt x="65" y="47"/>
                  </a:cubicBezTo>
                  <a:cubicBezTo>
                    <a:pt x="66" y="47"/>
                    <a:pt x="66" y="46"/>
                    <a:pt x="67" y="46"/>
                  </a:cubicBezTo>
                  <a:cubicBezTo>
                    <a:pt x="68" y="46"/>
                    <a:pt x="68" y="47"/>
                    <a:pt x="69" y="48"/>
                  </a:cubicBezTo>
                  <a:cubicBezTo>
                    <a:pt x="69" y="48"/>
                    <a:pt x="70" y="48"/>
                    <a:pt x="70" y="47"/>
                  </a:cubicBezTo>
                  <a:cubicBezTo>
                    <a:pt x="71" y="45"/>
                    <a:pt x="74" y="45"/>
                    <a:pt x="75" y="43"/>
                  </a:cubicBezTo>
                  <a:cubicBezTo>
                    <a:pt x="74" y="43"/>
                    <a:pt x="74" y="43"/>
                    <a:pt x="74" y="43"/>
                  </a:cubicBezTo>
                  <a:cubicBezTo>
                    <a:pt x="74" y="43"/>
                    <a:pt x="73" y="43"/>
                    <a:pt x="73" y="43"/>
                  </a:cubicBezTo>
                  <a:cubicBezTo>
                    <a:pt x="74" y="42"/>
                    <a:pt x="74" y="41"/>
                    <a:pt x="75" y="41"/>
                  </a:cubicBezTo>
                  <a:cubicBezTo>
                    <a:pt x="72" y="40"/>
                    <a:pt x="70" y="38"/>
                    <a:pt x="67" y="37"/>
                  </a:cubicBezTo>
                  <a:cubicBezTo>
                    <a:pt x="66" y="37"/>
                    <a:pt x="64" y="37"/>
                    <a:pt x="63" y="37"/>
                  </a:cubicBezTo>
                  <a:moveTo>
                    <a:pt x="48" y="43"/>
                  </a:moveTo>
                  <a:cubicBezTo>
                    <a:pt x="49" y="43"/>
                    <a:pt x="49" y="43"/>
                    <a:pt x="49" y="43"/>
                  </a:cubicBezTo>
                  <a:cubicBezTo>
                    <a:pt x="49" y="43"/>
                    <a:pt x="50" y="43"/>
                    <a:pt x="51" y="44"/>
                  </a:cubicBezTo>
                  <a:cubicBezTo>
                    <a:pt x="51" y="45"/>
                    <a:pt x="50" y="45"/>
                    <a:pt x="50" y="45"/>
                  </a:cubicBezTo>
                  <a:cubicBezTo>
                    <a:pt x="51" y="45"/>
                    <a:pt x="51" y="45"/>
                    <a:pt x="51" y="45"/>
                  </a:cubicBezTo>
                  <a:cubicBezTo>
                    <a:pt x="51" y="46"/>
                    <a:pt x="51" y="45"/>
                    <a:pt x="52" y="45"/>
                  </a:cubicBezTo>
                  <a:cubicBezTo>
                    <a:pt x="52" y="44"/>
                    <a:pt x="52" y="46"/>
                    <a:pt x="53" y="46"/>
                  </a:cubicBezTo>
                  <a:cubicBezTo>
                    <a:pt x="54" y="45"/>
                    <a:pt x="54" y="45"/>
                    <a:pt x="55" y="46"/>
                  </a:cubicBezTo>
                  <a:cubicBezTo>
                    <a:pt x="55" y="45"/>
                    <a:pt x="56" y="46"/>
                    <a:pt x="56" y="45"/>
                  </a:cubicBezTo>
                  <a:cubicBezTo>
                    <a:pt x="57" y="44"/>
                    <a:pt x="57" y="43"/>
                    <a:pt x="58" y="42"/>
                  </a:cubicBezTo>
                  <a:cubicBezTo>
                    <a:pt x="58" y="42"/>
                    <a:pt x="58" y="43"/>
                    <a:pt x="58" y="43"/>
                  </a:cubicBezTo>
                  <a:cubicBezTo>
                    <a:pt x="59" y="44"/>
                    <a:pt x="60" y="42"/>
                    <a:pt x="61" y="43"/>
                  </a:cubicBezTo>
                  <a:cubicBezTo>
                    <a:pt x="60" y="41"/>
                    <a:pt x="60" y="39"/>
                    <a:pt x="60" y="37"/>
                  </a:cubicBezTo>
                  <a:cubicBezTo>
                    <a:pt x="56" y="38"/>
                    <a:pt x="51" y="39"/>
                    <a:pt x="48" y="43"/>
                  </a:cubicBezTo>
                  <a:moveTo>
                    <a:pt x="62" y="48"/>
                  </a:moveTo>
                  <a:cubicBezTo>
                    <a:pt x="61" y="47"/>
                    <a:pt x="60" y="47"/>
                    <a:pt x="60" y="48"/>
                  </a:cubicBezTo>
                  <a:cubicBezTo>
                    <a:pt x="60" y="48"/>
                    <a:pt x="60" y="49"/>
                    <a:pt x="60" y="50"/>
                  </a:cubicBezTo>
                  <a:cubicBezTo>
                    <a:pt x="60" y="51"/>
                    <a:pt x="58" y="52"/>
                    <a:pt x="57" y="52"/>
                  </a:cubicBezTo>
                  <a:cubicBezTo>
                    <a:pt x="56" y="52"/>
                    <a:pt x="57" y="53"/>
                    <a:pt x="56" y="53"/>
                  </a:cubicBezTo>
                  <a:cubicBezTo>
                    <a:pt x="55" y="54"/>
                    <a:pt x="54" y="54"/>
                    <a:pt x="55" y="55"/>
                  </a:cubicBezTo>
                  <a:cubicBezTo>
                    <a:pt x="54" y="56"/>
                    <a:pt x="55" y="58"/>
                    <a:pt x="54" y="59"/>
                  </a:cubicBezTo>
                  <a:cubicBezTo>
                    <a:pt x="53" y="60"/>
                    <a:pt x="53" y="57"/>
                    <a:pt x="52" y="57"/>
                  </a:cubicBezTo>
                  <a:cubicBezTo>
                    <a:pt x="52" y="57"/>
                    <a:pt x="52" y="57"/>
                    <a:pt x="52" y="57"/>
                  </a:cubicBezTo>
                  <a:cubicBezTo>
                    <a:pt x="52" y="57"/>
                    <a:pt x="51" y="57"/>
                    <a:pt x="51" y="57"/>
                  </a:cubicBezTo>
                  <a:cubicBezTo>
                    <a:pt x="51" y="57"/>
                    <a:pt x="50" y="57"/>
                    <a:pt x="50" y="57"/>
                  </a:cubicBezTo>
                  <a:cubicBezTo>
                    <a:pt x="50" y="57"/>
                    <a:pt x="49" y="58"/>
                    <a:pt x="49" y="59"/>
                  </a:cubicBezTo>
                  <a:cubicBezTo>
                    <a:pt x="49" y="59"/>
                    <a:pt x="48" y="59"/>
                    <a:pt x="49" y="60"/>
                  </a:cubicBezTo>
                  <a:cubicBezTo>
                    <a:pt x="49" y="60"/>
                    <a:pt x="51" y="60"/>
                    <a:pt x="51" y="59"/>
                  </a:cubicBezTo>
                  <a:cubicBezTo>
                    <a:pt x="52" y="60"/>
                    <a:pt x="53" y="59"/>
                    <a:pt x="53" y="59"/>
                  </a:cubicBezTo>
                  <a:cubicBezTo>
                    <a:pt x="54" y="59"/>
                    <a:pt x="54" y="59"/>
                    <a:pt x="54" y="60"/>
                  </a:cubicBezTo>
                  <a:cubicBezTo>
                    <a:pt x="54" y="60"/>
                    <a:pt x="54" y="60"/>
                    <a:pt x="54" y="60"/>
                  </a:cubicBezTo>
                  <a:cubicBezTo>
                    <a:pt x="54" y="59"/>
                    <a:pt x="55" y="59"/>
                    <a:pt x="54" y="58"/>
                  </a:cubicBezTo>
                  <a:cubicBezTo>
                    <a:pt x="54" y="58"/>
                    <a:pt x="55" y="58"/>
                    <a:pt x="55" y="58"/>
                  </a:cubicBezTo>
                  <a:cubicBezTo>
                    <a:pt x="56" y="58"/>
                    <a:pt x="56" y="58"/>
                    <a:pt x="56" y="58"/>
                  </a:cubicBezTo>
                  <a:cubicBezTo>
                    <a:pt x="57" y="59"/>
                    <a:pt x="55" y="60"/>
                    <a:pt x="55" y="61"/>
                  </a:cubicBezTo>
                  <a:cubicBezTo>
                    <a:pt x="55" y="61"/>
                    <a:pt x="55" y="62"/>
                    <a:pt x="54" y="62"/>
                  </a:cubicBezTo>
                  <a:cubicBezTo>
                    <a:pt x="54" y="62"/>
                    <a:pt x="54" y="62"/>
                    <a:pt x="54" y="62"/>
                  </a:cubicBezTo>
                  <a:cubicBezTo>
                    <a:pt x="54" y="62"/>
                    <a:pt x="54" y="62"/>
                    <a:pt x="54" y="62"/>
                  </a:cubicBezTo>
                  <a:cubicBezTo>
                    <a:pt x="54" y="62"/>
                    <a:pt x="54" y="63"/>
                    <a:pt x="54" y="63"/>
                  </a:cubicBezTo>
                  <a:cubicBezTo>
                    <a:pt x="55" y="62"/>
                    <a:pt x="55" y="61"/>
                    <a:pt x="56" y="61"/>
                  </a:cubicBezTo>
                  <a:cubicBezTo>
                    <a:pt x="57" y="60"/>
                    <a:pt x="56" y="59"/>
                    <a:pt x="57" y="59"/>
                  </a:cubicBezTo>
                  <a:cubicBezTo>
                    <a:pt x="59" y="59"/>
                    <a:pt x="60" y="58"/>
                    <a:pt x="61" y="59"/>
                  </a:cubicBezTo>
                  <a:cubicBezTo>
                    <a:pt x="61" y="60"/>
                    <a:pt x="61" y="60"/>
                    <a:pt x="61" y="61"/>
                  </a:cubicBezTo>
                  <a:cubicBezTo>
                    <a:pt x="61" y="61"/>
                    <a:pt x="61" y="62"/>
                    <a:pt x="60" y="63"/>
                  </a:cubicBezTo>
                  <a:cubicBezTo>
                    <a:pt x="61" y="63"/>
                    <a:pt x="60" y="63"/>
                    <a:pt x="60" y="64"/>
                  </a:cubicBezTo>
                  <a:cubicBezTo>
                    <a:pt x="60" y="65"/>
                    <a:pt x="58" y="65"/>
                    <a:pt x="57" y="65"/>
                  </a:cubicBezTo>
                  <a:cubicBezTo>
                    <a:pt x="58" y="66"/>
                    <a:pt x="61" y="67"/>
                    <a:pt x="63" y="67"/>
                  </a:cubicBezTo>
                  <a:cubicBezTo>
                    <a:pt x="64" y="67"/>
                    <a:pt x="64" y="65"/>
                    <a:pt x="64" y="65"/>
                  </a:cubicBezTo>
                  <a:cubicBezTo>
                    <a:pt x="65" y="63"/>
                    <a:pt x="66" y="64"/>
                    <a:pt x="68" y="63"/>
                  </a:cubicBezTo>
                  <a:cubicBezTo>
                    <a:pt x="68" y="63"/>
                    <a:pt x="68" y="62"/>
                    <a:pt x="69" y="61"/>
                  </a:cubicBezTo>
                  <a:cubicBezTo>
                    <a:pt x="68" y="60"/>
                    <a:pt x="68" y="59"/>
                    <a:pt x="68" y="59"/>
                  </a:cubicBezTo>
                  <a:cubicBezTo>
                    <a:pt x="67" y="58"/>
                    <a:pt x="67" y="57"/>
                    <a:pt x="66" y="57"/>
                  </a:cubicBezTo>
                  <a:cubicBezTo>
                    <a:pt x="66" y="56"/>
                    <a:pt x="66" y="56"/>
                    <a:pt x="66" y="56"/>
                  </a:cubicBezTo>
                  <a:cubicBezTo>
                    <a:pt x="66" y="55"/>
                    <a:pt x="67" y="55"/>
                    <a:pt x="67" y="55"/>
                  </a:cubicBezTo>
                  <a:cubicBezTo>
                    <a:pt x="67" y="54"/>
                    <a:pt x="67" y="53"/>
                    <a:pt x="67" y="53"/>
                  </a:cubicBezTo>
                  <a:cubicBezTo>
                    <a:pt x="66" y="53"/>
                    <a:pt x="65" y="52"/>
                    <a:pt x="65" y="51"/>
                  </a:cubicBezTo>
                  <a:cubicBezTo>
                    <a:pt x="64" y="51"/>
                    <a:pt x="64" y="50"/>
                    <a:pt x="63" y="50"/>
                  </a:cubicBezTo>
                  <a:cubicBezTo>
                    <a:pt x="62" y="51"/>
                    <a:pt x="62" y="49"/>
                    <a:pt x="61" y="49"/>
                  </a:cubicBezTo>
                  <a:cubicBezTo>
                    <a:pt x="60" y="49"/>
                    <a:pt x="60" y="48"/>
                    <a:pt x="61" y="48"/>
                  </a:cubicBezTo>
                  <a:cubicBezTo>
                    <a:pt x="61" y="47"/>
                    <a:pt x="62" y="48"/>
                    <a:pt x="62" y="48"/>
                  </a:cubicBezTo>
                  <a:close/>
                  <a:moveTo>
                    <a:pt x="37" y="55"/>
                  </a:moveTo>
                  <a:cubicBezTo>
                    <a:pt x="35" y="55"/>
                    <a:pt x="37" y="57"/>
                    <a:pt x="37" y="59"/>
                  </a:cubicBezTo>
                  <a:cubicBezTo>
                    <a:pt x="36" y="59"/>
                    <a:pt x="36" y="59"/>
                    <a:pt x="35" y="59"/>
                  </a:cubicBezTo>
                  <a:cubicBezTo>
                    <a:pt x="35" y="60"/>
                    <a:pt x="35" y="60"/>
                    <a:pt x="35" y="60"/>
                  </a:cubicBezTo>
                  <a:cubicBezTo>
                    <a:pt x="34" y="61"/>
                    <a:pt x="33" y="61"/>
                    <a:pt x="33" y="61"/>
                  </a:cubicBezTo>
                  <a:cubicBezTo>
                    <a:pt x="32" y="62"/>
                    <a:pt x="33" y="62"/>
                    <a:pt x="33" y="63"/>
                  </a:cubicBezTo>
                  <a:cubicBezTo>
                    <a:pt x="32" y="65"/>
                    <a:pt x="35" y="65"/>
                    <a:pt x="35" y="67"/>
                  </a:cubicBezTo>
                  <a:cubicBezTo>
                    <a:pt x="36" y="68"/>
                    <a:pt x="35" y="69"/>
                    <a:pt x="36" y="70"/>
                  </a:cubicBezTo>
                  <a:cubicBezTo>
                    <a:pt x="36" y="72"/>
                    <a:pt x="36" y="75"/>
                    <a:pt x="37" y="76"/>
                  </a:cubicBezTo>
                  <a:cubicBezTo>
                    <a:pt x="38" y="78"/>
                    <a:pt x="38" y="78"/>
                    <a:pt x="38" y="78"/>
                  </a:cubicBezTo>
                  <a:cubicBezTo>
                    <a:pt x="38" y="79"/>
                    <a:pt x="36" y="79"/>
                    <a:pt x="36" y="80"/>
                  </a:cubicBezTo>
                  <a:cubicBezTo>
                    <a:pt x="37" y="80"/>
                    <a:pt x="37" y="80"/>
                    <a:pt x="37" y="80"/>
                  </a:cubicBezTo>
                  <a:cubicBezTo>
                    <a:pt x="37" y="80"/>
                    <a:pt x="37" y="80"/>
                    <a:pt x="37" y="80"/>
                  </a:cubicBezTo>
                  <a:cubicBezTo>
                    <a:pt x="39" y="78"/>
                    <a:pt x="42" y="75"/>
                    <a:pt x="44" y="73"/>
                  </a:cubicBezTo>
                  <a:cubicBezTo>
                    <a:pt x="43" y="72"/>
                    <a:pt x="43" y="72"/>
                    <a:pt x="43" y="72"/>
                  </a:cubicBezTo>
                  <a:cubicBezTo>
                    <a:pt x="41" y="69"/>
                    <a:pt x="39" y="66"/>
                    <a:pt x="39" y="62"/>
                  </a:cubicBezTo>
                  <a:cubicBezTo>
                    <a:pt x="38" y="62"/>
                    <a:pt x="38" y="62"/>
                    <a:pt x="38" y="62"/>
                  </a:cubicBezTo>
                  <a:cubicBezTo>
                    <a:pt x="38" y="62"/>
                    <a:pt x="37" y="63"/>
                    <a:pt x="37" y="64"/>
                  </a:cubicBezTo>
                  <a:cubicBezTo>
                    <a:pt x="37" y="64"/>
                    <a:pt x="37" y="64"/>
                    <a:pt x="37" y="64"/>
                  </a:cubicBezTo>
                  <a:cubicBezTo>
                    <a:pt x="37" y="64"/>
                    <a:pt x="36" y="64"/>
                    <a:pt x="36" y="64"/>
                  </a:cubicBezTo>
                  <a:cubicBezTo>
                    <a:pt x="36" y="63"/>
                    <a:pt x="35" y="63"/>
                    <a:pt x="36" y="63"/>
                  </a:cubicBezTo>
                  <a:cubicBezTo>
                    <a:pt x="36" y="62"/>
                    <a:pt x="36" y="63"/>
                    <a:pt x="36" y="63"/>
                  </a:cubicBezTo>
                  <a:cubicBezTo>
                    <a:pt x="37" y="62"/>
                    <a:pt x="37" y="62"/>
                    <a:pt x="37" y="62"/>
                  </a:cubicBezTo>
                  <a:cubicBezTo>
                    <a:pt x="37" y="61"/>
                    <a:pt x="36" y="60"/>
                    <a:pt x="37" y="60"/>
                  </a:cubicBezTo>
                  <a:cubicBezTo>
                    <a:pt x="37" y="60"/>
                    <a:pt x="38" y="60"/>
                    <a:pt x="38" y="61"/>
                  </a:cubicBezTo>
                  <a:cubicBezTo>
                    <a:pt x="38" y="61"/>
                    <a:pt x="39" y="60"/>
                    <a:pt x="39" y="60"/>
                  </a:cubicBezTo>
                  <a:cubicBezTo>
                    <a:pt x="39" y="60"/>
                    <a:pt x="40" y="59"/>
                    <a:pt x="39" y="59"/>
                  </a:cubicBezTo>
                  <a:cubicBezTo>
                    <a:pt x="40" y="58"/>
                    <a:pt x="39" y="56"/>
                    <a:pt x="39" y="55"/>
                  </a:cubicBezTo>
                  <a:cubicBezTo>
                    <a:pt x="39" y="54"/>
                    <a:pt x="38" y="55"/>
                    <a:pt x="37" y="55"/>
                  </a:cubicBezTo>
                  <a:moveTo>
                    <a:pt x="91" y="56"/>
                  </a:moveTo>
                  <a:cubicBezTo>
                    <a:pt x="90" y="56"/>
                    <a:pt x="90" y="56"/>
                    <a:pt x="90" y="56"/>
                  </a:cubicBezTo>
                  <a:cubicBezTo>
                    <a:pt x="90" y="56"/>
                    <a:pt x="90" y="56"/>
                    <a:pt x="91" y="56"/>
                  </a:cubicBezTo>
                  <a:moveTo>
                    <a:pt x="89" y="58"/>
                  </a:moveTo>
                  <a:cubicBezTo>
                    <a:pt x="90" y="59"/>
                    <a:pt x="90" y="59"/>
                    <a:pt x="90" y="59"/>
                  </a:cubicBezTo>
                  <a:cubicBezTo>
                    <a:pt x="91" y="60"/>
                    <a:pt x="90" y="61"/>
                    <a:pt x="91" y="62"/>
                  </a:cubicBezTo>
                  <a:cubicBezTo>
                    <a:pt x="92" y="62"/>
                    <a:pt x="92" y="64"/>
                    <a:pt x="93" y="65"/>
                  </a:cubicBezTo>
                  <a:cubicBezTo>
                    <a:pt x="93" y="64"/>
                    <a:pt x="93" y="64"/>
                    <a:pt x="93" y="64"/>
                  </a:cubicBezTo>
                  <a:cubicBezTo>
                    <a:pt x="94" y="62"/>
                    <a:pt x="94" y="60"/>
                    <a:pt x="94" y="59"/>
                  </a:cubicBezTo>
                  <a:cubicBezTo>
                    <a:pt x="92" y="59"/>
                    <a:pt x="90" y="59"/>
                    <a:pt x="89" y="58"/>
                  </a:cubicBezTo>
                  <a:moveTo>
                    <a:pt x="108" y="59"/>
                  </a:moveTo>
                  <a:cubicBezTo>
                    <a:pt x="108" y="58"/>
                    <a:pt x="108" y="58"/>
                    <a:pt x="108" y="58"/>
                  </a:cubicBezTo>
                  <a:cubicBezTo>
                    <a:pt x="108" y="59"/>
                    <a:pt x="108" y="59"/>
                    <a:pt x="108" y="59"/>
                  </a:cubicBezTo>
                  <a:cubicBezTo>
                    <a:pt x="108" y="69"/>
                    <a:pt x="105" y="77"/>
                    <a:pt x="99" y="85"/>
                  </a:cubicBezTo>
                  <a:cubicBezTo>
                    <a:pt x="98" y="86"/>
                    <a:pt x="97" y="87"/>
                    <a:pt x="96" y="88"/>
                  </a:cubicBezTo>
                  <a:cubicBezTo>
                    <a:pt x="98" y="90"/>
                    <a:pt x="100" y="93"/>
                    <a:pt x="102" y="95"/>
                  </a:cubicBezTo>
                  <a:cubicBezTo>
                    <a:pt x="102" y="94"/>
                    <a:pt x="102" y="94"/>
                    <a:pt x="102" y="94"/>
                  </a:cubicBezTo>
                  <a:cubicBezTo>
                    <a:pt x="111" y="84"/>
                    <a:pt x="116" y="73"/>
                    <a:pt x="117" y="59"/>
                  </a:cubicBezTo>
                  <a:cubicBezTo>
                    <a:pt x="117" y="59"/>
                    <a:pt x="117" y="59"/>
                    <a:pt x="117" y="59"/>
                  </a:cubicBezTo>
                  <a:cubicBezTo>
                    <a:pt x="117" y="59"/>
                    <a:pt x="117" y="59"/>
                    <a:pt x="117" y="59"/>
                  </a:cubicBezTo>
                  <a:lnTo>
                    <a:pt x="108" y="59"/>
                  </a:lnTo>
                  <a:close/>
                  <a:moveTo>
                    <a:pt x="97" y="59"/>
                  </a:moveTo>
                  <a:cubicBezTo>
                    <a:pt x="97" y="60"/>
                    <a:pt x="97" y="62"/>
                    <a:pt x="96" y="64"/>
                  </a:cubicBezTo>
                  <a:cubicBezTo>
                    <a:pt x="97" y="65"/>
                    <a:pt x="97" y="65"/>
                    <a:pt x="97" y="65"/>
                  </a:cubicBezTo>
                  <a:cubicBezTo>
                    <a:pt x="98" y="65"/>
                    <a:pt x="98" y="66"/>
                    <a:pt x="97" y="66"/>
                  </a:cubicBezTo>
                  <a:cubicBezTo>
                    <a:pt x="97" y="66"/>
                    <a:pt x="96" y="66"/>
                    <a:pt x="96" y="66"/>
                  </a:cubicBezTo>
                  <a:cubicBezTo>
                    <a:pt x="95" y="70"/>
                    <a:pt x="93" y="74"/>
                    <a:pt x="91" y="77"/>
                  </a:cubicBezTo>
                  <a:cubicBezTo>
                    <a:pt x="90" y="78"/>
                    <a:pt x="89" y="80"/>
                    <a:pt x="88" y="80"/>
                  </a:cubicBezTo>
                  <a:cubicBezTo>
                    <a:pt x="90" y="83"/>
                    <a:pt x="90" y="83"/>
                    <a:pt x="90" y="83"/>
                  </a:cubicBezTo>
                  <a:cubicBezTo>
                    <a:pt x="91" y="83"/>
                    <a:pt x="90" y="82"/>
                    <a:pt x="91" y="82"/>
                  </a:cubicBezTo>
                  <a:cubicBezTo>
                    <a:pt x="91" y="82"/>
                    <a:pt x="91" y="81"/>
                    <a:pt x="91" y="81"/>
                  </a:cubicBezTo>
                  <a:cubicBezTo>
                    <a:pt x="92" y="81"/>
                    <a:pt x="92" y="83"/>
                    <a:pt x="93" y="83"/>
                  </a:cubicBezTo>
                  <a:cubicBezTo>
                    <a:pt x="93" y="85"/>
                    <a:pt x="94" y="85"/>
                    <a:pt x="94" y="86"/>
                  </a:cubicBezTo>
                  <a:cubicBezTo>
                    <a:pt x="101" y="79"/>
                    <a:pt x="104" y="69"/>
                    <a:pt x="105" y="59"/>
                  </a:cubicBezTo>
                  <a:cubicBezTo>
                    <a:pt x="105" y="59"/>
                    <a:pt x="105" y="59"/>
                    <a:pt x="105" y="59"/>
                  </a:cubicBezTo>
                  <a:cubicBezTo>
                    <a:pt x="103" y="59"/>
                    <a:pt x="100" y="59"/>
                    <a:pt x="98" y="59"/>
                  </a:cubicBezTo>
                  <a:lnTo>
                    <a:pt x="97" y="59"/>
                  </a:lnTo>
                  <a:close/>
                  <a:moveTo>
                    <a:pt x="30" y="59"/>
                  </a:moveTo>
                  <a:cubicBezTo>
                    <a:pt x="31" y="59"/>
                    <a:pt x="31" y="59"/>
                    <a:pt x="31" y="59"/>
                  </a:cubicBezTo>
                  <a:cubicBezTo>
                    <a:pt x="31" y="61"/>
                    <a:pt x="31" y="63"/>
                    <a:pt x="31" y="65"/>
                  </a:cubicBezTo>
                  <a:cubicBezTo>
                    <a:pt x="31" y="64"/>
                    <a:pt x="31" y="64"/>
                    <a:pt x="32" y="63"/>
                  </a:cubicBezTo>
                  <a:cubicBezTo>
                    <a:pt x="32" y="63"/>
                    <a:pt x="31" y="63"/>
                    <a:pt x="31" y="62"/>
                  </a:cubicBezTo>
                  <a:cubicBezTo>
                    <a:pt x="32" y="61"/>
                    <a:pt x="31" y="59"/>
                    <a:pt x="33" y="59"/>
                  </a:cubicBezTo>
                  <a:cubicBezTo>
                    <a:pt x="32" y="59"/>
                    <a:pt x="31" y="59"/>
                    <a:pt x="30" y="59"/>
                  </a:cubicBezTo>
                  <a:moveTo>
                    <a:pt x="16" y="59"/>
                  </a:moveTo>
                  <a:cubicBezTo>
                    <a:pt x="16" y="59"/>
                    <a:pt x="16" y="59"/>
                    <a:pt x="16" y="59"/>
                  </a:cubicBezTo>
                  <a:cubicBezTo>
                    <a:pt x="8" y="59"/>
                    <a:pt x="8" y="59"/>
                    <a:pt x="8" y="59"/>
                  </a:cubicBezTo>
                  <a:cubicBezTo>
                    <a:pt x="8" y="68"/>
                    <a:pt x="10" y="76"/>
                    <a:pt x="15" y="84"/>
                  </a:cubicBezTo>
                  <a:cubicBezTo>
                    <a:pt x="17" y="88"/>
                    <a:pt x="20" y="91"/>
                    <a:pt x="22" y="95"/>
                  </a:cubicBezTo>
                  <a:cubicBezTo>
                    <a:pt x="28" y="89"/>
                    <a:pt x="28" y="89"/>
                    <a:pt x="28" y="89"/>
                  </a:cubicBezTo>
                  <a:cubicBezTo>
                    <a:pt x="29" y="89"/>
                    <a:pt x="29" y="89"/>
                    <a:pt x="29" y="89"/>
                  </a:cubicBezTo>
                  <a:cubicBezTo>
                    <a:pt x="28" y="88"/>
                    <a:pt x="27" y="87"/>
                    <a:pt x="26" y="86"/>
                  </a:cubicBezTo>
                  <a:cubicBezTo>
                    <a:pt x="25" y="86"/>
                    <a:pt x="24" y="85"/>
                    <a:pt x="24" y="84"/>
                  </a:cubicBezTo>
                  <a:cubicBezTo>
                    <a:pt x="23" y="84"/>
                    <a:pt x="24" y="83"/>
                    <a:pt x="23" y="83"/>
                  </a:cubicBezTo>
                  <a:cubicBezTo>
                    <a:pt x="23" y="83"/>
                    <a:pt x="23" y="83"/>
                    <a:pt x="23" y="83"/>
                  </a:cubicBezTo>
                  <a:cubicBezTo>
                    <a:pt x="22" y="84"/>
                    <a:pt x="21" y="83"/>
                    <a:pt x="21" y="82"/>
                  </a:cubicBezTo>
                  <a:cubicBezTo>
                    <a:pt x="20" y="82"/>
                    <a:pt x="20" y="80"/>
                    <a:pt x="19" y="81"/>
                  </a:cubicBezTo>
                  <a:cubicBezTo>
                    <a:pt x="19" y="81"/>
                    <a:pt x="19" y="80"/>
                    <a:pt x="18" y="80"/>
                  </a:cubicBezTo>
                  <a:cubicBezTo>
                    <a:pt x="17" y="80"/>
                    <a:pt x="17" y="79"/>
                    <a:pt x="16" y="78"/>
                  </a:cubicBezTo>
                  <a:cubicBezTo>
                    <a:pt x="16" y="78"/>
                    <a:pt x="16" y="79"/>
                    <a:pt x="16" y="79"/>
                  </a:cubicBezTo>
                  <a:cubicBezTo>
                    <a:pt x="15" y="79"/>
                    <a:pt x="14" y="78"/>
                    <a:pt x="14" y="77"/>
                  </a:cubicBezTo>
                  <a:cubicBezTo>
                    <a:pt x="13" y="77"/>
                    <a:pt x="13" y="77"/>
                    <a:pt x="13" y="77"/>
                  </a:cubicBezTo>
                  <a:cubicBezTo>
                    <a:pt x="12" y="77"/>
                    <a:pt x="12" y="76"/>
                    <a:pt x="12" y="75"/>
                  </a:cubicBezTo>
                  <a:cubicBezTo>
                    <a:pt x="11" y="74"/>
                    <a:pt x="11" y="72"/>
                    <a:pt x="11" y="71"/>
                  </a:cubicBezTo>
                  <a:cubicBezTo>
                    <a:pt x="12" y="71"/>
                    <a:pt x="12" y="70"/>
                    <a:pt x="12" y="70"/>
                  </a:cubicBezTo>
                  <a:cubicBezTo>
                    <a:pt x="12" y="69"/>
                    <a:pt x="13" y="69"/>
                    <a:pt x="14" y="69"/>
                  </a:cubicBezTo>
                  <a:cubicBezTo>
                    <a:pt x="14" y="69"/>
                    <a:pt x="14" y="70"/>
                    <a:pt x="14" y="70"/>
                  </a:cubicBezTo>
                  <a:cubicBezTo>
                    <a:pt x="14" y="70"/>
                    <a:pt x="15" y="70"/>
                    <a:pt x="15" y="69"/>
                  </a:cubicBezTo>
                  <a:cubicBezTo>
                    <a:pt x="15" y="69"/>
                    <a:pt x="16" y="68"/>
                    <a:pt x="17" y="68"/>
                  </a:cubicBezTo>
                  <a:cubicBezTo>
                    <a:pt x="17" y="69"/>
                    <a:pt x="18" y="70"/>
                    <a:pt x="18" y="70"/>
                  </a:cubicBezTo>
                  <a:cubicBezTo>
                    <a:pt x="18" y="69"/>
                    <a:pt x="18" y="69"/>
                    <a:pt x="18" y="69"/>
                  </a:cubicBezTo>
                  <a:cubicBezTo>
                    <a:pt x="17" y="67"/>
                    <a:pt x="16" y="64"/>
                    <a:pt x="16" y="61"/>
                  </a:cubicBezTo>
                  <a:cubicBezTo>
                    <a:pt x="16" y="61"/>
                    <a:pt x="16" y="60"/>
                    <a:pt x="16" y="60"/>
                  </a:cubicBezTo>
                  <a:cubicBezTo>
                    <a:pt x="16" y="60"/>
                    <a:pt x="16" y="60"/>
                    <a:pt x="16" y="60"/>
                  </a:cubicBezTo>
                  <a:cubicBezTo>
                    <a:pt x="16" y="60"/>
                    <a:pt x="16" y="59"/>
                    <a:pt x="16" y="59"/>
                  </a:cubicBezTo>
                  <a:moveTo>
                    <a:pt x="28" y="59"/>
                  </a:moveTo>
                  <a:cubicBezTo>
                    <a:pt x="27" y="59"/>
                    <a:pt x="27" y="59"/>
                    <a:pt x="27" y="59"/>
                  </a:cubicBezTo>
                  <a:cubicBezTo>
                    <a:pt x="24" y="59"/>
                    <a:pt x="21" y="59"/>
                    <a:pt x="19" y="59"/>
                  </a:cubicBezTo>
                  <a:cubicBezTo>
                    <a:pt x="19" y="59"/>
                    <a:pt x="19" y="59"/>
                    <a:pt x="19" y="59"/>
                  </a:cubicBezTo>
                  <a:cubicBezTo>
                    <a:pt x="20" y="65"/>
                    <a:pt x="20" y="65"/>
                    <a:pt x="20" y="65"/>
                  </a:cubicBezTo>
                  <a:cubicBezTo>
                    <a:pt x="20" y="67"/>
                    <a:pt x="21" y="69"/>
                    <a:pt x="21" y="71"/>
                  </a:cubicBezTo>
                  <a:cubicBezTo>
                    <a:pt x="21" y="70"/>
                    <a:pt x="21" y="69"/>
                    <a:pt x="22" y="69"/>
                  </a:cubicBezTo>
                  <a:cubicBezTo>
                    <a:pt x="22" y="69"/>
                    <a:pt x="22" y="68"/>
                    <a:pt x="22" y="68"/>
                  </a:cubicBezTo>
                  <a:cubicBezTo>
                    <a:pt x="22" y="66"/>
                    <a:pt x="22" y="65"/>
                    <a:pt x="24" y="64"/>
                  </a:cubicBezTo>
                  <a:cubicBezTo>
                    <a:pt x="25" y="64"/>
                    <a:pt x="25" y="62"/>
                    <a:pt x="27" y="62"/>
                  </a:cubicBezTo>
                  <a:cubicBezTo>
                    <a:pt x="27" y="62"/>
                    <a:pt x="28" y="63"/>
                    <a:pt x="28" y="63"/>
                  </a:cubicBezTo>
                  <a:cubicBezTo>
                    <a:pt x="27" y="62"/>
                    <a:pt x="27" y="60"/>
                    <a:pt x="28" y="59"/>
                  </a:cubicBezTo>
                  <a:moveTo>
                    <a:pt x="42" y="62"/>
                  </a:moveTo>
                  <a:cubicBezTo>
                    <a:pt x="43" y="64"/>
                    <a:pt x="43" y="65"/>
                    <a:pt x="44" y="67"/>
                  </a:cubicBezTo>
                  <a:cubicBezTo>
                    <a:pt x="45" y="68"/>
                    <a:pt x="46" y="69"/>
                    <a:pt x="46" y="71"/>
                  </a:cubicBezTo>
                  <a:cubicBezTo>
                    <a:pt x="47" y="70"/>
                    <a:pt x="48" y="69"/>
                    <a:pt x="49" y="68"/>
                  </a:cubicBezTo>
                  <a:cubicBezTo>
                    <a:pt x="49" y="67"/>
                    <a:pt x="49" y="67"/>
                    <a:pt x="49" y="67"/>
                  </a:cubicBezTo>
                  <a:cubicBezTo>
                    <a:pt x="48" y="66"/>
                    <a:pt x="49" y="65"/>
                    <a:pt x="48" y="65"/>
                  </a:cubicBezTo>
                  <a:cubicBezTo>
                    <a:pt x="47" y="65"/>
                    <a:pt x="48" y="66"/>
                    <a:pt x="48" y="66"/>
                  </a:cubicBezTo>
                  <a:cubicBezTo>
                    <a:pt x="48" y="66"/>
                    <a:pt x="47" y="66"/>
                    <a:pt x="47" y="66"/>
                  </a:cubicBezTo>
                  <a:cubicBezTo>
                    <a:pt x="47" y="66"/>
                    <a:pt x="46" y="65"/>
                    <a:pt x="46" y="65"/>
                  </a:cubicBezTo>
                  <a:cubicBezTo>
                    <a:pt x="47" y="64"/>
                    <a:pt x="46" y="64"/>
                    <a:pt x="46" y="64"/>
                  </a:cubicBezTo>
                  <a:cubicBezTo>
                    <a:pt x="45" y="64"/>
                    <a:pt x="45" y="64"/>
                    <a:pt x="45" y="64"/>
                  </a:cubicBezTo>
                  <a:cubicBezTo>
                    <a:pt x="45" y="64"/>
                    <a:pt x="45" y="64"/>
                    <a:pt x="45" y="64"/>
                  </a:cubicBezTo>
                  <a:cubicBezTo>
                    <a:pt x="45" y="62"/>
                    <a:pt x="43" y="63"/>
                    <a:pt x="42" y="62"/>
                  </a:cubicBezTo>
                  <a:moveTo>
                    <a:pt x="51" y="65"/>
                  </a:moveTo>
                  <a:cubicBezTo>
                    <a:pt x="51" y="65"/>
                    <a:pt x="51" y="66"/>
                    <a:pt x="50" y="66"/>
                  </a:cubicBezTo>
                  <a:cubicBezTo>
                    <a:pt x="50" y="66"/>
                    <a:pt x="50" y="66"/>
                    <a:pt x="50" y="66"/>
                  </a:cubicBezTo>
                  <a:cubicBezTo>
                    <a:pt x="51" y="66"/>
                    <a:pt x="51" y="65"/>
                    <a:pt x="52" y="65"/>
                  </a:cubicBezTo>
                  <a:lnTo>
                    <a:pt x="51" y="65"/>
                  </a:lnTo>
                  <a:close/>
                  <a:moveTo>
                    <a:pt x="74" y="67"/>
                  </a:moveTo>
                  <a:cubicBezTo>
                    <a:pt x="74" y="67"/>
                    <a:pt x="74" y="68"/>
                    <a:pt x="74" y="68"/>
                  </a:cubicBezTo>
                  <a:cubicBezTo>
                    <a:pt x="75" y="68"/>
                    <a:pt x="75" y="70"/>
                    <a:pt x="76" y="70"/>
                  </a:cubicBezTo>
                  <a:cubicBezTo>
                    <a:pt x="77" y="69"/>
                    <a:pt x="76" y="69"/>
                    <a:pt x="76" y="68"/>
                  </a:cubicBezTo>
                  <a:cubicBezTo>
                    <a:pt x="76" y="68"/>
                    <a:pt x="75" y="68"/>
                    <a:pt x="75" y="67"/>
                  </a:cubicBezTo>
                  <a:cubicBezTo>
                    <a:pt x="75" y="67"/>
                    <a:pt x="75" y="67"/>
                    <a:pt x="75" y="67"/>
                  </a:cubicBezTo>
                  <a:cubicBezTo>
                    <a:pt x="74" y="66"/>
                    <a:pt x="74" y="67"/>
                    <a:pt x="74" y="67"/>
                  </a:cubicBezTo>
                  <a:moveTo>
                    <a:pt x="90" y="67"/>
                  </a:moveTo>
                  <a:cubicBezTo>
                    <a:pt x="89" y="67"/>
                    <a:pt x="88" y="67"/>
                    <a:pt x="87" y="67"/>
                  </a:cubicBezTo>
                  <a:cubicBezTo>
                    <a:pt x="87" y="67"/>
                    <a:pt x="87" y="67"/>
                    <a:pt x="87" y="67"/>
                  </a:cubicBezTo>
                  <a:cubicBezTo>
                    <a:pt x="87" y="68"/>
                    <a:pt x="87" y="68"/>
                    <a:pt x="86" y="68"/>
                  </a:cubicBezTo>
                  <a:cubicBezTo>
                    <a:pt x="85" y="68"/>
                    <a:pt x="85" y="67"/>
                    <a:pt x="85" y="67"/>
                  </a:cubicBezTo>
                  <a:cubicBezTo>
                    <a:pt x="85" y="67"/>
                    <a:pt x="85" y="67"/>
                    <a:pt x="85" y="68"/>
                  </a:cubicBezTo>
                  <a:cubicBezTo>
                    <a:pt x="84" y="68"/>
                    <a:pt x="84" y="69"/>
                    <a:pt x="84" y="70"/>
                  </a:cubicBezTo>
                  <a:cubicBezTo>
                    <a:pt x="83" y="70"/>
                    <a:pt x="82" y="70"/>
                    <a:pt x="82" y="71"/>
                  </a:cubicBezTo>
                  <a:cubicBezTo>
                    <a:pt x="81" y="72"/>
                    <a:pt x="80" y="72"/>
                    <a:pt x="79" y="72"/>
                  </a:cubicBezTo>
                  <a:cubicBezTo>
                    <a:pt x="79" y="72"/>
                    <a:pt x="79" y="72"/>
                    <a:pt x="79" y="72"/>
                  </a:cubicBezTo>
                  <a:cubicBezTo>
                    <a:pt x="80" y="73"/>
                    <a:pt x="80" y="73"/>
                    <a:pt x="81" y="72"/>
                  </a:cubicBezTo>
                  <a:cubicBezTo>
                    <a:pt x="82" y="72"/>
                    <a:pt x="81" y="71"/>
                    <a:pt x="82" y="70"/>
                  </a:cubicBezTo>
                  <a:cubicBezTo>
                    <a:pt x="83" y="70"/>
                    <a:pt x="83" y="70"/>
                    <a:pt x="84" y="70"/>
                  </a:cubicBezTo>
                  <a:cubicBezTo>
                    <a:pt x="85" y="71"/>
                    <a:pt x="85" y="72"/>
                    <a:pt x="85" y="73"/>
                  </a:cubicBezTo>
                  <a:cubicBezTo>
                    <a:pt x="84" y="74"/>
                    <a:pt x="84" y="75"/>
                    <a:pt x="84" y="76"/>
                  </a:cubicBezTo>
                  <a:cubicBezTo>
                    <a:pt x="84" y="77"/>
                    <a:pt x="83" y="77"/>
                    <a:pt x="83" y="78"/>
                  </a:cubicBezTo>
                  <a:cubicBezTo>
                    <a:pt x="83" y="78"/>
                    <a:pt x="82" y="79"/>
                    <a:pt x="81" y="79"/>
                  </a:cubicBezTo>
                  <a:cubicBezTo>
                    <a:pt x="79" y="78"/>
                    <a:pt x="77" y="77"/>
                    <a:pt x="74" y="77"/>
                  </a:cubicBezTo>
                  <a:cubicBezTo>
                    <a:pt x="74" y="77"/>
                    <a:pt x="74" y="77"/>
                    <a:pt x="74" y="77"/>
                  </a:cubicBezTo>
                  <a:cubicBezTo>
                    <a:pt x="75" y="78"/>
                    <a:pt x="76" y="78"/>
                    <a:pt x="77" y="78"/>
                  </a:cubicBezTo>
                  <a:cubicBezTo>
                    <a:pt x="78" y="79"/>
                    <a:pt x="79" y="80"/>
                    <a:pt x="80" y="80"/>
                  </a:cubicBezTo>
                  <a:cubicBezTo>
                    <a:pt x="81" y="79"/>
                    <a:pt x="83" y="80"/>
                    <a:pt x="84" y="79"/>
                  </a:cubicBezTo>
                  <a:cubicBezTo>
                    <a:pt x="83" y="78"/>
                    <a:pt x="84" y="77"/>
                    <a:pt x="85" y="76"/>
                  </a:cubicBezTo>
                  <a:cubicBezTo>
                    <a:pt x="85" y="76"/>
                    <a:pt x="85" y="76"/>
                    <a:pt x="85" y="76"/>
                  </a:cubicBezTo>
                  <a:cubicBezTo>
                    <a:pt x="86" y="77"/>
                    <a:pt x="86" y="77"/>
                    <a:pt x="86" y="78"/>
                  </a:cubicBezTo>
                  <a:cubicBezTo>
                    <a:pt x="87" y="77"/>
                    <a:pt x="87" y="76"/>
                    <a:pt x="88" y="75"/>
                  </a:cubicBezTo>
                  <a:cubicBezTo>
                    <a:pt x="90" y="73"/>
                    <a:pt x="92" y="70"/>
                    <a:pt x="92" y="67"/>
                  </a:cubicBezTo>
                  <a:cubicBezTo>
                    <a:pt x="92" y="67"/>
                    <a:pt x="91" y="67"/>
                    <a:pt x="90" y="67"/>
                  </a:cubicBezTo>
                  <a:moveTo>
                    <a:pt x="54" y="67"/>
                  </a:moveTo>
                  <a:cubicBezTo>
                    <a:pt x="53" y="69"/>
                    <a:pt x="50" y="71"/>
                    <a:pt x="49" y="73"/>
                  </a:cubicBezTo>
                  <a:cubicBezTo>
                    <a:pt x="52" y="75"/>
                    <a:pt x="55" y="77"/>
                    <a:pt x="59" y="77"/>
                  </a:cubicBezTo>
                  <a:cubicBezTo>
                    <a:pt x="59" y="77"/>
                    <a:pt x="59" y="76"/>
                    <a:pt x="59" y="75"/>
                  </a:cubicBezTo>
                  <a:cubicBezTo>
                    <a:pt x="60" y="74"/>
                    <a:pt x="60" y="74"/>
                    <a:pt x="61" y="75"/>
                  </a:cubicBezTo>
                  <a:cubicBezTo>
                    <a:pt x="61" y="74"/>
                    <a:pt x="61" y="74"/>
                    <a:pt x="61" y="74"/>
                  </a:cubicBezTo>
                  <a:cubicBezTo>
                    <a:pt x="60" y="74"/>
                    <a:pt x="61" y="73"/>
                    <a:pt x="60" y="72"/>
                  </a:cubicBezTo>
                  <a:cubicBezTo>
                    <a:pt x="61" y="72"/>
                    <a:pt x="61" y="72"/>
                    <a:pt x="61" y="72"/>
                  </a:cubicBezTo>
                  <a:cubicBezTo>
                    <a:pt x="60" y="71"/>
                    <a:pt x="61" y="71"/>
                    <a:pt x="61" y="70"/>
                  </a:cubicBezTo>
                  <a:cubicBezTo>
                    <a:pt x="61" y="70"/>
                    <a:pt x="61" y="70"/>
                    <a:pt x="61" y="70"/>
                  </a:cubicBezTo>
                  <a:cubicBezTo>
                    <a:pt x="60" y="71"/>
                    <a:pt x="58" y="69"/>
                    <a:pt x="56" y="69"/>
                  </a:cubicBezTo>
                  <a:cubicBezTo>
                    <a:pt x="55" y="68"/>
                    <a:pt x="54" y="68"/>
                    <a:pt x="54" y="67"/>
                  </a:cubicBezTo>
                  <a:moveTo>
                    <a:pt x="71" y="72"/>
                  </a:moveTo>
                  <a:cubicBezTo>
                    <a:pt x="71" y="72"/>
                    <a:pt x="70" y="73"/>
                    <a:pt x="71" y="73"/>
                  </a:cubicBezTo>
                  <a:cubicBezTo>
                    <a:pt x="71" y="72"/>
                    <a:pt x="73" y="72"/>
                    <a:pt x="73" y="71"/>
                  </a:cubicBezTo>
                  <a:cubicBezTo>
                    <a:pt x="72" y="71"/>
                    <a:pt x="71" y="71"/>
                    <a:pt x="71" y="72"/>
                  </a:cubicBezTo>
                  <a:moveTo>
                    <a:pt x="74" y="74"/>
                  </a:moveTo>
                  <a:cubicBezTo>
                    <a:pt x="73" y="74"/>
                    <a:pt x="72" y="75"/>
                    <a:pt x="72" y="75"/>
                  </a:cubicBezTo>
                  <a:cubicBezTo>
                    <a:pt x="71" y="76"/>
                    <a:pt x="71" y="74"/>
                    <a:pt x="70" y="75"/>
                  </a:cubicBezTo>
                  <a:cubicBezTo>
                    <a:pt x="70" y="75"/>
                    <a:pt x="70" y="75"/>
                    <a:pt x="70" y="75"/>
                  </a:cubicBezTo>
                  <a:cubicBezTo>
                    <a:pt x="70" y="75"/>
                    <a:pt x="70" y="76"/>
                    <a:pt x="70" y="76"/>
                  </a:cubicBezTo>
                  <a:cubicBezTo>
                    <a:pt x="69" y="77"/>
                    <a:pt x="69" y="75"/>
                    <a:pt x="68" y="76"/>
                  </a:cubicBezTo>
                  <a:cubicBezTo>
                    <a:pt x="68" y="76"/>
                    <a:pt x="68" y="76"/>
                    <a:pt x="68" y="76"/>
                  </a:cubicBezTo>
                  <a:cubicBezTo>
                    <a:pt x="68" y="76"/>
                    <a:pt x="68" y="76"/>
                    <a:pt x="68" y="76"/>
                  </a:cubicBezTo>
                  <a:cubicBezTo>
                    <a:pt x="67" y="75"/>
                    <a:pt x="66" y="76"/>
                    <a:pt x="65" y="75"/>
                  </a:cubicBezTo>
                  <a:cubicBezTo>
                    <a:pt x="65" y="75"/>
                    <a:pt x="65" y="75"/>
                    <a:pt x="64" y="75"/>
                  </a:cubicBezTo>
                  <a:cubicBezTo>
                    <a:pt x="64" y="76"/>
                    <a:pt x="63" y="75"/>
                    <a:pt x="63" y="76"/>
                  </a:cubicBezTo>
                  <a:cubicBezTo>
                    <a:pt x="63" y="76"/>
                    <a:pt x="63" y="77"/>
                    <a:pt x="62" y="77"/>
                  </a:cubicBezTo>
                  <a:cubicBezTo>
                    <a:pt x="61" y="77"/>
                    <a:pt x="61" y="78"/>
                    <a:pt x="60" y="78"/>
                  </a:cubicBezTo>
                  <a:cubicBezTo>
                    <a:pt x="60" y="78"/>
                    <a:pt x="60" y="79"/>
                    <a:pt x="60" y="79"/>
                  </a:cubicBezTo>
                  <a:cubicBezTo>
                    <a:pt x="61" y="79"/>
                    <a:pt x="61" y="79"/>
                    <a:pt x="62" y="79"/>
                  </a:cubicBezTo>
                  <a:cubicBezTo>
                    <a:pt x="63" y="77"/>
                    <a:pt x="64" y="79"/>
                    <a:pt x="65" y="78"/>
                  </a:cubicBezTo>
                  <a:cubicBezTo>
                    <a:pt x="66" y="78"/>
                    <a:pt x="66" y="79"/>
                    <a:pt x="66" y="79"/>
                  </a:cubicBezTo>
                  <a:cubicBezTo>
                    <a:pt x="67" y="79"/>
                    <a:pt x="68" y="80"/>
                    <a:pt x="69" y="79"/>
                  </a:cubicBezTo>
                  <a:cubicBezTo>
                    <a:pt x="69" y="78"/>
                    <a:pt x="71" y="78"/>
                    <a:pt x="71" y="78"/>
                  </a:cubicBezTo>
                  <a:cubicBezTo>
                    <a:pt x="73" y="77"/>
                    <a:pt x="74" y="76"/>
                    <a:pt x="74" y="74"/>
                  </a:cubicBezTo>
                  <a:close/>
                  <a:moveTo>
                    <a:pt x="46" y="75"/>
                  </a:moveTo>
                  <a:cubicBezTo>
                    <a:pt x="45" y="77"/>
                    <a:pt x="43" y="79"/>
                    <a:pt x="41" y="81"/>
                  </a:cubicBezTo>
                  <a:cubicBezTo>
                    <a:pt x="41" y="81"/>
                    <a:pt x="42" y="82"/>
                    <a:pt x="43" y="82"/>
                  </a:cubicBezTo>
                  <a:cubicBezTo>
                    <a:pt x="47" y="86"/>
                    <a:pt x="52" y="88"/>
                    <a:pt x="57" y="89"/>
                  </a:cubicBezTo>
                  <a:cubicBezTo>
                    <a:pt x="56" y="88"/>
                    <a:pt x="56" y="88"/>
                    <a:pt x="56" y="88"/>
                  </a:cubicBezTo>
                  <a:cubicBezTo>
                    <a:pt x="55" y="87"/>
                    <a:pt x="53" y="86"/>
                    <a:pt x="53" y="84"/>
                  </a:cubicBezTo>
                  <a:cubicBezTo>
                    <a:pt x="54" y="84"/>
                    <a:pt x="54" y="82"/>
                    <a:pt x="55" y="82"/>
                  </a:cubicBezTo>
                  <a:cubicBezTo>
                    <a:pt x="55" y="81"/>
                    <a:pt x="56" y="80"/>
                    <a:pt x="58" y="80"/>
                  </a:cubicBezTo>
                  <a:cubicBezTo>
                    <a:pt x="55" y="81"/>
                    <a:pt x="52" y="79"/>
                    <a:pt x="50" y="78"/>
                  </a:cubicBezTo>
                  <a:cubicBezTo>
                    <a:pt x="49" y="77"/>
                    <a:pt x="47" y="76"/>
                    <a:pt x="46" y="75"/>
                  </a:cubicBezTo>
                  <a:moveTo>
                    <a:pt x="86" y="83"/>
                  </a:moveTo>
                  <a:cubicBezTo>
                    <a:pt x="86" y="82"/>
                    <a:pt x="86" y="82"/>
                    <a:pt x="86" y="82"/>
                  </a:cubicBezTo>
                  <a:cubicBezTo>
                    <a:pt x="86" y="83"/>
                    <a:pt x="85" y="83"/>
                    <a:pt x="84" y="84"/>
                  </a:cubicBezTo>
                  <a:cubicBezTo>
                    <a:pt x="85" y="84"/>
                    <a:pt x="84" y="85"/>
                    <a:pt x="85" y="85"/>
                  </a:cubicBezTo>
                  <a:cubicBezTo>
                    <a:pt x="86" y="86"/>
                    <a:pt x="88" y="87"/>
                    <a:pt x="88" y="88"/>
                  </a:cubicBezTo>
                  <a:cubicBezTo>
                    <a:pt x="87" y="89"/>
                    <a:pt x="85" y="90"/>
                    <a:pt x="86" y="92"/>
                  </a:cubicBezTo>
                  <a:cubicBezTo>
                    <a:pt x="87" y="92"/>
                    <a:pt x="86" y="93"/>
                    <a:pt x="86" y="93"/>
                  </a:cubicBezTo>
                  <a:cubicBezTo>
                    <a:pt x="86" y="93"/>
                    <a:pt x="86" y="93"/>
                    <a:pt x="86" y="93"/>
                  </a:cubicBezTo>
                  <a:cubicBezTo>
                    <a:pt x="88" y="91"/>
                    <a:pt x="90" y="90"/>
                    <a:pt x="91" y="88"/>
                  </a:cubicBezTo>
                  <a:cubicBezTo>
                    <a:pt x="92" y="88"/>
                    <a:pt x="92" y="88"/>
                    <a:pt x="92" y="88"/>
                  </a:cubicBezTo>
                  <a:cubicBezTo>
                    <a:pt x="91" y="88"/>
                    <a:pt x="91" y="89"/>
                    <a:pt x="90" y="88"/>
                  </a:cubicBezTo>
                  <a:cubicBezTo>
                    <a:pt x="90" y="88"/>
                    <a:pt x="89" y="87"/>
                    <a:pt x="89" y="87"/>
                  </a:cubicBezTo>
                  <a:lnTo>
                    <a:pt x="86" y="83"/>
                  </a:lnTo>
                  <a:close/>
                  <a:moveTo>
                    <a:pt x="40" y="84"/>
                  </a:moveTo>
                  <a:cubicBezTo>
                    <a:pt x="40" y="84"/>
                    <a:pt x="40" y="84"/>
                    <a:pt x="40" y="84"/>
                  </a:cubicBezTo>
                  <a:cubicBezTo>
                    <a:pt x="40" y="84"/>
                    <a:pt x="40" y="84"/>
                    <a:pt x="40" y="84"/>
                  </a:cubicBezTo>
                  <a:close/>
                  <a:moveTo>
                    <a:pt x="41" y="85"/>
                  </a:moveTo>
                  <a:cubicBezTo>
                    <a:pt x="40" y="85"/>
                    <a:pt x="40" y="85"/>
                    <a:pt x="40" y="84"/>
                  </a:cubicBezTo>
                  <a:lnTo>
                    <a:pt x="41" y="85"/>
                  </a:lnTo>
                  <a:close/>
                  <a:moveTo>
                    <a:pt x="41" y="85"/>
                  </a:moveTo>
                  <a:cubicBezTo>
                    <a:pt x="41" y="86"/>
                    <a:pt x="42" y="87"/>
                    <a:pt x="42" y="87"/>
                  </a:cubicBezTo>
                  <a:cubicBezTo>
                    <a:pt x="41" y="88"/>
                    <a:pt x="40" y="88"/>
                    <a:pt x="40" y="88"/>
                  </a:cubicBezTo>
                  <a:cubicBezTo>
                    <a:pt x="38" y="88"/>
                    <a:pt x="37" y="89"/>
                    <a:pt x="35" y="89"/>
                  </a:cubicBezTo>
                  <a:cubicBezTo>
                    <a:pt x="34" y="90"/>
                    <a:pt x="33" y="88"/>
                    <a:pt x="32" y="88"/>
                  </a:cubicBezTo>
                  <a:cubicBezTo>
                    <a:pt x="40" y="95"/>
                    <a:pt x="49" y="100"/>
                    <a:pt x="60" y="100"/>
                  </a:cubicBezTo>
                  <a:cubicBezTo>
                    <a:pt x="61" y="101"/>
                    <a:pt x="61" y="101"/>
                    <a:pt x="61" y="101"/>
                  </a:cubicBezTo>
                  <a:cubicBezTo>
                    <a:pt x="60" y="100"/>
                    <a:pt x="60" y="100"/>
                    <a:pt x="60" y="100"/>
                  </a:cubicBezTo>
                  <a:cubicBezTo>
                    <a:pt x="60" y="92"/>
                    <a:pt x="60" y="92"/>
                    <a:pt x="60" y="92"/>
                  </a:cubicBezTo>
                  <a:cubicBezTo>
                    <a:pt x="60" y="92"/>
                    <a:pt x="60" y="92"/>
                    <a:pt x="60" y="92"/>
                  </a:cubicBezTo>
                  <a:cubicBezTo>
                    <a:pt x="53" y="92"/>
                    <a:pt x="46" y="89"/>
                    <a:pt x="41" y="85"/>
                  </a:cubicBezTo>
                  <a:moveTo>
                    <a:pt x="94" y="91"/>
                  </a:moveTo>
                  <a:cubicBezTo>
                    <a:pt x="94" y="90"/>
                    <a:pt x="94" y="90"/>
                    <a:pt x="94" y="90"/>
                  </a:cubicBezTo>
                  <a:cubicBezTo>
                    <a:pt x="93" y="92"/>
                    <a:pt x="91" y="93"/>
                    <a:pt x="90" y="94"/>
                  </a:cubicBezTo>
                  <a:cubicBezTo>
                    <a:pt x="88" y="96"/>
                    <a:pt x="85" y="96"/>
                    <a:pt x="84" y="99"/>
                  </a:cubicBezTo>
                  <a:cubicBezTo>
                    <a:pt x="83" y="100"/>
                    <a:pt x="83" y="101"/>
                    <a:pt x="81" y="102"/>
                  </a:cubicBezTo>
                  <a:cubicBezTo>
                    <a:pt x="81" y="103"/>
                    <a:pt x="79" y="103"/>
                    <a:pt x="78" y="104"/>
                  </a:cubicBezTo>
                  <a:cubicBezTo>
                    <a:pt x="76" y="106"/>
                    <a:pt x="75" y="103"/>
                    <a:pt x="72" y="102"/>
                  </a:cubicBezTo>
                  <a:cubicBezTo>
                    <a:pt x="68" y="103"/>
                    <a:pt x="68" y="103"/>
                    <a:pt x="68" y="103"/>
                  </a:cubicBezTo>
                  <a:cubicBezTo>
                    <a:pt x="66" y="103"/>
                    <a:pt x="65" y="104"/>
                    <a:pt x="64" y="103"/>
                  </a:cubicBezTo>
                  <a:cubicBezTo>
                    <a:pt x="64" y="106"/>
                    <a:pt x="64" y="109"/>
                    <a:pt x="64" y="112"/>
                  </a:cubicBezTo>
                  <a:cubicBezTo>
                    <a:pt x="64" y="112"/>
                    <a:pt x="64" y="112"/>
                    <a:pt x="64" y="112"/>
                  </a:cubicBezTo>
                  <a:cubicBezTo>
                    <a:pt x="78" y="111"/>
                    <a:pt x="90" y="106"/>
                    <a:pt x="100" y="97"/>
                  </a:cubicBezTo>
                  <a:lnTo>
                    <a:pt x="94" y="91"/>
                  </a:lnTo>
                  <a:close/>
                  <a:moveTo>
                    <a:pt x="30" y="91"/>
                  </a:moveTo>
                  <a:cubicBezTo>
                    <a:pt x="30" y="91"/>
                    <a:pt x="30" y="91"/>
                    <a:pt x="30" y="91"/>
                  </a:cubicBezTo>
                  <a:cubicBezTo>
                    <a:pt x="24" y="97"/>
                    <a:pt x="24" y="97"/>
                    <a:pt x="24" y="97"/>
                  </a:cubicBezTo>
                  <a:cubicBezTo>
                    <a:pt x="33" y="105"/>
                    <a:pt x="43" y="110"/>
                    <a:pt x="55" y="111"/>
                  </a:cubicBezTo>
                  <a:cubicBezTo>
                    <a:pt x="57" y="112"/>
                    <a:pt x="59" y="111"/>
                    <a:pt x="61" y="112"/>
                  </a:cubicBezTo>
                  <a:cubicBezTo>
                    <a:pt x="60" y="111"/>
                    <a:pt x="60" y="111"/>
                    <a:pt x="60" y="111"/>
                  </a:cubicBezTo>
                  <a:cubicBezTo>
                    <a:pt x="60" y="104"/>
                    <a:pt x="60" y="104"/>
                    <a:pt x="60" y="104"/>
                  </a:cubicBezTo>
                  <a:cubicBezTo>
                    <a:pt x="60" y="103"/>
                    <a:pt x="60" y="103"/>
                    <a:pt x="60" y="103"/>
                  </a:cubicBezTo>
                  <a:cubicBezTo>
                    <a:pt x="60" y="103"/>
                    <a:pt x="60" y="103"/>
                    <a:pt x="60" y="103"/>
                  </a:cubicBezTo>
                  <a:cubicBezTo>
                    <a:pt x="48" y="103"/>
                    <a:pt x="39" y="99"/>
                    <a:pt x="30" y="91"/>
                  </a:cubicBezTo>
                  <a:moveTo>
                    <a:pt x="63" y="93"/>
                  </a:moveTo>
                  <a:cubicBezTo>
                    <a:pt x="64" y="93"/>
                    <a:pt x="64" y="93"/>
                    <a:pt x="64" y="93"/>
                  </a:cubicBezTo>
                  <a:cubicBezTo>
                    <a:pt x="64" y="96"/>
                    <a:pt x="64" y="98"/>
                    <a:pt x="64" y="100"/>
                  </a:cubicBezTo>
                  <a:cubicBezTo>
                    <a:pt x="66" y="100"/>
                    <a:pt x="68" y="100"/>
                    <a:pt x="70" y="99"/>
                  </a:cubicBezTo>
                  <a:cubicBezTo>
                    <a:pt x="70" y="99"/>
                    <a:pt x="69" y="99"/>
                    <a:pt x="69" y="99"/>
                  </a:cubicBezTo>
                  <a:cubicBezTo>
                    <a:pt x="68" y="99"/>
                    <a:pt x="67" y="97"/>
                    <a:pt x="67" y="96"/>
                  </a:cubicBezTo>
                  <a:cubicBezTo>
                    <a:pt x="67" y="95"/>
                    <a:pt x="67" y="95"/>
                    <a:pt x="67" y="94"/>
                  </a:cubicBezTo>
                  <a:cubicBezTo>
                    <a:pt x="67" y="93"/>
                    <a:pt x="65" y="94"/>
                    <a:pt x="64" y="93"/>
                  </a:cubicBezTo>
                  <a:cubicBezTo>
                    <a:pt x="64" y="93"/>
                    <a:pt x="63" y="93"/>
                    <a:pt x="63" y="9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Freeform 726"/>
            <p:cNvSpPr>
              <a:spLocks/>
            </p:cNvSpPr>
            <p:nvPr/>
          </p:nvSpPr>
          <p:spPr bwMode="auto">
            <a:xfrm>
              <a:off x="5090881" y="3191167"/>
              <a:ext cx="24159" cy="24159"/>
            </a:xfrm>
            <a:custGeom>
              <a:avLst/>
              <a:gdLst>
                <a:gd name="T0" fmla="*/ 13 w 21"/>
                <a:gd name="T1" fmla="*/ 6 h 22"/>
                <a:gd name="T2" fmla="*/ 20 w 21"/>
                <a:gd name="T3" fmla="*/ 20 h 22"/>
                <a:gd name="T4" fmla="*/ 21 w 21"/>
                <a:gd name="T5" fmla="*/ 22 h 22"/>
                <a:gd name="T6" fmla="*/ 5 w 21"/>
                <a:gd name="T7" fmla="*/ 5 h 22"/>
                <a:gd name="T8" fmla="*/ 0 w 21"/>
                <a:gd name="T9" fmla="*/ 0 h 22"/>
                <a:gd name="T10" fmla="*/ 13 w 21"/>
                <a:gd name="T11" fmla="*/ 6 h 22"/>
              </a:gdLst>
              <a:ahLst/>
              <a:cxnLst>
                <a:cxn ang="0">
                  <a:pos x="T0" y="T1"/>
                </a:cxn>
                <a:cxn ang="0">
                  <a:pos x="T2" y="T3"/>
                </a:cxn>
                <a:cxn ang="0">
                  <a:pos x="T4" y="T5"/>
                </a:cxn>
                <a:cxn ang="0">
                  <a:pos x="T6" y="T7"/>
                </a:cxn>
                <a:cxn ang="0">
                  <a:pos x="T8" y="T9"/>
                </a:cxn>
                <a:cxn ang="0">
                  <a:pos x="T10" y="T11"/>
                </a:cxn>
              </a:cxnLst>
              <a:rect l="0" t="0" r="r" b="b"/>
              <a:pathLst>
                <a:path w="21" h="22">
                  <a:moveTo>
                    <a:pt x="13" y="6"/>
                  </a:moveTo>
                  <a:cubicBezTo>
                    <a:pt x="17" y="10"/>
                    <a:pt x="19" y="15"/>
                    <a:pt x="20" y="20"/>
                  </a:cubicBezTo>
                  <a:cubicBezTo>
                    <a:pt x="21" y="22"/>
                    <a:pt x="21" y="22"/>
                    <a:pt x="21" y="22"/>
                  </a:cubicBezTo>
                  <a:cubicBezTo>
                    <a:pt x="15" y="17"/>
                    <a:pt x="9" y="11"/>
                    <a:pt x="5" y="5"/>
                  </a:cubicBezTo>
                  <a:cubicBezTo>
                    <a:pt x="0" y="0"/>
                    <a:pt x="0" y="0"/>
                    <a:pt x="0" y="0"/>
                  </a:cubicBezTo>
                  <a:cubicBezTo>
                    <a:pt x="5" y="2"/>
                    <a:pt x="9" y="3"/>
                    <a:pt x="13" y="6"/>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Freeform 727"/>
            <p:cNvSpPr>
              <a:spLocks/>
            </p:cNvSpPr>
            <p:nvPr/>
          </p:nvSpPr>
          <p:spPr bwMode="auto">
            <a:xfrm>
              <a:off x="4979748" y="3192778"/>
              <a:ext cx="20938" cy="24159"/>
            </a:xfrm>
            <a:custGeom>
              <a:avLst/>
              <a:gdLst>
                <a:gd name="T0" fmla="*/ 9 w 20"/>
                <a:gd name="T1" fmla="*/ 13 h 22"/>
                <a:gd name="T2" fmla="*/ 0 w 20"/>
                <a:gd name="T3" fmla="*/ 22 h 22"/>
                <a:gd name="T4" fmla="*/ 4 w 20"/>
                <a:gd name="T5" fmla="*/ 11 h 22"/>
                <a:gd name="T6" fmla="*/ 20 w 20"/>
                <a:gd name="T7" fmla="*/ 0 h 22"/>
                <a:gd name="T8" fmla="*/ 9 w 20"/>
                <a:gd name="T9" fmla="*/ 13 h 22"/>
              </a:gdLst>
              <a:ahLst/>
              <a:cxnLst>
                <a:cxn ang="0">
                  <a:pos x="T0" y="T1"/>
                </a:cxn>
                <a:cxn ang="0">
                  <a:pos x="T2" y="T3"/>
                </a:cxn>
                <a:cxn ang="0">
                  <a:pos x="T4" y="T5"/>
                </a:cxn>
                <a:cxn ang="0">
                  <a:pos x="T6" y="T7"/>
                </a:cxn>
                <a:cxn ang="0">
                  <a:pos x="T8" y="T9"/>
                </a:cxn>
              </a:cxnLst>
              <a:rect l="0" t="0" r="r" b="b"/>
              <a:pathLst>
                <a:path w="20" h="22">
                  <a:moveTo>
                    <a:pt x="9" y="13"/>
                  </a:moveTo>
                  <a:cubicBezTo>
                    <a:pt x="7" y="16"/>
                    <a:pt x="3" y="19"/>
                    <a:pt x="0" y="22"/>
                  </a:cubicBezTo>
                  <a:cubicBezTo>
                    <a:pt x="1" y="18"/>
                    <a:pt x="2" y="14"/>
                    <a:pt x="4" y="11"/>
                  </a:cubicBezTo>
                  <a:cubicBezTo>
                    <a:pt x="7" y="5"/>
                    <a:pt x="14" y="2"/>
                    <a:pt x="20" y="0"/>
                  </a:cubicBezTo>
                  <a:cubicBezTo>
                    <a:pt x="15" y="4"/>
                    <a:pt x="12" y="9"/>
                    <a:pt x="9"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Freeform 728"/>
            <p:cNvSpPr>
              <a:spLocks/>
            </p:cNvSpPr>
            <p:nvPr/>
          </p:nvSpPr>
          <p:spPr bwMode="auto">
            <a:xfrm>
              <a:off x="5100544" y="3199220"/>
              <a:ext cx="22549" cy="33823"/>
            </a:xfrm>
            <a:custGeom>
              <a:avLst/>
              <a:gdLst>
                <a:gd name="T0" fmla="*/ 19 w 20"/>
                <a:gd name="T1" fmla="*/ 12 h 30"/>
                <a:gd name="T2" fmla="*/ 19 w 20"/>
                <a:gd name="T3" fmla="*/ 30 h 30"/>
                <a:gd name="T4" fmla="*/ 19 w 20"/>
                <a:gd name="T5" fmla="*/ 30 h 30"/>
                <a:gd name="T6" fmla="*/ 4 w 20"/>
                <a:gd name="T7" fmla="*/ 16 h 30"/>
                <a:gd name="T8" fmla="*/ 0 w 20"/>
                <a:gd name="T9" fmla="*/ 5 h 30"/>
                <a:gd name="T10" fmla="*/ 14 w 20"/>
                <a:gd name="T11" fmla="*/ 19 h 30"/>
                <a:gd name="T12" fmla="*/ 17 w 20"/>
                <a:gd name="T13" fmla="*/ 23 h 30"/>
                <a:gd name="T14" fmla="*/ 17 w 20"/>
                <a:gd name="T15" fmla="*/ 23 h 30"/>
                <a:gd name="T16" fmla="*/ 12 w 20"/>
                <a:gd name="T17" fmla="*/ 6 h 30"/>
                <a:gd name="T18" fmla="*/ 7 w 20"/>
                <a:gd name="T19" fmla="*/ 0 h 30"/>
                <a:gd name="T20" fmla="*/ 19 w 20"/>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9" y="12"/>
                  </a:moveTo>
                  <a:cubicBezTo>
                    <a:pt x="20" y="18"/>
                    <a:pt x="18" y="24"/>
                    <a:pt x="19" y="30"/>
                  </a:cubicBezTo>
                  <a:cubicBezTo>
                    <a:pt x="19" y="30"/>
                    <a:pt x="19" y="30"/>
                    <a:pt x="19" y="30"/>
                  </a:cubicBezTo>
                  <a:cubicBezTo>
                    <a:pt x="16" y="24"/>
                    <a:pt x="9" y="21"/>
                    <a:pt x="4" y="16"/>
                  </a:cubicBezTo>
                  <a:cubicBezTo>
                    <a:pt x="1" y="13"/>
                    <a:pt x="0" y="9"/>
                    <a:pt x="0" y="5"/>
                  </a:cubicBezTo>
                  <a:cubicBezTo>
                    <a:pt x="2" y="11"/>
                    <a:pt x="10" y="13"/>
                    <a:pt x="14" y="19"/>
                  </a:cubicBezTo>
                  <a:cubicBezTo>
                    <a:pt x="15" y="20"/>
                    <a:pt x="16" y="22"/>
                    <a:pt x="17" y="23"/>
                  </a:cubicBezTo>
                  <a:cubicBezTo>
                    <a:pt x="17" y="23"/>
                    <a:pt x="17" y="23"/>
                    <a:pt x="17" y="23"/>
                  </a:cubicBezTo>
                  <a:cubicBezTo>
                    <a:pt x="14" y="18"/>
                    <a:pt x="14" y="12"/>
                    <a:pt x="12" y="6"/>
                  </a:cubicBezTo>
                  <a:cubicBezTo>
                    <a:pt x="11" y="4"/>
                    <a:pt x="9" y="1"/>
                    <a:pt x="7" y="0"/>
                  </a:cubicBezTo>
                  <a:cubicBezTo>
                    <a:pt x="13" y="1"/>
                    <a:pt x="17" y="7"/>
                    <a:pt x="19"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8" name="Freeform 729"/>
            <p:cNvSpPr>
              <a:spLocks/>
            </p:cNvSpPr>
            <p:nvPr/>
          </p:nvSpPr>
          <p:spPr bwMode="auto">
            <a:xfrm>
              <a:off x="4970084" y="3200831"/>
              <a:ext cx="22549" cy="32212"/>
            </a:xfrm>
            <a:custGeom>
              <a:avLst/>
              <a:gdLst>
                <a:gd name="T0" fmla="*/ 12 w 20"/>
                <a:gd name="T1" fmla="*/ 0 h 30"/>
                <a:gd name="T2" fmla="*/ 5 w 20"/>
                <a:gd name="T3" fmla="*/ 17 h 30"/>
                <a:gd name="T4" fmla="*/ 3 w 20"/>
                <a:gd name="T5" fmla="*/ 23 h 30"/>
                <a:gd name="T6" fmla="*/ 3 w 20"/>
                <a:gd name="T7" fmla="*/ 23 h 30"/>
                <a:gd name="T8" fmla="*/ 8 w 20"/>
                <a:gd name="T9" fmla="*/ 16 h 30"/>
                <a:gd name="T10" fmla="*/ 20 w 20"/>
                <a:gd name="T11" fmla="*/ 5 h 30"/>
                <a:gd name="T12" fmla="*/ 7 w 20"/>
                <a:gd name="T13" fmla="*/ 23 h 30"/>
                <a:gd name="T14" fmla="*/ 1 w 20"/>
                <a:gd name="T15" fmla="*/ 30 h 30"/>
                <a:gd name="T16" fmla="*/ 1 w 20"/>
                <a:gd name="T17" fmla="*/ 24 h 30"/>
                <a:gd name="T18" fmla="*/ 5 w 20"/>
                <a:gd name="T19" fmla="*/ 5 h 30"/>
                <a:gd name="T20" fmla="*/ 12 w 2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12" y="0"/>
                  </a:moveTo>
                  <a:cubicBezTo>
                    <a:pt x="6" y="4"/>
                    <a:pt x="7" y="11"/>
                    <a:pt x="5" y="17"/>
                  </a:cubicBezTo>
                  <a:cubicBezTo>
                    <a:pt x="4" y="19"/>
                    <a:pt x="3" y="21"/>
                    <a:pt x="3" y="23"/>
                  </a:cubicBezTo>
                  <a:cubicBezTo>
                    <a:pt x="3" y="23"/>
                    <a:pt x="3" y="23"/>
                    <a:pt x="3" y="23"/>
                  </a:cubicBezTo>
                  <a:cubicBezTo>
                    <a:pt x="4" y="21"/>
                    <a:pt x="6" y="18"/>
                    <a:pt x="8" y="16"/>
                  </a:cubicBezTo>
                  <a:cubicBezTo>
                    <a:pt x="12" y="13"/>
                    <a:pt x="18" y="10"/>
                    <a:pt x="20" y="5"/>
                  </a:cubicBezTo>
                  <a:cubicBezTo>
                    <a:pt x="20" y="12"/>
                    <a:pt x="13" y="18"/>
                    <a:pt x="7" y="23"/>
                  </a:cubicBezTo>
                  <a:cubicBezTo>
                    <a:pt x="5" y="25"/>
                    <a:pt x="2" y="27"/>
                    <a:pt x="1" y="30"/>
                  </a:cubicBezTo>
                  <a:cubicBezTo>
                    <a:pt x="1" y="28"/>
                    <a:pt x="1" y="26"/>
                    <a:pt x="1" y="24"/>
                  </a:cubicBezTo>
                  <a:cubicBezTo>
                    <a:pt x="0" y="18"/>
                    <a:pt x="0" y="10"/>
                    <a:pt x="5" y="5"/>
                  </a:cubicBezTo>
                  <a:cubicBezTo>
                    <a:pt x="7" y="3"/>
                    <a:pt x="9" y="1"/>
                    <a:pt x="12"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Freeform 730"/>
            <p:cNvSpPr>
              <a:spLocks/>
            </p:cNvSpPr>
            <p:nvPr/>
          </p:nvSpPr>
          <p:spPr bwMode="auto">
            <a:xfrm>
              <a:off x="5108597" y="3210494"/>
              <a:ext cx="22549" cy="43487"/>
            </a:xfrm>
            <a:custGeom>
              <a:avLst/>
              <a:gdLst>
                <a:gd name="T0" fmla="*/ 15 w 21"/>
                <a:gd name="T1" fmla="*/ 4 h 40"/>
                <a:gd name="T2" fmla="*/ 18 w 21"/>
                <a:gd name="T3" fmla="*/ 29 h 40"/>
                <a:gd name="T4" fmla="*/ 15 w 21"/>
                <a:gd name="T5" fmla="*/ 40 h 40"/>
                <a:gd name="T6" fmla="*/ 14 w 21"/>
                <a:gd name="T7" fmla="*/ 38 h 40"/>
                <a:gd name="T8" fmla="*/ 2 w 21"/>
                <a:gd name="T9" fmla="*/ 17 h 40"/>
                <a:gd name="T10" fmla="*/ 0 w 21"/>
                <a:gd name="T11" fmla="*/ 10 h 40"/>
                <a:gd name="T12" fmla="*/ 13 w 21"/>
                <a:gd name="T13" fmla="*/ 25 h 40"/>
                <a:gd name="T14" fmla="*/ 14 w 21"/>
                <a:gd name="T15" fmla="*/ 31 h 40"/>
                <a:gd name="T16" fmla="*/ 15 w 21"/>
                <a:gd name="T17" fmla="*/ 31 h 40"/>
                <a:gd name="T18" fmla="*/ 15 w 21"/>
                <a:gd name="T19" fmla="*/ 10 h 40"/>
                <a:gd name="T20" fmla="*/ 12 w 21"/>
                <a:gd name="T21" fmla="*/ 0 h 40"/>
                <a:gd name="T22" fmla="*/ 15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5" y="4"/>
                  </a:moveTo>
                  <a:cubicBezTo>
                    <a:pt x="20" y="10"/>
                    <a:pt x="21" y="21"/>
                    <a:pt x="18" y="29"/>
                  </a:cubicBezTo>
                  <a:cubicBezTo>
                    <a:pt x="16" y="33"/>
                    <a:pt x="15" y="36"/>
                    <a:pt x="15" y="40"/>
                  </a:cubicBezTo>
                  <a:cubicBezTo>
                    <a:pt x="15" y="39"/>
                    <a:pt x="14" y="38"/>
                    <a:pt x="14" y="38"/>
                  </a:cubicBezTo>
                  <a:cubicBezTo>
                    <a:pt x="12" y="30"/>
                    <a:pt x="5" y="24"/>
                    <a:pt x="2" y="17"/>
                  </a:cubicBezTo>
                  <a:cubicBezTo>
                    <a:pt x="1" y="15"/>
                    <a:pt x="0" y="12"/>
                    <a:pt x="0" y="10"/>
                  </a:cubicBezTo>
                  <a:cubicBezTo>
                    <a:pt x="3" y="16"/>
                    <a:pt x="11" y="19"/>
                    <a:pt x="13" y="25"/>
                  </a:cubicBezTo>
                  <a:cubicBezTo>
                    <a:pt x="14" y="27"/>
                    <a:pt x="14" y="29"/>
                    <a:pt x="14" y="31"/>
                  </a:cubicBezTo>
                  <a:cubicBezTo>
                    <a:pt x="14" y="31"/>
                    <a:pt x="15" y="31"/>
                    <a:pt x="15" y="31"/>
                  </a:cubicBezTo>
                  <a:cubicBezTo>
                    <a:pt x="14" y="24"/>
                    <a:pt x="14" y="17"/>
                    <a:pt x="15" y="10"/>
                  </a:cubicBezTo>
                  <a:cubicBezTo>
                    <a:pt x="15" y="7"/>
                    <a:pt x="14" y="3"/>
                    <a:pt x="12" y="0"/>
                  </a:cubicBezTo>
                  <a:cubicBezTo>
                    <a:pt x="14" y="1"/>
                    <a:pt x="14" y="2"/>
                    <a:pt x="15" y="4"/>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0" name="Freeform 731"/>
            <p:cNvSpPr>
              <a:spLocks/>
            </p:cNvSpPr>
            <p:nvPr/>
          </p:nvSpPr>
          <p:spPr bwMode="auto">
            <a:xfrm>
              <a:off x="4963642" y="3212105"/>
              <a:ext cx="20938" cy="43487"/>
            </a:xfrm>
            <a:custGeom>
              <a:avLst/>
              <a:gdLst>
                <a:gd name="T0" fmla="*/ 7 w 20"/>
                <a:gd name="T1" fmla="*/ 0 h 40"/>
                <a:gd name="T2" fmla="*/ 6 w 20"/>
                <a:gd name="T3" fmla="*/ 23 h 40"/>
                <a:gd name="T4" fmla="*/ 5 w 20"/>
                <a:gd name="T5" fmla="*/ 31 h 40"/>
                <a:gd name="T6" fmla="*/ 6 w 20"/>
                <a:gd name="T7" fmla="*/ 31 h 40"/>
                <a:gd name="T8" fmla="*/ 6 w 20"/>
                <a:gd name="T9" fmla="*/ 28 h 40"/>
                <a:gd name="T10" fmla="*/ 17 w 20"/>
                <a:gd name="T11" fmla="*/ 13 h 40"/>
                <a:gd name="T12" fmla="*/ 20 w 20"/>
                <a:gd name="T13" fmla="*/ 10 h 40"/>
                <a:gd name="T14" fmla="*/ 17 w 20"/>
                <a:gd name="T15" fmla="*/ 19 h 40"/>
                <a:gd name="T16" fmla="*/ 5 w 20"/>
                <a:gd name="T17" fmla="*/ 40 h 40"/>
                <a:gd name="T18" fmla="*/ 0 w 20"/>
                <a:gd name="T19" fmla="*/ 18 h 40"/>
                <a:gd name="T20" fmla="*/ 7 w 20"/>
                <a:gd name="T21" fmla="*/ 1 h 40"/>
                <a:gd name="T22" fmla="*/ 7 w 20"/>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7" y="0"/>
                  </a:moveTo>
                  <a:cubicBezTo>
                    <a:pt x="3" y="7"/>
                    <a:pt x="6" y="15"/>
                    <a:pt x="6" y="23"/>
                  </a:cubicBezTo>
                  <a:cubicBezTo>
                    <a:pt x="5" y="31"/>
                    <a:pt x="5" y="31"/>
                    <a:pt x="5" y="31"/>
                  </a:cubicBezTo>
                  <a:cubicBezTo>
                    <a:pt x="6" y="31"/>
                    <a:pt x="6" y="31"/>
                    <a:pt x="6" y="31"/>
                  </a:cubicBezTo>
                  <a:cubicBezTo>
                    <a:pt x="6" y="30"/>
                    <a:pt x="6" y="29"/>
                    <a:pt x="6" y="28"/>
                  </a:cubicBezTo>
                  <a:cubicBezTo>
                    <a:pt x="7" y="22"/>
                    <a:pt x="13" y="17"/>
                    <a:pt x="17" y="13"/>
                  </a:cubicBezTo>
                  <a:cubicBezTo>
                    <a:pt x="18" y="12"/>
                    <a:pt x="19" y="11"/>
                    <a:pt x="20" y="10"/>
                  </a:cubicBezTo>
                  <a:cubicBezTo>
                    <a:pt x="19" y="13"/>
                    <a:pt x="18" y="16"/>
                    <a:pt x="17" y="19"/>
                  </a:cubicBezTo>
                  <a:cubicBezTo>
                    <a:pt x="14" y="26"/>
                    <a:pt x="7" y="32"/>
                    <a:pt x="5" y="40"/>
                  </a:cubicBezTo>
                  <a:cubicBezTo>
                    <a:pt x="5" y="32"/>
                    <a:pt x="0" y="26"/>
                    <a:pt x="0" y="18"/>
                  </a:cubicBezTo>
                  <a:cubicBezTo>
                    <a:pt x="0" y="11"/>
                    <a:pt x="3" y="6"/>
                    <a:pt x="7" y="1"/>
                  </a:cubicBezTo>
                  <a:cubicBezTo>
                    <a:pt x="7" y="0"/>
                    <a:pt x="7" y="0"/>
                    <a:pt x="7" y="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Freeform 732"/>
            <p:cNvSpPr>
              <a:spLocks/>
            </p:cNvSpPr>
            <p:nvPr/>
          </p:nvSpPr>
          <p:spPr bwMode="auto">
            <a:xfrm>
              <a:off x="5115040" y="3233043"/>
              <a:ext cx="20938" cy="45097"/>
            </a:xfrm>
            <a:custGeom>
              <a:avLst/>
              <a:gdLst>
                <a:gd name="T0" fmla="*/ 15 w 20"/>
                <a:gd name="T1" fmla="*/ 27 h 40"/>
                <a:gd name="T2" fmla="*/ 6 w 20"/>
                <a:gd name="T3" fmla="*/ 40 h 40"/>
                <a:gd name="T4" fmla="*/ 5 w 20"/>
                <a:gd name="T5" fmla="*/ 29 h 40"/>
                <a:gd name="T6" fmla="*/ 0 w 20"/>
                <a:gd name="T7" fmla="*/ 7 h 40"/>
                <a:gd name="T8" fmla="*/ 0 w 20"/>
                <a:gd name="T9" fmla="*/ 4 h 40"/>
                <a:gd name="T10" fmla="*/ 9 w 20"/>
                <a:gd name="T11" fmla="*/ 26 h 40"/>
                <a:gd name="T12" fmla="*/ 8 w 20"/>
                <a:gd name="T13" fmla="*/ 32 h 40"/>
                <a:gd name="T14" fmla="*/ 8 w 20"/>
                <a:gd name="T15" fmla="*/ 32 h 40"/>
                <a:gd name="T16" fmla="*/ 9 w 20"/>
                <a:gd name="T17" fmla="*/ 32 h 40"/>
                <a:gd name="T18" fmla="*/ 12 w 20"/>
                <a:gd name="T19" fmla="*/ 19 h 40"/>
                <a:gd name="T20" fmla="*/ 16 w 20"/>
                <a:gd name="T21" fmla="*/ 0 h 40"/>
                <a:gd name="T22" fmla="*/ 15 w 20"/>
                <a:gd name="T2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5" y="27"/>
                  </a:moveTo>
                  <a:cubicBezTo>
                    <a:pt x="12" y="31"/>
                    <a:pt x="8" y="35"/>
                    <a:pt x="6" y="40"/>
                  </a:cubicBezTo>
                  <a:cubicBezTo>
                    <a:pt x="6" y="36"/>
                    <a:pt x="6" y="32"/>
                    <a:pt x="5" y="29"/>
                  </a:cubicBezTo>
                  <a:cubicBezTo>
                    <a:pt x="3" y="22"/>
                    <a:pt x="1" y="15"/>
                    <a:pt x="0" y="7"/>
                  </a:cubicBezTo>
                  <a:cubicBezTo>
                    <a:pt x="0" y="4"/>
                    <a:pt x="0" y="4"/>
                    <a:pt x="0" y="4"/>
                  </a:cubicBezTo>
                  <a:cubicBezTo>
                    <a:pt x="2" y="12"/>
                    <a:pt x="9" y="17"/>
                    <a:pt x="9" y="26"/>
                  </a:cubicBezTo>
                  <a:cubicBezTo>
                    <a:pt x="9" y="28"/>
                    <a:pt x="8" y="30"/>
                    <a:pt x="8" y="32"/>
                  </a:cubicBezTo>
                  <a:cubicBezTo>
                    <a:pt x="8" y="32"/>
                    <a:pt x="8" y="32"/>
                    <a:pt x="8" y="32"/>
                  </a:cubicBezTo>
                  <a:cubicBezTo>
                    <a:pt x="9" y="32"/>
                    <a:pt x="9" y="32"/>
                    <a:pt x="9" y="32"/>
                  </a:cubicBezTo>
                  <a:cubicBezTo>
                    <a:pt x="10" y="27"/>
                    <a:pt x="10" y="23"/>
                    <a:pt x="12" y="19"/>
                  </a:cubicBezTo>
                  <a:cubicBezTo>
                    <a:pt x="15" y="13"/>
                    <a:pt x="18" y="7"/>
                    <a:pt x="16" y="0"/>
                  </a:cubicBezTo>
                  <a:cubicBezTo>
                    <a:pt x="20" y="8"/>
                    <a:pt x="19" y="19"/>
                    <a:pt x="15" y="2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2" name="Freeform 733"/>
            <p:cNvSpPr>
              <a:spLocks/>
            </p:cNvSpPr>
            <p:nvPr/>
          </p:nvSpPr>
          <p:spPr bwMode="auto">
            <a:xfrm>
              <a:off x="4958810" y="3234654"/>
              <a:ext cx="20938" cy="43487"/>
            </a:xfrm>
            <a:custGeom>
              <a:avLst/>
              <a:gdLst>
                <a:gd name="T0" fmla="*/ 9 w 19"/>
                <a:gd name="T1" fmla="*/ 23 h 40"/>
                <a:gd name="T2" fmla="*/ 11 w 19"/>
                <a:gd name="T3" fmla="*/ 32 h 40"/>
                <a:gd name="T4" fmla="*/ 11 w 19"/>
                <a:gd name="T5" fmla="*/ 32 h 40"/>
                <a:gd name="T6" fmla="*/ 17 w 19"/>
                <a:gd name="T7" fmla="*/ 10 h 40"/>
                <a:gd name="T8" fmla="*/ 19 w 19"/>
                <a:gd name="T9" fmla="*/ 4 h 40"/>
                <a:gd name="T10" fmla="*/ 18 w 19"/>
                <a:gd name="T11" fmla="*/ 16 h 40"/>
                <a:gd name="T12" fmla="*/ 14 w 19"/>
                <a:gd name="T13" fmla="*/ 30 h 40"/>
                <a:gd name="T14" fmla="*/ 14 w 19"/>
                <a:gd name="T15" fmla="*/ 40 h 40"/>
                <a:gd name="T16" fmla="*/ 13 w 19"/>
                <a:gd name="T17" fmla="*/ 39 h 40"/>
                <a:gd name="T18" fmla="*/ 2 w 19"/>
                <a:gd name="T19" fmla="*/ 23 h 40"/>
                <a:gd name="T20" fmla="*/ 1 w 19"/>
                <a:gd name="T21" fmla="*/ 6 h 40"/>
                <a:gd name="T22" fmla="*/ 3 w 19"/>
                <a:gd name="T23" fmla="*/ 0 h 40"/>
                <a:gd name="T24" fmla="*/ 9 w 19"/>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9" y="23"/>
                  </a:moveTo>
                  <a:cubicBezTo>
                    <a:pt x="10" y="26"/>
                    <a:pt x="10" y="29"/>
                    <a:pt x="11" y="32"/>
                  </a:cubicBezTo>
                  <a:cubicBezTo>
                    <a:pt x="11" y="32"/>
                    <a:pt x="11" y="32"/>
                    <a:pt x="11" y="32"/>
                  </a:cubicBezTo>
                  <a:cubicBezTo>
                    <a:pt x="8" y="24"/>
                    <a:pt x="13" y="16"/>
                    <a:pt x="17" y="10"/>
                  </a:cubicBezTo>
                  <a:cubicBezTo>
                    <a:pt x="18" y="8"/>
                    <a:pt x="18" y="6"/>
                    <a:pt x="19" y="4"/>
                  </a:cubicBezTo>
                  <a:cubicBezTo>
                    <a:pt x="19" y="8"/>
                    <a:pt x="19" y="12"/>
                    <a:pt x="18" y="16"/>
                  </a:cubicBezTo>
                  <a:cubicBezTo>
                    <a:pt x="17" y="21"/>
                    <a:pt x="15" y="25"/>
                    <a:pt x="14" y="30"/>
                  </a:cubicBezTo>
                  <a:cubicBezTo>
                    <a:pt x="13" y="33"/>
                    <a:pt x="13" y="37"/>
                    <a:pt x="14" y="40"/>
                  </a:cubicBezTo>
                  <a:cubicBezTo>
                    <a:pt x="13" y="39"/>
                    <a:pt x="13" y="39"/>
                    <a:pt x="13" y="39"/>
                  </a:cubicBezTo>
                  <a:cubicBezTo>
                    <a:pt x="10" y="34"/>
                    <a:pt x="4" y="29"/>
                    <a:pt x="2" y="23"/>
                  </a:cubicBezTo>
                  <a:cubicBezTo>
                    <a:pt x="1" y="18"/>
                    <a:pt x="0" y="12"/>
                    <a:pt x="1" y="6"/>
                  </a:cubicBezTo>
                  <a:cubicBezTo>
                    <a:pt x="1" y="4"/>
                    <a:pt x="2" y="2"/>
                    <a:pt x="3" y="0"/>
                  </a:cubicBezTo>
                  <a:cubicBezTo>
                    <a:pt x="1" y="9"/>
                    <a:pt x="7" y="16"/>
                    <a:pt x="9" y="2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Freeform 734"/>
            <p:cNvSpPr>
              <a:spLocks/>
            </p:cNvSpPr>
            <p:nvPr/>
          </p:nvSpPr>
          <p:spPr bwMode="auto">
            <a:xfrm>
              <a:off x="5108597" y="3257202"/>
              <a:ext cx="27380" cy="40265"/>
            </a:xfrm>
            <a:custGeom>
              <a:avLst/>
              <a:gdLst>
                <a:gd name="T0" fmla="*/ 9 w 26"/>
                <a:gd name="T1" fmla="*/ 19 h 37"/>
                <a:gd name="T2" fmla="*/ 6 w 26"/>
                <a:gd name="T3" fmla="*/ 29 h 37"/>
                <a:gd name="T4" fmla="*/ 6 w 26"/>
                <a:gd name="T5" fmla="*/ 29 h 37"/>
                <a:gd name="T6" fmla="*/ 14 w 26"/>
                <a:gd name="T7" fmla="*/ 18 h 37"/>
                <a:gd name="T8" fmla="*/ 25 w 26"/>
                <a:gd name="T9" fmla="*/ 2 h 37"/>
                <a:gd name="T10" fmla="*/ 11 w 26"/>
                <a:gd name="T11" fmla="*/ 29 h 37"/>
                <a:gd name="T12" fmla="*/ 0 w 26"/>
                <a:gd name="T13" fmla="*/ 37 h 37"/>
                <a:gd name="T14" fmla="*/ 0 w 26"/>
                <a:gd name="T15" fmla="*/ 36 h 37"/>
                <a:gd name="T16" fmla="*/ 6 w 26"/>
                <a:gd name="T17" fmla="*/ 4 h 37"/>
                <a:gd name="T18" fmla="*/ 7 w 26"/>
                <a:gd name="T19" fmla="*/ 0 h 37"/>
                <a:gd name="T20" fmla="*/ 9 w 26"/>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9" y="19"/>
                  </a:moveTo>
                  <a:cubicBezTo>
                    <a:pt x="9" y="23"/>
                    <a:pt x="8" y="26"/>
                    <a:pt x="6" y="29"/>
                  </a:cubicBezTo>
                  <a:cubicBezTo>
                    <a:pt x="6" y="29"/>
                    <a:pt x="6" y="29"/>
                    <a:pt x="6" y="29"/>
                  </a:cubicBezTo>
                  <a:cubicBezTo>
                    <a:pt x="9" y="25"/>
                    <a:pt x="11" y="22"/>
                    <a:pt x="14" y="18"/>
                  </a:cubicBezTo>
                  <a:cubicBezTo>
                    <a:pt x="19" y="13"/>
                    <a:pt x="24" y="8"/>
                    <a:pt x="25" y="2"/>
                  </a:cubicBezTo>
                  <a:cubicBezTo>
                    <a:pt x="26" y="13"/>
                    <a:pt x="20" y="23"/>
                    <a:pt x="11" y="29"/>
                  </a:cubicBezTo>
                  <a:cubicBezTo>
                    <a:pt x="7" y="31"/>
                    <a:pt x="3" y="34"/>
                    <a:pt x="0" y="37"/>
                  </a:cubicBezTo>
                  <a:cubicBezTo>
                    <a:pt x="0" y="36"/>
                    <a:pt x="0" y="36"/>
                    <a:pt x="0" y="36"/>
                  </a:cubicBezTo>
                  <a:cubicBezTo>
                    <a:pt x="5" y="27"/>
                    <a:pt x="3" y="14"/>
                    <a:pt x="6" y="4"/>
                  </a:cubicBezTo>
                  <a:cubicBezTo>
                    <a:pt x="7" y="0"/>
                    <a:pt x="7" y="0"/>
                    <a:pt x="7" y="0"/>
                  </a:cubicBezTo>
                  <a:cubicBezTo>
                    <a:pt x="7" y="7"/>
                    <a:pt x="9" y="12"/>
                    <a:pt x="9" y="19"/>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Freeform 735"/>
            <p:cNvSpPr>
              <a:spLocks/>
            </p:cNvSpPr>
            <p:nvPr/>
          </p:nvSpPr>
          <p:spPr bwMode="auto">
            <a:xfrm>
              <a:off x="4958810" y="3258813"/>
              <a:ext cx="28991" cy="38655"/>
            </a:xfrm>
            <a:custGeom>
              <a:avLst/>
              <a:gdLst>
                <a:gd name="T0" fmla="*/ 23 w 26"/>
                <a:gd name="T1" fmla="*/ 30 h 36"/>
                <a:gd name="T2" fmla="*/ 26 w 26"/>
                <a:gd name="T3" fmla="*/ 36 h 36"/>
                <a:gd name="T4" fmla="*/ 2 w 26"/>
                <a:gd name="T5" fmla="*/ 14 h 36"/>
                <a:gd name="T6" fmla="*/ 1 w 26"/>
                <a:gd name="T7" fmla="*/ 2 h 36"/>
                <a:gd name="T8" fmla="*/ 16 w 26"/>
                <a:gd name="T9" fmla="*/ 24 h 36"/>
                <a:gd name="T10" fmla="*/ 20 w 26"/>
                <a:gd name="T11" fmla="*/ 29 h 36"/>
                <a:gd name="T12" fmla="*/ 18 w 26"/>
                <a:gd name="T13" fmla="*/ 26 h 36"/>
                <a:gd name="T14" fmla="*/ 16 w 26"/>
                <a:gd name="T15" fmla="*/ 15 h 36"/>
                <a:gd name="T16" fmla="*/ 18 w 26"/>
                <a:gd name="T17" fmla="*/ 0 h 36"/>
                <a:gd name="T18" fmla="*/ 23 w 2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6">
                  <a:moveTo>
                    <a:pt x="23" y="30"/>
                  </a:moveTo>
                  <a:cubicBezTo>
                    <a:pt x="24" y="32"/>
                    <a:pt x="25" y="34"/>
                    <a:pt x="26" y="36"/>
                  </a:cubicBezTo>
                  <a:cubicBezTo>
                    <a:pt x="17" y="31"/>
                    <a:pt x="6" y="25"/>
                    <a:pt x="2" y="14"/>
                  </a:cubicBezTo>
                  <a:cubicBezTo>
                    <a:pt x="0" y="11"/>
                    <a:pt x="0" y="6"/>
                    <a:pt x="1" y="2"/>
                  </a:cubicBezTo>
                  <a:cubicBezTo>
                    <a:pt x="1" y="11"/>
                    <a:pt x="11" y="16"/>
                    <a:pt x="16" y="24"/>
                  </a:cubicBezTo>
                  <a:cubicBezTo>
                    <a:pt x="17" y="26"/>
                    <a:pt x="18" y="28"/>
                    <a:pt x="20" y="29"/>
                  </a:cubicBezTo>
                  <a:cubicBezTo>
                    <a:pt x="19" y="28"/>
                    <a:pt x="19" y="27"/>
                    <a:pt x="18" y="26"/>
                  </a:cubicBezTo>
                  <a:cubicBezTo>
                    <a:pt x="17" y="23"/>
                    <a:pt x="16" y="19"/>
                    <a:pt x="16" y="15"/>
                  </a:cubicBezTo>
                  <a:cubicBezTo>
                    <a:pt x="17" y="10"/>
                    <a:pt x="19" y="6"/>
                    <a:pt x="18" y="0"/>
                  </a:cubicBezTo>
                  <a:cubicBezTo>
                    <a:pt x="22" y="9"/>
                    <a:pt x="21" y="21"/>
                    <a:pt x="23" y="30"/>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Freeform 736"/>
            <p:cNvSpPr>
              <a:spLocks/>
            </p:cNvSpPr>
            <p:nvPr/>
          </p:nvSpPr>
          <p:spPr bwMode="auto">
            <a:xfrm>
              <a:off x="5090881" y="3276530"/>
              <a:ext cx="38655" cy="35434"/>
            </a:xfrm>
            <a:custGeom>
              <a:avLst/>
              <a:gdLst>
                <a:gd name="T0" fmla="*/ 12 w 36"/>
                <a:gd name="T1" fmla="*/ 21 h 33"/>
                <a:gd name="T2" fmla="*/ 7 w 36"/>
                <a:gd name="T3" fmla="*/ 28 h 33"/>
                <a:gd name="T4" fmla="*/ 9 w 36"/>
                <a:gd name="T5" fmla="*/ 27 h 33"/>
                <a:gd name="T6" fmla="*/ 29 w 36"/>
                <a:gd name="T7" fmla="*/ 14 h 33"/>
                <a:gd name="T8" fmla="*/ 36 w 36"/>
                <a:gd name="T9" fmla="*/ 7 h 33"/>
                <a:gd name="T10" fmla="*/ 15 w 36"/>
                <a:gd name="T11" fmla="*/ 29 h 33"/>
                <a:gd name="T12" fmla="*/ 0 w 36"/>
                <a:gd name="T13" fmla="*/ 33 h 33"/>
                <a:gd name="T14" fmla="*/ 13 w 36"/>
                <a:gd name="T15" fmla="*/ 7 h 33"/>
                <a:gd name="T16" fmla="*/ 18 w 36"/>
                <a:gd name="T17" fmla="*/ 0 h 33"/>
                <a:gd name="T18" fmla="*/ 12 w 36"/>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12" y="21"/>
                  </a:moveTo>
                  <a:cubicBezTo>
                    <a:pt x="11" y="24"/>
                    <a:pt x="9" y="26"/>
                    <a:pt x="7" y="28"/>
                  </a:cubicBezTo>
                  <a:cubicBezTo>
                    <a:pt x="7" y="28"/>
                    <a:pt x="8" y="28"/>
                    <a:pt x="9" y="27"/>
                  </a:cubicBezTo>
                  <a:cubicBezTo>
                    <a:pt x="15" y="21"/>
                    <a:pt x="23" y="19"/>
                    <a:pt x="29" y="14"/>
                  </a:cubicBezTo>
                  <a:cubicBezTo>
                    <a:pt x="32" y="12"/>
                    <a:pt x="35" y="10"/>
                    <a:pt x="36" y="7"/>
                  </a:cubicBezTo>
                  <a:cubicBezTo>
                    <a:pt x="34" y="17"/>
                    <a:pt x="24" y="26"/>
                    <a:pt x="15" y="29"/>
                  </a:cubicBezTo>
                  <a:cubicBezTo>
                    <a:pt x="10" y="31"/>
                    <a:pt x="5" y="31"/>
                    <a:pt x="0" y="33"/>
                  </a:cubicBezTo>
                  <a:cubicBezTo>
                    <a:pt x="8" y="26"/>
                    <a:pt x="7" y="15"/>
                    <a:pt x="13" y="7"/>
                  </a:cubicBezTo>
                  <a:cubicBezTo>
                    <a:pt x="15" y="4"/>
                    <a:pt x="16" y="2"/>
                    <a:pt x="18" y="0"/>
                  </a:cubicBezTo>
                  <a:cubicBezTo>
                    <a:pt x="15" y="6"/>
                    <a:pt x="16" y="15"/>
                    <a:pt x="12" y="21"/>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Freeform 737"/>
            <p:cNvSpPr>
              <a:spLocks/>
            </p:cNvSpPr>
            <p:nvPr/>
          </p:nvSpPr>
          <p:spPr bwMode="auto">
            <a:xfrm>
              <a:off x="4965252" y="3278140"/>
              <a:ext cx="38655" cy="33823"/>
            </a:xfrm>
            <a:custGeom>
              <a:avLst/>
              <a:gdLst>
                <a:gd name="T0" fmla="*/ 25 w 36"/>
                <a:gd name="T1" fmla="*/ 12 h 32"/>
                <a:gd name="T2" fmla="*/ 36 w 36"/>
                <a:gd name="T3" fmla="*/ 32 h 32"/>
                <a:gd name="T4" fmla="*/ 14 w 36"/>
                <a:gd name="T5" fmla="*/ 26 h 32"/>
                <a:gd name="T6" fmla="*/ 0 w 36"/>
                <a:gd name="T7" fmla="*/ 7 h 32"/>
                <a:gd name="T8" fmla="*/ 24 w 36"/>
                <a:gd name="T9" fmla="*/ 25 h 32"/>
                <a:gd name="T10" fmla="*/ 29 w 36"/>
                <a:gd name="T11" fmla="*/ 28 h 32"/>
                <a:gd name="T12" fmla="*/ 29 w 36"/>
                <a:gd name="T13" fmla="*/ 28 h 32"/>
                <a:gd name="T14" fmla="*/ 24 w 36"/>
                <a:gd name="T15" fmla="*/ 22 h 32"/>
                <a:gd name="T16" fmla="*/ 17 w 36"/>
                <a:gd name="T17" fmla="*/ 0 h 32"/>
                <a:gd name="T18" fmla="*/ 25 w 36"/>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25" y="12"/>
                  </a:moveTo>
                  <a:cubicBezTo>
                    <a:pt x="28" y="19"/>
                    <a:pt x="29" y="27"/>
                    <a:pt x="36" y="32"/>
                  </a:cubicBezTo>
                  <a:cubicBezTo>
                    <a:pt x="29" y="30"/>
                    <a:pt x="20" y="30"/>
                    <a:pt x="14" y="26"/>
                  </a:cubicBezTo>
                  <a:cubicBezTo>
                    <a:pt x="7" y="22"/>
                    <a:pt x="1" y="15"/>
                    <a:pt x="0" y="7"/>
                  </a:cubicBezTo>
                  <a:cubicBezTo>
                    <a:pt x="4" y="17"/>
                    <a:pt x="16" y="18"/>
                    <a:pt x="24" y="25"/>
                  </a:cubicBezTo>
                  <a:cubicBezTo>
                    <a:pt x="26" y="26"/>
                    <a:pt x="27" y="27"/>
                    <a:pt x="29" y="28"/>
                  </a:cubicBezTo>
                  <a:cubicBezTo>
                    <a:pt x="29" y="28"/>
                    <a:pt x="29" y="28"/>
                    <a:pt x="29" y="28"/>
                  </a:cubicBezTo>
                  <a:cubicBezTo>
                    <a:pt x="27" y="26"/>
                    <a:pt x="25" y="24"/>
                    <a:pt x="24" y="22"/>
                  </a:cubicBezTo>
                  <a:cubicBezTo>
                    <a:pt x="19" y="16"/>
                    <a:pt x="21" y="7"/>
                    <a:pt x="17" y="0"/>
                  </a:cubicBezTo>
                  <a:cubicBezTo>
                    <a:pt x="20" y="4"/>
                    <a:pt x="23" y="7"/>
                    <a:pt x="25" y="12"/>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Freeform 738"/>
            <p:cNvSpPr>
              <a:spLocks/>
            </p:cNvSpPr>
            <p:nvPr/>
          </p:nvSpPr>
          <p:spPr bwMode="auto">
            <a:xfrm>
              <a:off x="5068332" y="3294247"/>
              <a:ext cx="48318" cy="28991"/>
            </a:xfrm>
            <a:custGeom>
              <a:avLst/>
              <a:gdLst>
                <a:gd name="T0" fmla="*/ 16 w 45"/>
                <a:gd name="T1" fmla="*/ 17 h 26"/>
                <a:gd name="T2" fmla="*/ 10 w 45"/>
                <a:gd name="T3" fmla="*/ 19 h 26"/>
                <a:gd name="T4" fmla="*/ 18 w 45"/>
                <a:gd name="T5" fmla="*/ 18 h 26"/>
                <a:gd name="T6" fmla="*/ 45 w 45"/>
                <a:gd name="T7" fmla="*/ 10 h 26"/>
                <a:gd name="T8" fmla="*/ 30 w 45"/>
                <a:gd name="T9" fmla="*/ 22 h 26"/>
                <a:gd name="T10" fmla="*/ 2 w 45"/>
                <a:gd name="T11" fmla="*/ 20 h 26"/>
                <a:gd name="T12" fmla="*/ 0 w 45"/>
                <a:gd name="T13" fmla="*/ 20 h 26"/>
                <a:gd name="T14" fmla="*/ 0 w 45"/>
                <a:gd name="T15" fmla="*/ 19 h 26"/>
                <a:gd name="T16" fmla="*/ 12 w 45"/>
                <a:gd name="T17" fmla="*/ 14 h 26"/>
                <a:gd name="T18" fmla="*/ 28 w 45"/>
                <a:gd name="T19" fmla="*/ 0 h 26"/>
                <a:gd name="T20" fmla="*/ 16 w 45"/>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16" y="17"/>
                  </a:moveTo>
                  <a:cubicBezTo>
                    <a:pt x="14" y="18"/>
                    <a:pt x="12" y="18"/>
                    <a:pt x="10" y="19"/>
                  </a:cubicBezTo>
                  <a:cubicBezTo>
                    <a:pt x="13" y="19"/>
                    <a:pt x="15" y="18"/>
                    <a:pt x="18" y="18"/>
                  </a:cubicBezTo>
                  <a:cubicBezTo>
                    <a:pt x="27" y="16"/>
                    <a:pt x="38" y="18"/>
                    <a:pt x="45" y="10"/>
                  </a:cubicBezTo>
                  <a:cubicBezTo>
                    <a:pt x="42" y="15"/>
                    <a:pt x="36" y="20"/>
                    <a:pt x="30" y="22"/>
                  </a:cubicBezTo>
                  <a:cubicBezTo>
                    <a:pt x="21" y="26"/>
                    <a:pt x="11" y="21"/>
                    <a:pt x="2" y="20"/>
                  </a:cubicBezTo>
                  <a:cubicBezTo>
                    <a:pt x="0" y="20"/>
                    <a:pt x="0" y="20"/>
                    <a:pt x="0" y="20"/>
                  </a:cubicBezTo>
                  <a:cubicBezTo>
                    <a:pt x="0" y="19"/>
                    <a:pt x="0" y="19"/>
                    <a:pt x="0" y="19"/>
                  </a:cubicBezTo>
                  <a:cubicBezTo>
                    <a:pt x="5" y="18"/>
                    <a:pt x="9" y="17"/>
                    <a:pt x="12" y="14"/>
                  </a:cubicBezTo>
                  <a:cubicBezTo>
                    <a:pt x="17" y="9"/>
                    <a:pt x="22" y="4"/>
                    <a:pt x="28" y="0"/>
                  </a:cubicBezTo>
                  <a:cubicBezTo>
                    <a:pt x="24" y="5"/>
                    <a:pt x="23" y="13"/>
                    <a:pt x="16" y="17"/>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Freeform 739"/>
            <p:cNvSpPr>
              <a:spLocks/>
            </p:cNvSpPr>
            <p:nvPr/>
          </p:nvSpPr>
          <p:spPr bwMode="auto">
            <a:xfrm>
              <a:off x="4978137" y="3295857"/>
              <a:ext cx="49929" cy="27380"/>
            </a:xfrm>
            <a:custGeom>
              <a:avLst/>
              <a:gdLst>
                <a:gd name="T0" fmla="*/ 32 w 45"/>
                <a:gd name="T1" fmla="*/ 13 h 25"/>
                <a:gd name="T2" fmla="*/ 45 w 45"/>
                <a:gd name="T3" fmla="*/ 19 h 25"/>
                <a:gd name="T4" fmla="*/ 41 w 45"/>
                <a:gd name="T5" fmla="*/ 19 h 25"/>
                <a:gd name="T6" fmla="*/ 14 w 45"/>
                <a:gd name="T7" fmla="*/ 22 h 25"/>
                <a:gd name="T8" fmla="*/ 0 w 45"/>
                <a:gd name="T9" fmla="*/ 10 h 25"/>
                <a:gd name="T10" fmla="*/ 30 w 45"/>
                <a:gd name="T11" fmla="*/ 18 h 25"/>
                <a:gd name="T12" fmla="*/ 34 w 45"/>
                <a:gd name="T13" fmla="*/ 18 h 25"/>
                <a:gd name="T14" fmla="*/ 30 w 45"/>
                <a:gd name="T15" fmla="*/ 17 h 25"/>
                <a:gd name="T16" fmla="*/ 17 w 45"/>
                <a:gd name="T17" fmla="*/ 0 h 25"/>
                <a:gd name="T18" fmla="*/ 32 w 4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5">
                  <a:moveTo>
                    <a:pt x="32" y="13"/>
                  </a:moveTo>
                  <a:cubicBezTo>
                    <a:pt x="36" y="16"/>
                    <a:pt x="40" y="18"/>
                    <a:pt x="45" y="19"/>
                  </a:cubicBezTo>
                  <a:cubicBezTo>
                    <a:pt x="43" y="19"/>
                    <a:pt x="42" y="19"/>
                    <a:pt x="41" y="19"/>
                  </a:cubicBezTo>
                  <a:cubicBezTo>
                    <a:pt x="33" y="21"/>
                    <a:pt x="23" y="25"/>
                    <a:pt x="14" y="22"/>
                  </a:cubicBezTo>
                  <a:cubicBezTo>
                    <a:pt x="9" y="20"/>
                    <a:pt x="3" y="15"/>
                    <a:pt x="0" y="10"/>
                  </a:cubicBezTo>
                  <a:cubicBezTo>
                    <a:pt x="7" y="18"/>
                    <a:pt x="20" y="16"/>
                    <a:pt x="30" y="18"/>
                  </a:cubicBezTo>
                  <a:cubicBezTo>
                    <a:pt x="31" y="18"/>
                    <a:pt x="33" y="19"/>
                    <a:pt x="34" y="18"/>
                  </a:cubicBezTo>
                  <a:cubicBezTo>
                    <a:pt x="33" y="18"/>
                    <a:pt x="31" y="18"/>
                    <a:pt x="30" y="17"/>
                  </a:cubicBezTo>
                  <a:cubicBezTo>
                    <a:pt x="22" y="14"/>
                    <a:pt x="21" y="6"/>
                    <a:pt x="17" y="0"/>
                  </a:cubicBezTo>
                  <a:cubicBezTo>
                    <a:pt x="22" y="3"/>
                    <a:pt x="27" y="8"/>
                    <a:pt x="32" y="13"/>
                  </a:cubicBezTo>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Freeform 740"/>
            <p:cNvSpPr>
              <a:spLocks/>
            </p:cNvSpPr>
            <p:nvPr/>
          </p:nvSpPr>
          <p:spPr bwMode="auto">
            <a:xfrm>
              <a:off x="4992633" y="3315185"/>
              <a:ext cx="109522" cy="20938"/>
            </a:xfrm>
            <a:custGeom>
              <a:avLst/>
              <a:gdLst>
                <a:gd name="T0" fmla="*/ 81 w 101"/>
                <a:gd name="T1" fmla="*/ 8 h 20"/>
                <a:gd name="T2" fmla="*/ 101 w 101"/>
                <a:gd name="T3" fmla="*/ 6 h 20"/>
                <a:gd name="T4" fmla="*/ 90 w 101"/>
                <a:gd name="T5" fmla="*/ 13 h 20"/>
                <a:gd name="T6" fmla="*/ 66 w 101"/>
                <a:gd name="T7" fmla="*/ 8 h 20"/>
                <a:gd name="T8" fmla="*/ 57 w 101"/>
                <a:gd name="T9" fmla="*/ 4 h 20"/>
                <a:gd name="T10" fmla="*/ 54 w 101"/>
                <a:gd name="T11" fmla="*/ 4 h 20"/>
                <a:gd name="T12" fmla="*/ 72 w 101"/>
                <a:gd name="T13" fmla="*/ 17 h 20"/>
                <a:gd name="T14" fmla="*/ 69 w 101"/>
                <a:gd name="T15" fmla="*/ 20 h 20"/>
                <a:gd name="T16" fmla="*/ 51 w 101"/>
                <a:gd name="T17" fmla="*/ 5 h 20"/>
                <a:gd name="T18" fmla="*/ 47 w 101"/>
                <a:gd name="T19" fmla="*/ 7 h 20"/>
                <a:gd name="T20" fmla="*/ 32 w 101"/>
                <a:gd name="T21" fmla="*/ 20 h 20"/>
                <a:gd name="T22" fmla="*/ 29 w 101"/>
                <a:gd name="T23" fmla="*/ 17 h 20"/>
                <a:gd name="T24" fmla="*/ 47 w 101"/>
                <a:gd name="T25" fmla="*/ 4 h 20"/>
                <a:gd name="T26" fmla="*/ 31 w 101"/>
                <a:gd name="T27" fmla="*/ 10 h 20"/>
                <a:gd name="T28" fmla="*/ 10 w 101"/>
                <a:gd name="T29" fmla="*/ 13 h 20"/>
                <a:gd name="T30" fmla="*/ 0 w 101"/>
                <a:gd name="T31" fmla="*/ 6 h 20"/>
                <a:gd name="T32" fmla="*/ 20 w 101"/>
                <a:gd name="T33" fmla="*/ 8 h 20"/>
                <a:gd name="T34" fmla="*/ 47 w 101"/>
                <a:gd name="T35" fmla="*/ 2 h 20"/>
                <a:gd name="T36" fmla="*/ 52 w 101"/>
                <a:gd name="T37" fmla="*/ 2 h 20"/>
                <a:gd name="T38" fmla="*/ 74 w 101"/>
                <a:gd name="T39" fmla="*/ 5 h 20"/>
                <a:gd name="T40" fmla="*/ 81 w 101"/>
                <a:gd name="T4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20">
                  <a:moveTo>
                    <a:pt x="81" y="8"/>
                  </a:moveTo>
                  <a:cubicBezTo>
                    <a:pt x="87" y="10"/>
                    <a:pt x="95" y="10"/>
                    <a:pt x="101" y="6"/>
                  </a:cubicBezTo>
                  <a:cubicBezTo>
                    <a:pt x="98" y="9"/>
                    <a:pt x="94" y="12"/>
                    <a:pt x="90" y="13"/>
                  </a:cubicBezTo>
                  <a:cubicBezTo>
                    <a:pt x="82" y="16"/>
                    <a:pt x="73" y="13"/>
                    <a:pt x="66" y="8"/>
                  </a:cubicBezTo>
                  <a:cubicBezTo>
                    <a:pt x="63" y="6"/>
                    <a:pt x="61" y="4"/>
                    <a:pt x="57" y="4"/>
                  </a:cubicBezTo>
                  <a:cubicBezTo>
                    <a:pt x="56" y="4"/>
                    <a:pt x="55" y="4"/>
                    <a:pt x="54" y="4"/>
                  </a:cubicBezTo>
                  <a:cubicBezTo>
                    <a:pt x="60" y="7"/>
                    <a:pt x="66" y="11"/>
                    <a:pt x="72" y="17"/>
                  </a:cubicBezTo>
                  <a:cubicBezTo>
                    <a:pt x="71" y="18"/>
                    <a:pt x="70" y="19"/>
                    <a:pt x="69" y="20"/>
                  </a:cubicBezTo>
                  <a:cubicBezTo>
                    <a:pt x="63" y="14"/>
                    <a:pt x="57" y="8"/>
                    <a:pt x="51" y="5"/>
                  </a:cubicBezTo>
                  <a:cubicBezTo>
                    <a:pt x="49" y="5"/>
                    <a:pt x="48" y="6"/>
                    <a:pt x="47" y="7"/>
                  </a:cubicBezTo>
                  <a:cubicBezTo>
                    <a:pt x="42" y="10"/>
                    <a:pt x="36" y="14"/>
                    <a:pt x="32" y="20"/>
                  </a:cubicBezTo>
                  <a:cubicBezTo>
                    <a:pt x="29" y="17"/>
                    <a:pt x="29" y="17"/>
                    <a:pt x="29" y="17"/>
                  </a:cubicBezTo>
                  <a:cubicBezTo>
                    <a:pt x="34" y="11"/>
                    <a:pt x="40" y="7"/>
                    <a:pt x="47" y="4"/>
                  </a:cubicBezTo>
                  <a:cubicBezTo>
                    <a:pt x="41" y="2"/>
                    <a:pt x="36" y="7"/>
                    <a:pt x="31" y="10"/>
                  </a:cubicBezTo>
                  <a:cubicBezTo>
                    <a:pt x="26" y="14"/>
                    <a:pt x="17" y="16"/>
                    <a:pt x="10" y="13"/>
                  </a:cubicBezTo>
                  <a:cubicBezTo>
                    <a:pt x="7" y="12"/>
                    <a:pt x="3" y="10"/>
                    <a:pt x="0" y="6"/>
                  </a:cubicBezTo>
                  <a:cubicBezTo>
                    <a:pt x="6" y="10"/>
                    <a:pt x="14" y="11"/>
                    <a:pt x="20" y="8"/>
                  </a:cubicBezTo>
                  <a:cubicBezTo>
                    <a:pt x="29" y="5"/>
                    <a:pt x="37" y="0"/>
                    <a:pt x="47" y="2"/>
                  </a:cubicBezTo>
                  <a:cubicBezTo>
                    <a:pt x="49" y="2"/>
                    <a:pt x="50" y="4"/>
                    <a:pt x="52" y="2"/>
                  </a:cubicBezTo>
                  <a:cubicBezTo>
                    <a:pt x="59" y="0"/>
                    <a:pt x="68" y="2"/>
                    <a:pt x="74" y="5"/>
                  </a:cubicBezTo>
                  <a:lnTo>
                    <a:pt x="81" y="8"/>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Freeform 741"/>
            <p:cNvSpPr>
              <a:spLocks/>
            </p:cNvSpPr>
            <p:nvPr/>
          </p:nvSpPr>
          <p:spPr bwMode="auto">
            <a:xfrm>
              <a:off x="4720439" y="3558388"/>
              <a:ext cx="149787" cy="159451"/>
            </a:xfrm>
            <a:custGeom>
              <a:avLst/>
              <a:gdLst>
                <a:gd name="T0" fmla="*/ 73 w 138"/>
                <a:gd name="T1" fmla="*/ 67 h 146"/>
                <a:gd name="T2" fmla="*/ 138 w 138"/>
                <a:gd name="T3" fmla="*/ 67 h 146"/>
                <a:gd name="T4" fmla="*/ 69 w 138"/>
                <a:gd name="T5" fmla="*/ 146 h 146"/>
                <a:gd name="T6" fmla="*/ 0 w 138"/>
                <a:gd name="T7" fmla="*/ 73 h 146"/>
                <a:gd name="T8" fmla="*/ 69 w 138"/>
                <a:gd name="T9" fmla="*/ 0 h 146"/>
                <a:gd name="T10" fmla="*/ 133 w 138"/>
                <a:gd name="T11" fmla="*/ 44 h 146"/>
                <a:gd name="T12" fmla="*/ 104 w 138"/>
                <a:gd name="T13" fmla="*/ 45 h 146"/>
                <a:gd name="T14" fmla="*/ 69 w 138"/>
                <a:gd name="T15" fmla="*/ 25 h 146"/>
                <a:gd name="T16" fmla="*/ 30 w 138"/>
                <a:gd name="T17" fmla="*/ 73 h 146"/>
                <a:gd name="T18" fmla="*/ 71 w 138"/>
                <a:gd name="T19" fmla="*/ 121 h 146"/>
                <a:gd name="T20" fmla="*/ 106 w 138"/>
                <a:gd name="T21" fmla="*/ 91 h 146"/>
                <a:gd name="T22" fmla="*/ 73 w 138"/>
                <a:gd name="T23" fmla="*/ 91 h 146"/>
                <a:gd name="T24" fmla="*/ 73 w 138"/>
                <a:gd name="T2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7"/>
                  </a:moveTo>
                  <a:cubicBezTo>
                    <a:pt x="138" y="67"/>
                    <a:pt x="138" y="67"/>
                    <a:pt x="138" y="67"/>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5"/>
                    <a:pt x="104" y="45"/>
                    <a:pt x="104" y="45"/>
                  </a:cubicBezTo>
                  <a:cubicBezTo>
                    <a:pt x="99" y="33"/>
                    <a:pt x="89" y="25"/>
                    <a:pt x="69" y="25"/>
                  </a:cubicBezTo>
                  <a:cubicBezTo>
                    <a:pt x="47" y="25"/>
                    <a:pt x="30" y="43"/>
                    <a:pt x="30" y="73"/>
                  </a:cubicBezTo>
                  <a:cubicBezTo>
                    <a:pt x="30" y="98"/>
                    <a:pt x="46" y="121"/>
                    <a:pt x="71" y="121"/>
                  </a:cubicBezTo>
                  <a:cubicBezTo>
                    <a:pt x="94" y="121"/>
                    <a:pt x="104" y="105"/>
                    <a:pt x="106" y="91"/>
                  </a:cubicBezTo>
                  <a:cubicBezTo>
                    <a:pt x="73" y="91"/>
                    <a:pt x="73" y="91"/>
                    <a:pt x="73" y="91"/>
                  </a:cubicBezTo>
                  <a:lnTo>
                    <a:pt x="73" y="67"/>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Freeform 742"/>
            <p:cNvSpPr>
              <a:spLocks/>
            </p:cNvSpPr>
            <p:nvPr/>
          </p:nvSpPr>
          <p:spPr bwMode="auto">
            <a:xfrm>
              <a:off x="5171411" y="3561609"/>
              <a:ext cx="90195" cy="153009"/>
            </a:xfrm>
            <a:custGeom>
              <a:avLst/>
              <a:gdLst>
                <a:gd name="T0" fmla="*/ 0 w 56"/>
                <a:gd name="T1" fmla="*/ 0 h 95"/>
                <a:gd name="T2" fmla="*/ 19 w 56"/>
                <a:gd name="T3" fmla="*/ 0 h 95"/>
                <a:gd name="T4" fmla="*/ 19 w 56"/>
                <a:gd name="T5" fmla="*/ 77 h 95"/>
                <a:gd name="T6" fmla="*/ 56 w 56"/>
                <a:gd name="T7" fmla="*/ 77 h 95"/>
                <a:gd name="T8" fmla="*/ 56 w 56"/>
                <a:gd name="T9" fmla="*/ 95 h 95"/>
                <a:gd name="T10" fmla="*/ 0 w 56"/>
                <a:gd name="T11" fmla="*/ 95 h 95"/>
                <a:gd name="T12" fmla="*/ 0 w 5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6" h="95">
                  <a:moveTo>
                    <a:pt x="0" y="0"/>
                  </a:moveTo>
                  <a:lnTo>
                    <a:pt x="19" y="0"/>
                  </a:lnTo>
                  <a:lnTo>
                    <a:pt x="19" y="77"/>
                  </a:lnTo>
                  <a:lnTo>
                    <a:pt x="56" y="77"/>
                  </a:lnTo>
                  <a:lnTo>
                    <a:pt x="56" y="95"/>
                  </a:lnTo>
                  <a:lnTo>
                    <a:pt x="0" y="95"/>
                  </a:lnTo>
                  <a:lnTo>
                    <a:pt x="0" y="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Freeform 743"/>
            <p:cNvSpPr>
              <a:spLocks/>
            </p:cNvSpPr>
            <p:nvPr/>
          </p:nvSpPr>
          <p:spPr bwMode="auto">
            <a:xfrm>
              <a:off x="5266438" y="3558388"/>
              <a:ext cx="114354" cy="159451"/>
            </a:xfrm>
            <a:custGeom>
              <a:avLst/>
              <a:gdLst>
                <a:gd name="T0" fmla="*/ 74 w 105"/>
                <a:gd name="T1" fmla="*/ 40 h 146"/>
                <a:gd name="T2" fmla="*/ 53 w 105"/>
                <a:gd name="T3" fmla="*/ 24 h 146"/>
                <a:gd name="T4" fmla="*/ 31 w 105"/>
                <a:gd name="T5" fmla="*/ 40 h 146"/>
                <a:gd name="T6" fmla="*/ 47 w 105"/>
                <a:gd name="T7" fmla="*/ 56 h 146"/>
                <a:gd name="T8" fmla="*/ 73 w 105"/>
                <a:gd name="T9" fmla="*/ 64 h 146"/>
                <a:gd name="T10" fmla="*/ 105 w 105"/>
                <a:gd name="T11" fmla="*/ 103 h 146"/>
                <a:gd name="T12" fmla="*/ 54 w 105"/>
                <a:gd name="T13" fmla="*/ 146 h 146"/>
                <a:gd name="T14" fmla="*/ 0 w 105"/>
                <a:gd name="T15" fmla="*/ 102 h 146"/>
                <a:gd name="T16" fmla="*/ 28 w 105"/>
                <a:gd name="T17" fmla="*/ 101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39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0"/>
                    <a:pt x="31" y="40"/>
                  </a:cubicBezTo>
                  <a:cubicBezTo>
                    <a:pt x="31" y="49"/>
                    <a:pt x="40" y="54"/>
                    <a:pt x="47" y="56"/>
                  </a:cubicBezTo>
                  <a:cubicBezTo>
                    <a:pt x="73" y="64"/>
                    <a:pt x="73" y="64"/>
                    <a:pt x="73" y="64"/>
                  </a:cubicBezTo>
                  <a:cubicBezTo>
                    <a:pt x="92" y="70"/>
                    <a:pt x="105" y="81"/>
                    <a:pt x="105" y="103"/>
                  </a:cubicBezTo>
                  <a:cubicBezTo>
                    <a:pt x="105" y="120"/>
                    <a:pt x="93" y="146"/>
                    <a:pt x="54" y="146"/>
                  </a:cubicBezTo>
                  <a:cubicBezTo>
                    <a:pt x="5" y="146"/>
                    <a:pt x="0" y="114"/>
                    <a:pt x="0" y="102"/>
                  </a:cubicBezTo>
                  <a:cubicBezTo>
                    <a:pt x="28" y="101"/>
                    <a:pt x="28" y="101"/>
                    <a:pt x="28" y="101"/>
                  </a:cubicBezTo>
                  <a:cubicBezTo>
                    <a:pt x="28" y="116"/>
                    <a:pt x="40" y="122"/>
                    <a:pt x="54" y="122"/>
                  </a:cubicBezTo>
                  <a:cubicBezTo>
                    <a:pt x="63" y="122"/>
                    <a:pt x="77" y="117"/>
                    <a:pt x="77" y="107"/>
                  </a:cubicBezTo>
                  <a:cubicBezTo>
                    <a:pt x="77" y="99"/>
                    <a:pt x="74" y="95"/>
                    <a:pt x="60" y="90"/>
                  </a:cubicBezTo>
                  <a:cubicBezTo>
                    <a:pt x="29" y="79"/>
                    <a:pt x="29" y="79"/>
                    <a:pt x="29" y="79"/>
                  </a:cubicBezTo>
                  <a:cubicBezTo>
                    <a:pt x="14" y="73"/>
                    <a:pt x="3" y="60"/>
                    <a:pt x="3" y="44"/>
                  </a:cubicBezTo>
                  <a:cubicBezTo>
                    <a:pt x="3" y="26"/>
                    <a:pt x="15" y="0"/>
                    <a:pt x="52" y="0"/>
                  </a:cubicBezTo>
                  <a:cubicBezTo>
                    <a:pt x="95" y="0"/>
                    <a:pt x="102" y="29"/>
                    <a:pt x="102" y="39"/>
                  </a:cubicBezTo>
                  <a:lnTo>
                    <a:pt x="74" y="40"/>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Freeform 744"/>
            <p:cNvSpPr>
              <a:spLocks/>
            </p:cNvSpPr>
            <p:nvPr/>
          </p:nvSpPr>
          <p:spPr bwMode="auto">
            <a:xfrm>
              <a:off x="4889554" y="3585768"/>
              <a:ext cx="35434" cy="33823"/>
            </a:xfrm>
            <a:custGeom>
              <a:avLst/>
              <a:gdLst>
                <a:gd name="T0" fmla="*/ 27 w 33"/>
                <a:gd name="T1" fmla="*/ 31 h 31"/>
                <a:gd name="T2" fmla="*/ 33 w 33"/>
                <a:gd name="T3" fmla="*/ 23 h 31"/>
                <a:gd name="T4" fmla="*/ 13 w 33"/>
                <a:gd name="T5" fmla="*/ 0 h 31"/>
                <a:gd name="T6" fmla="*/ 0 w 33"/>
                <a:gd name="T7" fmla="*/ 17 h 31"/>
                <a:gd name="T8" fmla="*/ 27 w 33"/>
                <a:gd name="T9" fmla="*/ 31 h 31"/>
              </a:gdLst>
              <a:ahLst/>
              <a:cxnLst>
                <a:cxn ang="0">
                  <a:pos x="T0" y="T1"/>
                </a:cxn>
                <a:cxn ang="0">
                  <a:pos x="T2" y="T3"/>
                </a:cxn>
                <a:cxn ang="0">
                  <a:pos x="T4" y="T5"/>
                </a:cxn>
                <a:cxn ang="0">
                  <a:pos x="T6" y="T7"/>
                </a:cxn>
                <a:cxn ang="0">
                  <a:pos x="T8" y="T9"/>
                </a:cxn>
              </a:cxnLst>
              <a:rect l="0" t="0" r="r" b="b"/>
              <a:pathLst>
                <a:path w="33" h="31">
                  <a:moveTo>
                    <a:pt x="27" y="31"/>
                  </a:moveTo>
                  <a:cubicBezTo>
                    <a:pt x="28" y="28"/>
                    <a:pt x="31" y="25"/>
                    <a:pt x="33" y="23"/>
                  </a:cubicBezTo>
                  <a:cubicBezTo>
                    <a:pt x="13" y="0"/>
                    <a:pt x="13" y="0"/>
                    <a:pt x="13" y="0"/>
                  </a:cubicBezTo>
                  <a:cubicBezTo>
                    <a:pt x="7" y="5"/>
                    <a:pt x="3" y="11"/>
                    <a:pt x="0" y="17"/>
                  </a:cubicBezTo>
                  <a:lnTo>
                    <a:pt x="27" y="31"/>
                  </a:lnTo>
                  <a:close/>
                </a:path>
              </a:pathLst>
            </a:custGeom>
            <a:solidFill>
              <a:srgbClr val="5F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Freeform 745"/>
            <p:cNvSpPr>
              <a:spLocks/>
            </p:cNvSpPr>
            <p:nvPr/>
          </p:nvSpPr>
          <p:spPr bwMode="auto">
            <a:xfrm>
              <a:off x="4973306" y="3571273"/>
              <a:ext cx="30602" cy="37044"/>
            </a:xfrm>
            <a:custGeom>
              <a:avLst/>
              <a:gdLst>
                <a:gd name="T0" fmla="*/ 0 w 29"/>
                <a:gd name="T1" fmla="*/ 29 h 34"/>
                <a:gd name="T2" fmla="*/ 8 w 29"/>
                <a:gd name="T3" fmla="*/ 34 h 34"/>
                <a:gd name="T4" fmla="*/ 29 w 29"/>
                <a:gd name="T5" fmla="*/ 12 h 34"/>
                <a:gd name="T6" fmla="*/ 11 w 29"/>
                <a:gd name="T7" fmla="*/ 0 h 34"/>
                <a:gd name="T8" fmla="*/ 0 w 29"/>
                <a:gd name="T9" fmla="*/ 29 h 34"/>
              </a:gdLst>
              <a:ahLst/>
              <a:cxnLst>
                <a:cxn ang="0">
                  <a:pos x="T0" y="T1"/>
                </a:cxn>
                <a:cxn ang="0">
                  <a:pos x="T2" y="T3"/>
                </a:cxn>
                <a:cxn ang="0">
                  <a:pos x="T4" y="T5"/>
                </a:cxn>
                <a:cxn ang="0">
                  <a:pos x="T6" y="T7"/>
                </a:cxn>
                <a:cxn ang="0">
                  <a:pos x="T8" y="T9"/>
                </a:cxn>
              </a:cxnLst>
              <a:rect l="0" t="0" r="r" b="b"/>
              <a:pathLst>
                <a:path w="29" h="34">
                  <a:moveTo>
                    <a:pt x="0" y="29"/>
                  </a:moveTo>
                  <a:cubicBezTo>
                    <a:pt x="3" y="30"/>
                    <a:pt x="6" y="32"/>
                    <a:pt x="8" y="34"/>
                  </a:cubicBezTo>
                  <a:cubicBezTo>
                    <a:pt x="29" y="12"/>
                    <a:pt x="29" y="12"/>
                    <a:pt x="29" y="12"/>
                  </a:cubicBezTo>
                  <a:cubicBezTo>
                    <a:pt x="23" y="7"/>
                    <a:pt x="17" y="3"/>
                    <a:pt x="11" y="0"/>
                  </a:cubicBezTo>
                  <a:lnTo>
                    <a:pt x="0" y="29"/>
                  </a:lnTo>
                  <a:close/>
                </a:path>
              </a:pathLst>
            </a:custGeom>
            <a:solidFill>
              <a:srgbClr val="D1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Freeform 746"/>
            <p:cNvSpPr>
              <a:spLocks/>
            </p:cNvSpPr>
            <p:nvPr/>
          </p:nvSpPr>
          <p:spPr bwMode="auto">
            <a:xfrm>
              <a:off x="4994244" y="3608317"/>
              <a:ext cx="35434" cy="27380"/>
            </a:xfrm>
            <a:custGeom>
              <a:avLst/>
              <a:gdLst>
                <a:gd name="T0" fmla="*/ 28 w 33"/>
                <a:gd name="T1" fmla="*/ 0 h 24"/>
                <a:gd name="T2" fmla="*/ 0 w 33"/>
                <a:gd name="T3" fmla="*/ 14 h 24"/>
                <a:gd name="T4" fmla="*/ 3 w 33"/>
                <a:gd name="T5" fmla="*/ 24 h 24"/>
                <a:gd name="T6" fmla="*/ 33 w 33"/>
                <a:gd name="T7" fmla="*/ 21 h 24"/>
                <a:gd name="T8" fmla="*/ 28 w 33"/>
                <a:gd name="T9" fmla="*/ 0 h 24"/>
              </a:gdLst>
              <a:ahLst/>
              <a:cxnLst>
                <a:cxn ang="0">
                  <a:pos x="T0" y="T1"/>
                </a:cxn>
                <a:cxn ang="0">
                  <a:pos x="T2" y="T3"/>
                </a:cxn>
                <a:cxn ang="0">
                  <a:pos x="T4" y="T5"/>
                </a:cxn>
                <a:cxn ang="0">
                  <a:pos x="T6" y="T7"/>
                </a:cxn>
                <a:cxn ang="0">
                  <a:pos x="T8" y="T9"/>
                </a:cxn>
              </a:cxnLst>
              <a:rect l="0" t="0" r="r" b="b"/>
              <a:pathLst>
                <a:path w="33" h="24">
                  <a:moveTo>
                    <a:pt x="28" y="0"/>
                  </a:moveTo>
                  <a:cubicBezTo>
                    <a:pt x="0" y="14"/>
                    <a:pt x="0" y="14"/>
                    <a:pt x="0" y="14"/>
                  </a:cubicBezTo>
                  <a:cubicBezTo>
                    <a:pt x="2" y="17"/>
                    <a:pt x="3" y="20"/>
                    <a:pt x="3" y="24"/>
                  </a:cubicBezTo>
                  <a:cubicBezTo>
                    <a:pt x="33" y="21"/>
                    <a:pt x="33" y="21"/>
                    <a:pt x="33" y="21"/>
                  </a:cubicBezTo>
                  <a:cubicBezTo>
                    <a:pt x="32" y="14"/>
                    <a:pt x="31" y="7"/>
                    <a:pt x="28" y="0"/>
                  </a:cubicBezTo>
                </a:path>
              </a:pathLst>
            </a:custGeom>
            <a:solidFill>
              <a:srgbClr val="C2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Freeform 747"/>
            <p:cNvSpPr>
              <a:spLocks/>
            </p:cNvSpPr>
            <p:nvPr/>
          </p:nvSpPr>
          <p:spPr bwMode="auto">
            <a:xfrm>
              <a:off x="4986190" y="3587379"/>
              <a:ext cx="35434" cy="32212"/>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0"/>
                    <a:pt x="25" y="5"/>
                    <a:pt x="20" y="0"/>
                  </a:cubicBezTo>
                  <a:cubicBezTo>
                    <a:pt x="0" y="22"/>
                    <a:pt x="0" y="22"/>
                    <a:pt x="0" y="22"/>
                  </a:cubicBezTo>
                  <a:cubicBezTo>
                    <a:pt x="2" y="24"/>
                    <a:pt x="4" y="27"/>
                    <a:pt x="6" y="30"/>
                  </a:cubicBezTo>
                </a:path>
              </a:pathLst>
            </a:custGeom>
            <a:solidFill>
              <a:srgbClr val="2D9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Freeform 748"/>
            <p:cNvSpPr>
              <a:spLocks/>
            </p:cNvSpPr>
            <p:nvPr/>
          </p:nvSpPr>
          <p:spPr bwMode="auto">
            <a:xfrm>
              <a:off x="4879890" y="3635697"/>
              <a:ext cx="33823" cy="22549"/>
            </a:xfrm>
            <a:custGeom>
              <a:avLst/>
              <a:gdLst>
                <a:gd name="T0" fmla="*/ 30 w 31"/>
                <a:gd name="T1" fmla="*/ 4 h 21"/>
                <a:gd name="T2" fmla="*/ 30 w 31"/>
                <a:gd name="T3" fmla="*/ 3 h 21"/>
                <a:gd name="T4" fmla="*/ 0 w 31"/>
                <a:gd name="T5" fmla="*/ 0 h 21"/>
                <a:gd name="T6" fmla="*/ 0 w 31"/>
                <a:gd name="T7" fmla="*/ 4 h 21"/>
                <a:gd name="T8" fmla="*/ 2 w 31"/>
                <a:gd name="T9" fmla="*/ 21 h 21"/>
                <a:gd name="T10" fmla="*/ 31 w 31"/>
                <a:gd name="T11" fmla="*/ 13 h 21"/>
                <a:gd name="T12" fmla="*/ 30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0" y="4"/>
                  </a:moveTo>
                  <a:cubicBezTo>
                    <a:pt x="30" y="4"/>
                    <a:pt x="30" y="3"/>
                    <a:pt x="30" y="3"/>
                  </a:cubicBezTo>
                  <a:cubicBezTo>
                    <a:pt x="0" y="0"/>
                    <a:pt x="0" y="0"/>
                    <a:pt x="0" y="0"/>
                  </a:cubicBezTo>
                  <a:cubicBezTo>
                    <a:pt x="0" y="1"/>
                    <a:pt x="0" y="3"/>
                    <a:pt x="0" y="4"/>
                  </a:cubicBezTo>
                  <a:cubicBezTo>
                    <a:pt x="0" y="10"/>
                    <a:pt x="1" y="16"/>
                    <a:pt x="2" y="21"/>
                  </a:cubicBezTo>
                  <a:cubicBezTo>
                    <a:pt x="31" y="13"/>
                    <a:pt x="31" y="13"/>
                    <a:pt x="31" y="13"/>
                  </a:cubicBezTo>
                  <a:cubicBezTo>
                    <a:pt x="31" y="10"/>
                    <a:pt x="30" y="7"/>
                    <a:pt x="30" y="4"/>
                  </a:cubicBezTo>
                </a:path>
              </a:pathLst>
            </a:custGeom>
            <a:solidFill>
              <a:srgbClr val="487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Freeform 749"/>
            <p:cNvSpPr>
              <a:spLocks/>
            </p:cNvSpPr>
            <p:nvPr/>
          </p:nvSpPr>
          <p:spPr bwMode="auto">
            <a:xfrm>
              <a:off x="4979748" y="3667910"/>
              <a:ext cx="33823" cy="35434"/>
            </a:xfrm>
            <a:custGeom>
              <a:avLst/>
              <a:gdLst>
                <a:gd name="T0" fmla="*/ 8 w 32"/>
                <a:gd name="T1" fmla="*/ 0 h 33"/>
                <a:gd name="T2" fmla="*/ 0 w 32"/>
                <a:gd name="T3" fmla="*/ 7 h 33"/>
                <a:gd name="T4" fmla="*/ 16 w 32"/>
                <a:gd name="T5" fmla="*/ 33 h 33"/>
                <a:gd name="T6" fmla="*/ 32 w 32"/>
                <a:gd name="T7" fmla="*/ 18 h 33"/>
                <a:gd name="T8" fmla="*/ 8 w 32"/>
                <a:gd name="T9" fmla="*/ 0 h 33"/>
              </a:gdLst>
              <a:ahLst/>
              <a:cxnLst>
                <a:cxn ang="0">
                  <a:pos x="T0" y="T1"/>
                </a:cxn>
                <a:cxn ang="0">
                  <a:pos x="T2" y="T3"/>
                </a:cxn>
                <a:cxn ang="0">
                  <a:pos x="T4" y="T5"/>
                </a:cxn>
                <a:cxn ang="0">
                  <a:pos x="T6" y="T7"/>
                </a:cxn>
                <a:cxn ang="0">
                  <a:pos x="T8" y="T9"/>
                </a:cxn>
              </a:cxnLst>
              <a:rect l="0" t="0" r="r" b="b"/>
              <a:pathLst>
                <a:path w="32" h="33">
                  <a:moveTo>
                    <a:pt x="8" y="0"/>
                  </a:moveTo>
                  <a:cubicBezTo>
                    <a:pt x="6" y="3"/>
                    <a:pt x="3" y="5"/>
                    <a:pt x="0" y="7"/>
                  </a:cubicBezTo>
                  <a:cubicBezTo>
                    <a:pt x="16" y="33"/>
                    <a:pt x="16" y="33"/>
                    <a:pt x="16" y="33"/>
                  </a:cubicBezTo>
                  <a:cubicBezTo>
                    <a:pt x="22" y="29"/>
                    <a:pt x="27" y="24"/>
                    <a:pt x="32" y="18"/>
                  </a:cubicBezTo>
                  <a:lnTo>
                    <a:pt x="8"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Freeform 750"/>
            <p:cNvSpPr>
              <a:spLocks/>
            </p:cNvSpPr>
            <p:nvPr/>
          </p:nvSpPr>
          <p:spPr bwMode="auto">
            <a:xfrm>
              <a:off x="4997465" y="3635697"/>
              <a:ext cx="33823" cy="22549"/>
            </a:xfrm>
            <a:custGeom>
              <a:avLst/>
              <a:gdLst>
                <a:gd name="T0" fmla="*/ 1 w 31"/>
                <a:gd name="T1" fmla="*/ 4 h 21"/>
                <a:gd name="T2" fmla="*/ 0 w 31"/>
                <a:gd name="T3" fmla="*/ 13 h 21"/>
                <a:gd name="T4" fmla="*/ 29 w 31"/>
                <a:gd name="T5" fmla="*/ 21 h 21"/>
                <a:gd name="T6" fmla="*/ 31 w 31"/>
                <a:gd name="T7" fmla="*/ 4 h 21"/>
                <a:gd name="T8" fmla="*/ 31 w 31"/>
                <a:gd name="T9" fmla="*/ 0 h 21"/>
                <a:gd name="T10" fmla="*/ 1 w 31"/>
                <a:gd name="T11" fmla="*/ 3 h 21"/>
                <a:gd name="T12" fmla="*/ 1 w 3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4"/>
                  </a:moveTo>
                  <a:cubicBezTo>
                    <a:pt x="1" y="7"/>
                    <a:pt x="0" y="10"/>
                    <a:pt x="0" y="13"/>
                  </a:cubicBezTo>
                  <a:cubicBezTo>
                    <a:pt x="29" y="21"/>
                    <a:pt x="29" y="21"/>
                    <a:pt x="29" y="21"/>
                  </a:cubicBezTo>
                  <a:cubicBezTo>
                    <a:pt x="30" y="16"/>
                    <a:pt x="31" y="10"/>
                    <a:pt x="31" y="4"/>
                  </a:cubicBezTo>
                  <a:cubicBezTo>
                    <a:pt x="31" y="3"/>
                    <a:pt x="31" y="1"/>
                    <a:pt x="31" y="0"/>
                  </a:cubicBezTo>
                  <a:cubicBezTo>
                    <a:pt x="1" y="3"/>
                    <a:pt x="1" y="3"/>
                    <a:pt x="1" y="3"/>
                  </a:cubicBezTo>
                  <a:cubicBezTo>
                    <a:pt x="1" y="3"/>
                    <a:pt x="1" y="4"/>
                    <a:pt x="1" y="4"/>
                  </a:cubicBezTo>
                </a:path>
              </a:pathLst>
            </a:custGeom>
            <a:solidFill>
              <a:srgbClr val="EF4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Freeform 751"/>
            <p:cNvSpPr>
              <a:spLocks/>
            </p:cNvSpPr>
            <p:nvPr/>
          </p:nvSpPr>
          <p:spPr bwMode="auto">
            <a:xfrm>
              <a:off x="4897607" y="3667910"/>
              <a:ext cx="32212" cy="35434"/>
            </a:xfrm>
            <a:custGeom>
              <a:avLst/>
              <a:gdLst>
                <a:gd name="T0" fmla="*/ 24 w 31"/>
                <a:gd name="T1" fmla="*/ 0 h 32"/>
                <a:gd name="T2" fmla="*/ 0 w 31"/>
                <a:gd name="T3" fmla="*/ 18 h 32"/>
                <a:gd name="T4" fmla="*/ 15 w 31"/>
                <a:gd name="T5" fmla="*/ 32 h 32"/>
                <a:gd name="T6" fmla="*/ 31 w 31"/>
                <a:gd name="T7" fmla="*/ 7 h 32"/>
                <a:gd name="T8" fmla="*/ 24 w 31"/>
                <a:gd name="T9" fmla="*/ 0 h 32"/>
              </a:gdLst>
              <a:ahLst/>
              <a:cxnLst>
                <a:cxn ang="0">
                  <a:pos x="T0" y="T1"/>
                </a:cxn>
                <a:cxn ang="0">
                  <a:pos x="T2" y="T3"/>
                </a:cxn>
                <a:cxn ang="0">
                  <a:pos x="T4" y="T5"/>
                </a:cxn>
                <a:cxn ang="0">
                  <a:pos x="T6" y="T7"/>
                </a:cxn>
                <a:cxn ang="0">
                  <a:pos x="T8" y="T9"/>
                </a:cxn>
              </a:cxnLst>
              <a:rect l="0" t="0" r="r" b="b"/>
              <a:pathLst>
                <a:path w="31" h="32">
                  <a:moveTo>
                    <a:pt x="24" y="0"/>
                  </a:moveTo>
                  <a:cubicBezTo>
                    <a:pt x="0" y="18"/>
                    <a:pt x="0" y="18"/>
                    <a:pt x="0" y="18"/>
                  </a:cubicBezTo>
                  <a:cubicBezTo>
                    <a:pt x="4" y="24"/>
                    <a:pt x="9" y="28"/>
                    <a:pt x="15" y="32"/>
                  </a:cubicBezTo>
                  <a:cubicBezTo>
                    <a:pt x="31" y="7"/>
                    <a:pt x="31" y="7"/>
                    <a:pt x="31" y="7"/>
                  </a:cubicBezTo>
                  <a:cubicBezTo>
                    <a:pt x="28" y="5"/>
                    <a:pt x="26" y="2"/>
                    <a:pt x="24" y="0"/>
                  </a:cubicBezTo>
                </a:path>
              </a:pathLst>
            </a:custGeom>
            <a:solidFill>
              <a:srgbClr val="F99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Freeform 752"/>
            <p:cNvSpPr>
              <a:spLocks/>
            </p:cNvSpPr>
            <p:nvPr/>
          </p:nvSpPr>
          <p:spPr bwMode="auto">
            <a:xfrm>
              <a:off x="4879890" y="3608317"/>
              <a:ext cx="37044" cy="25770"/>
            </a:xfrm>
            <a:custGeom>
              <a:avLst/>
              <a:gdLst>
                <a:gd name="T0" fmla="*/ 30 w 33"/>
                <a:gd name="T1" fmla="*/ 23 h 23"/>
                <a:gd name="T2" fmla="*/ 33 w 33"/>
                <a:gd name="T3" fmla="*/ 13 h 23"/>
                <a:gd name="T4" fmla="*/ 6 w 33"/>
                <a:gd name="T5" fmla="*/ 0 h 23"/>
                <a:gd name="T6" fmla="*/ 0 w 33"/>
                <a:gd name="T7" fmla="*/ 20 h 23"/>
                <a:gd name="T8" fmla="*/ 30 w 33"/>
                <a:gd name="T9" fmla="*/ 23 h 23"/>
              </a:gdLst>
              <a:ahLst/>
              <a:cxnLst>
                <a:cxn ang="0">
                  <a:pos x="T0" y="T1"/>
                </a:cxn>
                <a:cxn ang="0">
                  <a:pos x="T2" y="T3"/>
                </a:cxn>
                <a:cxn ang="0">
                  <a:pos x="T4" y="T5"/>
                </a:cxn>
                <a:cxn ang="0">
                  <a:pos x="T6" y="T7"/>
                </a:cxn>
                <a:cxn ang="0">
                  <a:pos x="T8" y="T9"/>
                </a:cxn>
              </a:cxnLst>
              <a:rect l="0" t="0" r="r" b="b"/>
              <a:pathLst>
                <a:path w="33" h="23">
                  <a:moveTo>
                    <a:pt x="30" y="23"/>
                  </a:moveTo>
                  <a:cubicBezTo>
                    <a:pt x="30" y="20"/>
                    <a:pt x="31" y="16"/>
                    <a:pt x="33" y="13"/>
                  </a:cubicBezTo>
                  <a:cubicBezTo>
                    <a:pt x="6" y="0"/>
                    <a:pt x="6" y="0"/>
                    <a:pt x="6" y="0"/>
                  </a:cubicBezTo>
                  <a:cubicBezTo>
                    <a:pt x="3" y="6"/>
                    <a:pt x="1" y="13"/>
                    <a:pt x="0" y="20"/>
                  </a:cubicBezTo>
                  <a:lnTo>
                    <a:pt x="30" y="23"/>
                  </a:lnTo>
                  <a:close/>
                </a:path>
              </a:pathLst>
            </a:custGeom>
            <a:solidFill>
              <a:srgbClr val="007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Freeform 753"/>
            <p:cNvSpPr>
              <a:spLocks/>
            </p:cNvSpPr>
            <p:nvPr/>
          </p:nvSpPr>
          <p:spPr bwMode="auto">
            <a:xfrm>
              <a:off x="4965252" y="3677573"/>
              <a:ext cx="28991" cy="37044"/>
            </a:xfrm>
            <a:custGeom>
              <a:avLst/>
              <a:gdLst>
                <a:gd name="T0" fmla="*/ 26 w 26"/>
                <a:gd name="T1" fmla="*/ 26 h 34"/>
                <a:gd name="T2" fmla="*/ 10 w 26"/>
                <a:gd name="T3" fmla="*/ 0 h 34"/>
                <a:gd name="T4" fmla="*/ 0 w 26"/>
                <a:gd name="T5" fmla="*/ 4 h 34"/>
                <a:gd name="T6" fmla="*/ 6 w 26"/>
                <a:gd name="T7" fmla="*/ 34 h 34"/>
                <a:gd name="T8" fmla="*/ 26 w 26"/>
                <a:gd name="T9" fmla="*/ 26 h 34"/>
              </a:gdLst>
              <a:ahLst/>
              <a:cxnLst>
                <a:cxn ang="0">
                  <a:pos x="T0" y="T1"/>
                </a:cxn>
                <a:cxn ang="0">
                  <a:pos x="T2" y="T3"/>
                </a:cxn>
                <a:cxn ang="0">
                  <a:pos x="T4" y="T5"/>
                </a:cxn>
                <a:cxn ang="0">
                  <a:pos x="T6" y="T7"/>
                </a:cxn>
                <a:cxn ang="0">
                  <a:pos x="T8" y="T9"/>
                </a:cxn>
              </a:cxnLst>
              <a:rect l="0" t="0" r="r" b="b"/>
              <a:pathLst>
                <a:path w="26" h="34">
                  <a:moveTo>
                    <a:pt x="26" y="26"/>
                  </a:moveTo>
                  <a:cubicBezTo>
                    <a:pt x="10" y="0"/>
                    <a:pt x="10" y="0"/>
                    <a:pt x="10" y="0"/>
                  </a:cubicBezTo>
                  <a:cubicBezTo>
                    <a:pt x="7" y="2"/>
                    <a:pt x="4" y="3"/>
                    <a:pt x="0" y="4"/>
                  </a:cubicBezTo>
                  <a:cubicBezTo>
                    <a:pt x="6" y="34"/>
                    <a:pt x="6" y="34"/>
                    <a:pt x="6" y="34"/>
                  </a:cubicBezTo>
                  <a:cubicBezTo>
                    <a:pt x="13" y="32"/>
                    <a:pt x="20" y="30"/>
                    <a:pt x="26" y="26"/>
                  </a:cubicBezTo>
                </a:path>
              </a:pathLst>
            </a:custGeom>
            <a:solidFill>
              <a:srgbClr val="8F1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Freeform 754"/>
            <p:cNvSpPr>
              <a:spLocks/>
            </p:cNvSpPr>
            <p:nvPr/>
          </p:nvSpPr>
          <p:spPr bwMode="auto">
            <a:xfrm>
              <a:off x="4991022" y="3655025"/>
              <a:ext cx="37044" cy="28991"/>
            </a:xfrm>
            <a:custGeom>
              <a:avLst/>
              <a:gdLst>
                <a:gd name="T0" fmla="*/ 5 w 34"/>
                <a:gd name="T1" fmla="*/ 0 h 27"/>
                <a:gd name="T2" fmla="*/ 0 w 34"/>
                <a:gd name="T3" fmla="*/ 9 h 27"/>
                <a:gd name="T4" fmla="*/ 25 w 34"/>
                <a:gd name="T5" fmla="*/ 27 h 27"/>
                <a:gd name="T6" fmla="*/ 34 w 34"/>
                <a:gd name="T7" fmla="*/ 8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1"/>
                    <a:pt x="32" y="15"/>
                    <a:pt x="34" y="8"/>
                  </a:cubicBezTo>
                  <a:lnTo>
                    <a:pt x="5"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Freeform 755"/>
            <p:cNvSpPr>
              <a:spLocks/>
            </p:cNvSpPr>
            <p:nvPr/>
          </p:nvSpPr>
          <p:spPr bwMode="auto">
            <a:xfrm>
              <a:off x="4944314" y="3682405"/>
              <a:ext cx="22549" cy="33823"/>
            </a:xfrm>
            <a:custGeom>
              <a:avLst/>
              <a:gdLst>
                <a:gd name="T0" fmla="*/ 16 w 22"/>
                <a:gd name="T1" fmla="*/ 0 h 31"/>
                <a:gd name="T2" fmla="*/ 10 w 22"/>
                <a:gd name="T3" fmla="*/ 0 h 31"/>
                <a:gd name="T4" fmla="*/ 6 w 22"/>
                <a:gd name="T5" fmla="*/ 0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0"/>
                    <a:pt x="12" y="0"/>
                    <a:pt x="10" y="0"/>
                  </a:cubicBezTo>
                  <a:cubicBezTo>
                    <a:pt x="9" y="0"/>
                    <a:pt x="7" y="0"/>
                    <a:pt x="6" y="0"/>
                  </a:cubicBezTo>
                  <a:cubicBezTo>
                    <a:pt x="0" y="30"/>
                    <a:pt x="0" y="30"/>
                    <a:pt x="0" y="30"/>
                  </a:cubicBezTo>
                  <a:cubicBezTo>
                    <a:pt x="4" y="31"/>
                    <a:pt x="7" y="31"/>
                    <a:pt x="10" y="31"/>
                  </a:cubicBezTo>
                  <a:cubicBezTo>
                    <a:pt x="14" y="31"/>
                    <a:pt x="18" y="30"/>
                    <a:pt x="22" y="30"/>
                  </a:cubicBezTo>
                  <a:lnTo>
                    <a:pt x="16" y="0"/>
                  </a:lnTo>
                  <a:close/>
                </a:path>
              </a:pathLst>
            </a:custGeom>
            <a:solidFill>
              <a:srgbClr val="F36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Freeform 756"/>
            <p:cNvSpPr>
              <a:spLocks/>
            </p:cNvSpPr>
            <p:nvPr/>
          </p:nvSpPr>
          <p:spPr bwMode="auto">
            <a:xfrm>
              <a:off x="4957199" y="3564830"/>
              <a:ext cx="24159" cy="35434"/>
            </a:xfrm>
            <a:custGeom>
              <a:avLst/>
              <a:gdLst>
                <a:gd name="T0" fmla="*/ 0 w 21"/>
                <a:gd name="T1" fmla="*/ 30 h 32"/>
                <a:gd name="T2" fmla="*/ 10 w 21"/>
                <a:gd name="T3" fmla="*/ 32 h 32"/>
                <a:gd name="T4" fmla="*/ 21 w 21"/>
                <a:gd name="T5" fmla="*/ 4 h 32"/>
                <a:gd name="T6" fmla="*/ 0 w 21"/>
                <a:gd name="T7" fmla="*/ 0 h 32"/>
                <a:gd name="T8" fmla="*/ 0 w 21"/>
                <a:gd name="T9" fmla="*/ 30 h 32"/>
              </a:gdLst>
              <a:ahLst/>
              <a:cxnLst>
                <a:cxn ang="0">
                  <a:pos x="T0" y="T1"/>
                </a:cxn>
                <a:cxn ang="0">
                  <a:pos x="T2" y="T3"/>
                </a:cxn>
                <a:cxn ang="0">
                  <a:pos x="T4" y="T5"/>
                </a:cxn>
                <a:cxn ang="0">
                  <a:pos x="T6" y="T7"/>
                </a:cxn>
                <a:cxn ang="0">
                  <a:pos x="T8" y="T9"/>
                </a:cxn>
              </a:cxnLst>
              <a:rect l="0" t="0" r="r" b="b"/>
              <a:pathLst>
                <a:path w="21" h="32">
                  <a:moveTo>
                    <a:pt x="0" y="30"/>
                  </a:moveTo>
                  <a:cubicBezTo>
                    <a:pt x="3" y="30"/>
                    <a:pt x="7" y="31"/>
                    <a:pt x="10" y="32"/>
                  </a:cubicBezTo>
                  <a:cubicBezTo>
                    <a:pt x="21" y="4"/>
                    <a:pt x="21" y="4"/>
                    <a:pt x="21" y="4"/>
                  </a:cubicBezTo>
                  <a:cubicBezTo>
                    <a:pt x="14" y="2"/>
                    <a:pt x="7" y="0"/>
                    <a:pt x="0" y="0"/>
                  </a:cubicBezTo>
                  <a:lnTo>
                    <a:pt x="0" y="30"/>
                  </a:lnTo>
                  <a:close/>
                </a:path>
              </a:pathLst>
            </a:custGeom>
            <a:solidFill>
              <a:srgbClr val="EA1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Freeform 757"/>
            <p:cNvSpPr>
              <a:spLocks/>
            </p:cNvSpPr>
            <p:nvPr/>
          </p:nvSpPr>
          <p:spPr bwMode="auto">
            <a:xfrm>
              <a:off x="4916934" y="3679184"/>
              <a:ext cx="28991" cy="35434"/>
            </a:xfrm>
            <a:custGeom>
              <a:avLst/>
              <a:gdLst>
                <a:gd name="T0" fmla="*/ 26 w 26"/>
                <a:gd name="T1" fmla="*/ 3 h 33"/>
                <a:gd name="T2" fmla="*/ 16 w 26"/>
                <a:gd name="T3" fmla="*/ 0 h 33"/>
                <a:gd name="T4" fmla="*/ 0 w 26"/>
                <a:gd name="T5" fmla="*/ 26 h 33"/>
                <a:gd name="T6" fmla="*/ 20 w 26"/>
                <a:gd name="T7" fmla="*/ 33 h 33"/>
                <a:gd name="T8" fmla="*/ 26 w 26"/>
                <a:gd name="T9" fmla="*/ 3 h 33"/>
              </a:gdLst>
              <a:ahLst/>
              <a:cxnLst>
                <a:cxn ang="0">
                  <a:pos x="T0" y="T1"/>
                </a:cxn>
                <a:cxn ang="0">
                  <a:pos x="T2" y="T3"/>
                </a:cxn>
                <a:cxn ang="0">
                  <a:pos x="T4" y="T5"/>
                </a:cxn>
                <a:cxn ang="0">
                  <a:pos x="T6" y="T7"/>
                </a:cxn>
                <a:cxn ang="0">
                  <a:pos x="T8" y="T9"/>
                </a:cxn>
              </a:cxnLst>
              <a:rect l="0" t="0" r="r" b="b"/>
              <a:pathLst>
                <a:path w="26" h="33">
                  <a:moveTo>
                    <a:pt x="26" y="3"/>
                  </a:moveTo>
                  <a:cubicBezTo>
                    <a:pt x="22" y="3"/>
                    <a:pt x="19" y="1"/>
                    <a:pt x="16" y="0"/>
                  </a:cubicBezTo>
                  <a:cubicBezTo>
                    <a:pt x="0" y="26"/>
                    <a:pt x="0" y="26"/>
                    <a:pt x="0" y="26"/>
                  </a:cubicBezTo>
                  <a:cubicBezTo>
                    <a:pt x="6" y="29"/>
                    <a:pt x="13" y="32"/>
                    <a:pt x="20" y="33"/>
                  </a:cubicBezTo>
                  <a:lnTo>
                    <a:pt x="26" y="3"/>
                  </a:lnTo>
                  <a:close/>
                </a:path>
              </a:pathLst>
            </a:custGeom>
            <a:solidFill>
              <a:srgbClr val="E01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Freeform 758"/>
            <p:cNvSpPr>
              <a:spLocks/>
            </p:cNvSpPr>
            <p:nvPr/>
          </p:nvSpPr>
          <p:spPr bwMode="auto">
            <a:xfrm>
              <a:off x="4929819" y="3564830"/>
              <a:ext cx="24159" cy="35434"/>
            </a:xfrm>
            <a:custGeom>
              <a:avLst/>
              <a:gdLst>
                <a:gd name="T0" fmla="*/ 11 w 21"/>
                <a:gd name="T1" fmla="*/ 32 h 32"/>
                <a:gd name="T2" fmla="*/ 21 w 21"/>
                <a:gd name="T3" fmla="*/ 30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0"/>
                    <a:pt x="21" y="30"/>
                  </a:cubicBezTo>
                  <a:cubicBezTo>
                    <a:pt x="21" y="0"/>
                    <a:pt x="21" y="0"/>
                    <a:pt x="21" y="0"/>
                  </a:cubicBezTo>
                  <a:cubicBezTo>
                    <a:pt x="13" y="0"/>
                    <a:pt x="6" y="1"/>
                    <a:pt x="0" y="4"/>
                  </a:cubicBezTo>
                  <a:lnTo>
                    <a:pt x="11" y="32"/>
                  </a:lnTo>
                  <a:close/>
                </a:path>
              </a:pathLst>
            </a:custGeom>
            <a:solidFill>
              <a:srgbClr val="1A3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Freeform 759"/>
            <p:cNvSpPr>
              <a:spLocks/>
            </p:cNvSpPr>
            <p:nvPr/>
          </p:nvSpPr>
          <p:spPr bwMode="auto">
            <a:xfrm>
              <a:off x="4883111" y="3655025"/>
              <a:ext cx="37044" cy="30602"/>
            </a:xfrm>
            <a:custGeom>
              <a:avLst/>
              <a:gdLst>
                <a:gd name="T0" fmla="*/ 34 w 34"/>
                <a:gd name="T1" fmla="*/ 9 h 28"/>
                <a:gd name="T2" fmla="*/ 29 w 34"/>
                <a:gd name="T3" fmla="*/ 0 h 28"/>
                <a:gd name="T4" fmla="*/ 0 w 34"/>
                <a:gd name="T5" fmla="*/ 8 h 28"/>
                <a:gd name="T6" fmla="*/ 10 w 34"/>
                <a:gd name="T7" fmla="*/ 28 h 28"/>
                <a:gd name="T8" fmla="*/ 34 w 34"/>
                <a:gd name="T9" fmla="*/ 9 h 28"/>
              </a:gdLst>
              <a:ahLst/>
              <a:cxnLst>
                <a:cxn ang="0">
                  <a:pos x="T0" y="T1"/>
                </a:cxn>
                <a:cxn ang="0">
                  <a:pos x="T2" y="T3"/>
                </a:cxn>
                <a:cxn ang="0">
                  <a:pos x="T4" y="T5"/>
                </a:cxn>
                <a:cxn ang="0">
                  <a:pos x="T6" y="T7"/>
                </a:cxn>
                <a:cxn ang="0">
                  <a:pos x="T8" y="T9"/>
                </a:cxn>
              </a:cxnLst>
              <a:rect l="0" t="0" r="r" b="b"/>
              <a:pathLst>
                <a:path w="34" h="28">
                  <a:moveTo>
                    <a:pt x="34" y="9"/>
                  </a:moveTo>
                  <a:cubicBezTo>
                    <a:pt x="32" y="6"/>
                    <a:pt x="31" y="3"/>
                    <a:pt x="29" y="0"/>
                  </a:cubicBezTo>
                  <a:cubicBezTo>
                    <a:pt x="0" y="8"/>
                    <a:pt x="0" y="8"/>
                    <a:pt x="0" y="8"/>
                  </a:cubicBezTo>
                  <a:cubicBezTo>
                    <a:pt x="2" y="15"/>
                    <a:pt x="6" y="22"/>
                    <a:pt x="10" y="28"/>
                  </a:cubicBezTo>
                  <a:lnTo>
                    <a:pt x="34" y="9"/>
                  </a:lnTo>
                  <a:close/>
                </a:path>
              </a:pathLst>
            </a:custGeom>
            <a:solidFill>
              <a:srgbClr val="CD8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Freeform 760"/>
            <p:cNvSpPr>
              <a:spLocks/>
            </p:cNvSpPr>
            <p:nvPr/>
          </p:nvSpPr>
          <p:spPr bwMode="auto">
            <a:xfrm>
              <a:off x="4907270" y="3571273"/>
              <a:ext cx="30602" cy="37044"/>
            </a:xfrm>
            <a:custGeom>
              <a:avLst/>
              <a:gdLst>
                <a:gd name="T0" fmla="*/ 20 w 29"/>
                <a:gd name="T1" fmla="*/ 34 h 34"/>
                <a:gd name="T2" fmla="*/ 29 w 29"/>
                <a:gd name="T3" fmla="*/ 29 h 34"/>
                <a:gd name="T4" fmla="*/ 18 w 29"/>
                <a:gd name="T5" fmla="*/ 0 h 34"/>
                <a:gd name="T6" fmla="*/ 0 w 29"/>
                <a:gd name="T7" fmla="*/ 11 h 34"/>
                <a:gd name="T8" fmla="*/ 20 w 29"/>
                <a:gd name="T9" fmla="*/ 34 h 34"/>
              </a:gdLst>
              <a:ahLst/>
              <a:cxnLst>
                <a:cxn ang="0">
                  <a:pos x="T0" y="T1"/>
                </a:cxn>
                <a:cxn ang="0">
                  <a:pos x="T2" y="T3"/>
                </a:cxn>
                <a:cxn ang="0">
                  <a:pos x="T4" y="T5"/>
                </a:cxn>
                <a:cxn ang="0">
                  <a:pos x="T6" y="T7"/>
                </a:cxn>
                <a:cxn ang="0">
                  <a:pos x="T8" y="T9"/>
                </a:cxn>
              </a:cxnLst>
              <a:rect l="0" t="0" r="r" b="b"/>
              <a:pathLst>
                <a:path w="29" h="34">
                  <a:moveTo>
                    <a:pt x="20" y="34"/>
                  </a:moveTo>
                  <a:cubicBezTo>
                    <a:pt x="23" y="32"/>
                    <a:pt x="26" y="30"/>
                    <a:pt x="29" y="29"/>
                  </a:cubicBezTo>
                  <a:cubicBezTo>
                    <a:pt x="18" y="0"/>
                    <a:pt x="18" y="0"/>
                    <a:pt x="18" y="0"/>
                  </a:cubicBezTo>
                  <a:cubicBezTo>
                    <a:pt x="11" y="3"/>
                    <a:pt x="5" y="7"/>
                    <a:pt x="0" y="11"/>
                  </a:cubicBezTo>
                  <a:lnTo>
                    <a:pt x="20" y="34"/>
                  </a:lnTo>
                  <a:close/>
                </a:path>
              </a:pathLst>
            </a:custGeom>
            <a:solidFill>
              <a:srgbClr val="005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Freeform 761"/>
            <p:cNvSpPr>
              <a:spLocks noEditPoints="1"/>
            </p:cNvSpPr>
            <p:nvPr/>
          </p:nvSpPr>
          <p:spPr bwMode="auto">
            <a:xfrm>
              <a:off x="5021624" y="3559998"/>
              <a:ext cx="144955" cy="154619"/>
            </a:xfrm>
            <a:custGeom>
              <a:avLst/>
              <a:gdLst>
                <a:gd name="T0" fmla="*/ 62 w 90"/>
                <a:gd name="T1" fmla="*/ 76 h 96"/>
                <a:gd name="T2" fmla="*/ 27 w 90"/>
                <a:gd name="T3" fmla="*/ 76 h 96"/>
                <a:gd name="T4" fmla="*/ 21 w 90"/>
                <a:gd name="T5" fmla="*/ 96 h 96"/>
                <a:gd name="T6" fmla="*/ 0 w 90"/>
                <a:gd name="T7" fmla="*/ 96 h 96"/>
                <a:gd name="T8" fmla="*/ 35 w 90"/>
                <a:gd name="T9" fmla="*/ 0 h 96"/>
                <a:gd name="T10" fmla="*/ 56 w 90"/>
                <a:gd name="T11" fmla="*/ 0 h 96"/>
                <a:gd name="T12" fmla="*/ 90 w 90"/>
                <a:gd name="T13" fmla="*/ 96 h 96"/>
                <a:gd name="T14" fmla="*/ 69 w 90"/>
                <a:gd name="T15" fmla="*/ 96 h 96"/>
                <a:gd name="T16" fmla="*/ 62 w 90"/>
                <a:gd name="T17" fmla="*/ 76 h 96"/>
                <a:gd name="T18" fmla="*/ 45 w 90"/>
                <a:gd name="T19" fmla="*/ 23 h 96"/>
                <a:gd name="T20" fmla="*/ 45 w 90"/>
                <a:gd name="T21" fmla="*/ 23 h 96"/>
                <a:gd name="T22" fmla="*/ 33 w 90"/>
                <a:gd name="T23" fmla="*/ 60 h 96"/>
                <a:gd name="T24" fmla="*/ 57 w 90"/>
                <a:gd name="T25" fmla="*/ 60 h 96"/>
                <a:gd name="T26" fmla="*/ 45 w 90"/>
                <a:gd name="T27" fmla="*/ 2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6">
                  <a:moveTo>
                    <a:pt x="62" y="76"/>
                  </a:moveTo>
                  <a:lnTo>
                    <a:pt x="27" y="76"/>
                  </a:lnTo>
                  <a:lnTo>
                    <a:pt x="21" y="96"/>
                  </a:lnTo>
                  <a:lnTo>
                    <a:pt x="0" y="96"/>
                  </a:lnTo>
                  <a:lnTo>
                    <a:pt x="35" y="0"/>
                  </a:lnTo>
                  <a:lnTo>
                    <a:pt x="56" y="0"/>
                  </a:lnTo>
                  <a:lnTo>
                    <a:pt x="90" y="96"/>
                  </a:lnTo>
                  <a:lnTo>
                    <a:pt x="69" y="96"/>
                  </a:lnTo>
                  <a:lnTo>
                    <a:pt x="62" y="76"/>
                  </a:lnTo>
                  <a:close/>
                  <a:moveTo>
                    <a:pt x="45" y="23"/>
                  </a:moveTo>
                  <a:lnTo>
                    <a:pt x="45" y="23"/>
                  </a:lnTo>
                  <a:lnTo>
                    <a:pt x="33" y="60"/>
                  </a:lnTo>
                  <a:lnTo>
                    <a:pt x="57" y="60"/>
                  </a:lnTo>
                  <a:lnTo>
                    <a:pt x="45" y="23"/>
                  </a:lnTo>
                  <a:close/>
                </a:path>
              </a:pathLst>
            </a:custGeom>
            <a:solidFill>
              <a:srgbClr val="509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Freeform 762"/>
            <p:cNvSpPr>
              <a:spLocks/>
            </p:cNvSpPr>
            <p:nvPr/>
          </p:nvSpPr>
          <p:spPr bwMode="auto">
            <a:xfrm>
              <a:off x="3382017" y="2764353"/>
              <a:ext cx="135292" cy="45097"/>
            </a:xfrm>
            <a:custGeom>
              <a:avLst/>
              <a:gdLst>
                <a:gd name="T0" fmla="*/ 124 w 125"/>
                <a:gd name="T1" fmla="*/ 0 h 40"/>
                <a:gd name="T2" fmla="*/ 1 w 125"/>
                <a:gd name="T3" fmla="*/ 0 h 40"/>
                <a:gd name="T4" fmla="*/ 0 w 125"/>
                <a:gd name="T5" fmla="*/ 2 h 40"/>
                <a:gd name="T6" fmla="*/ 0 w 125"/>
                <a:gd name="T7" fmla="*/ 38 h 40"/>
                <a:gd name="T8" fmla="*/ 1 w 125"/>
                <a:gd name="T9" fmla="*/ 40 h 40"/>
                <a:gd name="T10" fmla="*/ 124 w 125"/>
                <a:gd name="T11" fmla="*/ 40 h 40"/>
                <a:gd name="T12" fmla="*/ 125 w 125"/>
                <a:gd name="T13" fmla="*/ 38 h 40"/>
                <a:gd name="T14" fmla="*/ 125 w 125"/>
                <a:gd name="T15" fmla="*/ 2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1"/>
                    <a:pt x="0" y="2"/>
                  </a:cubicBezTo>
                  <a:cubicBezTo>
                    <a:pt x="0" y="38"/>
                    <a:pt x="0" y="38"/>
                    <a:pt x="0" y="38"/>
                  </a:cubicBezTo>
                  <a:cubicBezTo>
                    <a:pt x="0" y="39"/>
                    <a:pt x="1" y="40"/>
                    <a:pt x="1" y="40"/>
                  </a:cubicBezTo>
                  <a:cubicBezTo>
                    <a:pt x="124" y="40"/>
                    <a:pt x="124" y="40"/>
                    <a:pt x="124" y="40"/>
                  </a:cubicBezTo>
                  <a:cubicBezTo>
                    <a:pt x="125" y="40"/>
                    <a:pt x="125" y="39"/>
                    <a:pt x="125" y="38"/>
                  </a:cubicBezTo>
                  <a:cubicBezTo>
                    <a:pt x="125" y="2"/>
                    <a:pt x="125" y="2"/>
                    <a:pt x="125" y="2"/>
                  </a:cubicBezTo>
                  <a:cubicBezTo>
                    <a:pt x="125" y="1"/>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Freeform 763"/>
            <p:cNvSpPr>
              <a:spLocks/>
            </p:cNvSpPr>
            <p:nvPr/>
          </p:nvSpPr>
          <p:spPr bwMode="auto">
            <a:xfrm>
              <a:off x="3382017" y="2680601"/>
              <a:ext cx="135292" cy="43487"/>
            </a:xfrm>
            <a:custGeom>
              <a:avLst/>
              <a:gdLst>
                <a:gd name="T0" fmla="*/ 124 w 125"/>
                <a:gd name="T1" fmla="*/ 0 h 40"/>
                <a:gd name="T2" fmla="*/ 1 w 125"/>
                <a:gd name="T3" fmla="*/ 0 h 40"/>
                <a:gd name="T4" fmla="*/ 0 w 125"/>
                <a:gd name="T5" fmla="*/ 1 h 40"/>
                <a:gd name="T6" fmla="*/ 0 w 125"/>
                <a:gd name="T7" fmla="*/ 38 h 40"/>
                <a:gd name="T8" fmla="*/ 1 w 125"/>
                <a:gd name="T9" fmla="*/ 40 h 40"/>
                <a:gd name="T10" fmla="*/ 124 w 125"/>
                <a:gd name="T11" fmla="*/ 40 h 40"/>
                <a:gd name="T12" fmla="*/ 125 w 125"/>
                <a:gd name="T13" fmla="*/ 38 h 40"/>
                <a:gd name="T14" fmla="*/ 125 w 125"/>
                <a:gd name="T15" fmla="*/ 1 h 40"/>
                <a:gd name="T16" fmla="*/ 124 w 12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0">
                  <a:moveTo>
                    <a:pt x="124" y="0"/>
                  </a:moveTo>
                  <a:cubicBezTo>
                    <a:pt x="1" y="0"/>
                    <a:pt x="1" y="0"/>
                    <a:pt x="1" y="0"/>
                  </a:cubicBezTo>
                  <a:cubicBezTo>
                    <a:pt x="1" y="0"/>
                    <a:pt x="0" y="0"/>
                    <a:pt x="0" y="1"/>
                  </a:cubicBezTo>
                  <a:cubicBezTo>
                    <a:pt x="0" y="38"/>
                    <a:pt x="0" y="38"/>
                    <a:pt x="0" y="38"/>
                  </a:cubicBezTo>
                  <a:cubicBezTo>
                    <a:pt x="0" y="39"/>
                    <a:pt x="1" y="40"/>
                    <a:pt x="1" y="40"/>
                  </a:cubicBezTo>
                  <a:cubicBezTo>
                    <a:pt x="124" y="40"/>
                    <a:pt x="124" y="40"/>
                    <a:pt x="124" y="40"/>
                  </a:cubicBezTo>
                  <a:cubicBezTo>
                    <a:pt x="125" y="40"/>
                    <a:pt x="125" y="39"/>
                    <a:pt x="125" y="38"/>
                  </a:cubicBezTo>
                  <a:cubicBezTo>
                    <a:pt x="125" y="1"/>
                    <a:pt x="125" y="1"/>
                    <a:pt x="125" y="1"/>
                  </a:cubicBezTo>
                  <a:cubicBezTo>
                    <a:pt x="125" y="0"/>
                    <a:pt x="125"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Freeform 764"/>
            <p:cNvSpPr>
              <a:spLocks/>
            </p:cNvSpPr>
            <p:nvPr/>
          </p:nvSpPr>
          <p:spPr bwMode="auto">
            <a:xfrm>
              <a:off x="3383627" y="2554973"/>
              <a:ext cx="132071" cy="66035"/>
            </a:xfrm>
            <a:custGeom>
              <a:avLst/>
              <a:gdLst>
                <a:gd name="T0" fmla="*/ 120 w 121"/>
                <a:gd name="T1" fmla="*/ 59 h 61"/>
                <a:gd name="T2" fmla="*/ 61 w 121"/>
                <a:gd name="T3" fmla="*/ 0 h 61"/>
                <a:gd name="T4" fmla="*/ 60 w 121"/>
                <a:gd name="T5" fmla="*/ 0 h 61"/>
                <a:gd name="T6" fmla="*/ 1 w 121"/>
                <a:gd name="T7" fmla="*/ 59 h 61"/>
                <a:gd name="T8" fmla="*/ 2 w 121"/>
                <a:gd name="T9" fmla="*/ 61 h 61"/>
                <a:gd name="T10" fmla="*/ 119 w 121"/>
                <a:gd name="T11" fmla="*/ 61 h 61"/>
                <a:gd name="T12" fmla="*/ 120 w 121"/>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20" y="59"/>
                  </a:moveTo>
                  <a:cubicBezTo>
                    <a:pt x="61" y="0"/>
                    <a:pt x="61" y="0"/>
                    <a:pt x="61" y="0"/>
                  </a:cubicBezTo>
                  <a:cubicBezTo>
                    <a:pt x="61" y="0"/>
                    <a:pt x="60" y="0"/>
                    <a:pt x="60" y="0"/>
                  </a:cubicBezTo>
                  <a:cubicBezTo>
                    <a:pt x="1" y="59"/>
                    <a:pt x="1" y="59"/>
                    <a:pt x="1" y="59"/>
                  </a:cubicBezTo>
                  <a:cubicBezTo>
                    <a:pt x="0" y="60"/>
                    <a:pt x="1" y="61"/>
                    <a:pt x="2" y="61"/>
                  </a:cubicBezTo>
                  <a:cubicBezTo>
                    <a:pt x="119" y="61"/>
                    <a:pt x="119" y="61"/>
                    <a:pt x="119" y="61"/>
                  </a:cubicBezTo>
                  <a:cubicBezTo>
                    <a:pt x="120" y="61"/>
                    <a:pt x="121" y="60"/>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4" name="Freeform 765"/>
            <p:cNvSpPr>
              <a:spLocks/>
            </p:cNvSpPr>
            <p:nvPr/>
          </p:nvSpPr>
          <p:spPr bwMode="auto">
            <a:xfrm>
              <a:off x="3573680" y="2678991"/>
              <a:ext cx="66035" cy="130460"/>
            </a:xfrm>
            <a:custGeom>
              <a:avLst/>
              <a:gdLst>
                <a:gd name="T0" fmla="*/ 1 w 61"/>
                <a:gd name="T1" fmla="*/ 119 h 120"/>
                <a:gd name="T2" fmla="*/ 60 w 61"/>
                <a:gd name="T3" fmla="*/ 61 h 120"/>
                <a:gd name="T4" fmla="*/ 60 w 61"/>
                <a:gd name="T5" fmla="*/ 59 h 120"/>
                <a:gd name="T6" fmla="*/ 1 w 61"/>
                <a:gd name="T7" fmla="*/ 0 h 120"/>
                <a:gd name="T8" fmla="*/ 0 w 61"/>
                <a:gd name="T9" fmla="*/ 1 h 120"/>
                <a:gd name="T10" fmla="*/ 0 w 61"/>
                <a:gd name="T11" fmla="*/ 119 h 120"/>
                <a:gd name="T12" fmla="*/ 1 w 61"/>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1" y="119"/>
                  </a:moveTo>
                  <a:cubicBezTo>
                    <a:pt x="60" y="61"/>
                    <a:pt x="60" y="61"/>
                    <a:pt x="60" y="61"/>
                  </a:cubicBezTo>
                  <a:cubicBezTo>
                    <a:pt x="61" y="60"/>
                    <a:pt x="61" y="60"/>
                    <a:pt x="60" y="59"/>
                  </a:cubicBezTo>
                  <a:cubicBezTo>
                    <a:pt x="1" y="0"/>
                    <a:pt x="1" y="0"/>
                    <a:pt x="1" y="0"/>
                  </a:cubicBezTo>
                  <a:cubicBezTo>
                    <a:pt x="1" y="0"/>
                    <a:pt x="0" y="0"/>
                    <a:pt x="0" y="1"/>
                  </a:cubicBezTo>
                  <a:cubicBezTo>
                    <a:pt x="0" y="119"/>
                    <a:pt x="0" y="119"/>
                    <a:pt x="0" y="119"/>
                  </a:cubicBezTo>
                  <a:cubicBezTo>
                    <a:pt x="0" y="120"/>
                    <a:pt x="1" y="120"/>
                    <a:pt x="1"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Freeform 766"/>
            <p:cNvSpPr>
              <a:spLocks/>
            </p:cNvSpPr>
            <p:nvPr/>
          </p:nvSpPr>
          <p:spPr bwMode="auto">
            <a:xfrm>
              <a:off x="3383627" y="2867433"/>
              <a:ext cx="132071" cy="66035"/>
            </a:xfrm>
            <a:custGeom>
              <a:avLst/>
              <a:gdLst>
                <a:gd name="T0" fmla="*/ 1 w 121"/>
                <a:gd name="T1" fmla="*/ 2 h 61"/>
                <a:gd name="T2" fmla="*/ 60 w 121"/>
                <a:gd name="T3" fmla="*/ 60 h 61"/>
                <a:gd name="T4" fmla="*/ 61 w 121"/>
                <a:gd name="T5" fmla="*/ 60 h 61"/>
                <a:gd name="T6" fmla="*/ 120 w 121"/>
                <a:gd name="T7" fmla="*/ 2 h 61"/>
                <a:gd name="T8" fmla="*/ 119 w 121"/>
                <a:gd name="T9" fmla="*/ 0 h 61"/>
                <a:gd name="T10" fmla="*/ 2 w 121"/>
                <a:gd name="T11" fmla="*/ 0 h 61"/>
                <a:gd name="T12" fmla="*/ 1 w 121"/>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121" h="61">
                  <a:moveTo>
                    <a:pt x="1" y="2"/>
                  </a:moveTo>
                  <a:cubicBezTo>
                    <a:pt x="60" y="60"/>
                    <a:pt x="60" y="60"/>
                    <a:pt x="60" y="60"/>
                  </a:cubicBezTo>
                  <a:cubicBezTo>
                    <a:pt x="60" y="61"/>
                    <a:pt x="61" y="61"/>
                    <a:pt x="61" y="60"/>
                  </a:cubicBezTo>
                  <a:cubicBezTo>
                    <a:pt x="120" y="2"/>
                    <a:pt x="120" y="2"/>
                    <a:pt x="120" y="2"/>
                  </a:cubicBezTo>
                  <a:cubicBezTo>
                    <a:pt x="121" y="1"/>
                    <a:pt x="120" y="0"/>
                    <a:pt x="119" y="0"/>
                  </a:cubicBezTo>
                  <a:cubicBezTo>
                    <a:pt x="2" y="0"/>
                    <a:pt x="2" y="0"/>
                    <a:pt x="2" y="0"/>
                  </a:cubicBezTo>
                  <a:cubicBezTo>
                    <a:pt x="1" y="0"/>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Freeform 767"/>
            <p:cNvSpPr>
              <a:spLocks/>
            </p:cNvSpPr>
            <p:nvPr/>
          </p:nvSpPr>
          <p:spPr bwMode="auto">
            <a:xfrm>
              <a:off x="3261221" y="2678991"/>
              <a:ext cx="66035" cy="130460"/>
            </a:xfrm>
            <a:custGeom>
              <a:avLst/>
              <a:gdLst>
                <a:gd name="T0" fmla="*/ 59 w 61"/>
                <a:gd name="T1" fmla="*/ 0 h 120"/>
                <a:gd name="T2" fmla="*/ 0 w 61"/>
                <a:gd name="T3" fmla="*/ 59 h 120"/>
                <a:gd name="T4" fmla="*/ 0 w 61"/>
                <a:gd name="T5" fmla="*/ 61 h 120"/>
                <a:gd name="T6" fmla="*/ 59 w 61"/>
                <a:gd name="T7" fmla="*/ 119 h 120"/>
                <a:gd name="T8" fmla="*/ 61 w 61"/>
                <a:gd name="T9" fmla="*/ 119 h 120"/>
                <a:gd name="T10" fmla="*/ 61 w 61"/>
                <a:gd name="T11" fmla="*/ 1 h 120"/>
                <a:gd name="T12" fmla="*/ 59 w 6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1" h="120">
                  <a:moveTo>
                    <a:pt x="59" y="0"/>
                  </a:moveTo>
                  <a:cubicBezTo>
                    <a:pt x="0" y="59"/>
                    <a:pt x="0" y="59"/>
                    <a:pt x="0" y="59"/>
                  </a:cubicBezTo>
                  <a:cubicBezTo>
                    <a:pt x="0" y="60"/>
                    <a:pt x="0" y="60"/>
                    <a:pt x="0" y="61"/>
                  </a:cubicBezTo>
                  <a:cubicBezTo>
                    <a:pt x="59" y="119"/>
                    <a:pt x="59" y="119"/>
                    <a:pt x="59" y="119"/>
                  </a:cubicBezTo>
                  <a:cubicBezTo>
                    <a:pt x="60" y="120"/>
                    <a:pt x="61" y="120"/>
                    <a:pt x="61" y="119"/>
                  </a:cubicBezTo>
                  <a:cubicBezTo>
                    <a:pt x="61" y="1"/>
                    <a:pt x="61" y="1"/>
                    <a:pt x="61" y="1"/>
                  </a:cubicBezTo>
                  <a:cubicBezTo>
                    <a:pt x="61" y="0"/>
                    <a:pt x="60"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Freeform 768"/>
            <p:cNvSpPr>
              <a:spLocks/>
            </p:cNvSpPr>
            <p:nvPr/>
          </p:nvSpPr>
          <p:spPr bwMode="auto">
            <a:xfrm>
              <a:off x="4747819" y="2347203"/>
              <a:ext cx="41876" cy="146566"/>
            </a:xfrm>
            <a:custGeom>
              <a:avLst/>
              <a:gdLst>
                <a:gd name="T0" fmla="*/ 11 w 26"/>
                <a:gd name="T1" fmla="*/ 21 h 91"/>
                <a:gd name="T2" fmla="*/ 11 w 26"/>
                <a:gd name="T3" fmla="*/ 21 h 91"/>
                <a:gd name="T4" fmla="*/ 11 w 26"/>
                <a:gd name="T5" fmla="*/ 91 h 91"/>
                <a:gd name="T6" fmla="*/ 26 w 26"/>
                <a:gd name="T7" fmla="*/ 91 h 91"/>
                <a:gd name="T8" fmla="*/ 26 w 26"/>
                <a:gd name="T9" fmla="*/ 0 h 91"/>
                <a:gd name="T10" fmla="*/ 14 w 26"/>
                <a:gd name="T11" fmla="*/ 0 h 91"/>
                <a:gd name="T12" fmla="*/ 0 w 26"/>
                <a:gd name="T13" fmla="*/ 17 h 91"/>
                <a:gd name="T14" fmla="*/ 0 w 26"/>
                <a:gd name="T15" fmla="*/ 33 h 91"/>
                <a:gd name="T16" fmla="*/ 0 w 26"/>
                <a:gd name="T17" fmla="*/ 33 h 91"/>
                <a:gd name="T18" fmla="*/ 11 w 26"/>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11" y="21"/>
                  </a:moveTo>
                  <a:lnTo>
                    <a:pt x="11" y="21"/>
                  </a:lnTo>
                  <a:lnTo>
                    <a:pt x="11" y="91"/>
                  </a:lnTo>
                  <a:lnTo>
                    <a:pt x="26" y="91"/>
                  </a:lnTo>
                  <a:lnTo>
                    <a:pt x="26" y="0"/>
                  </a:lnTo>
                  <a:lnTo>
                    <a:pt x="14" y="0"/>
                  </a:lnTo>
                  <a:lnTo>
                    <a:pt x="0" y="17"/>
                  </a:lnTo>
                  <a:lnTo>
                    <a:pt x="0" y="33"/>
                  </a:lnTo>
                  <a:lnTo>
                    <a:pt x="0" y="33"/>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Freeform 769"/>
            <p:cNvSpPr>
              <a:spLocks/>
            </p:cNvSpPr>
            <p:nvPr/>
          </p:nvSpPr>
          <p:spPr bwMode="auto">
            <a:xfrm>
              <a:off x="4804191" y="2345593"/>
              <a:ext cx="66035" cy="148177"/>
            </a:xfrm>
            <a:custGeom>
              <a:avLst/>
              <a:gdLst>
                <a:gd name="T0" fmla="*/ 0 w 60"/>
                <a:gd name="T1" fmla="*/ 30 h 136"/>
                <a:gd name="T2" fmla="*/ 0 w 60"/>
                <a:gd name="T3" fmla="*/ 46 h 136"/>
                <a:gd name="T4" fmla="*/ 21 w 60"/>
                <a:gd name="T5" fmla="*/ 46 h 136"/>
                <a:gd name="T6" fmla="*/ 21 w 60"/>
                <a:gd name="T7" fmla="*/ 29 h 136"/>
                <a:gd name="T8" fmla="*/ 30 w 60"/>
                <a:gd name="T9" fmla="*/ 19 h 136"/>
                <a:gd name="T10" fmla="*/ 38 w 60"/>
                <a:gd name="T11" fmla="*/ 29 h 136"/>
                <a:gd name="T12" fmla="*/ 38 w 60"/>
                <a:gd name="T13" fmla="*/ 40 h 136"/>
                <a:gd name="T14" fmla="*/ 29 w 60"/>
                <a:gd name="T15" fmla="*/ 63 h 136"/>
                <a:gd name="T16" fmla="*/ 17 w 60"/>
                <a:gd name="T17" fmla="*/ 76 h 136"/>
                <a:gd name="T18" fmla="*/ 0 w 60"/>
                <a:gd name="T19" fmla="*/ 111 h 136"/>
                <a:gd name="T20" fmla="*/ 0 w 60"/>
                <a:gd name="T21" fmla="*/ 136 h 136"/>
                <a:gd name="T22" fmla="*/ 59 w 60"/>
                <a:gd name="T23" fmla="*/ 136 h 136"/>
                <a:gd name="T24" fmla="*/ 59 w 60"/>
                <a:gd name="T25" fmla="*/ 118 h 136"/>
                <a:gd name="T26" fmla="*/ 22 w 60"/>
                <a:gd name="T27" fmla="*/ 118 h 136"/>
                <a:gd name="T28" fmla="*/ 22 w 60"/>
                <a:gd name="T29" fmla="*/ 111 h 136"/>
                <a:gd name="T30" fmla="*/ 31 w 60"/>
                <a:gd name="T31" fmla="*/ 91 h 136"/>
                <a:gd name="T32" fmla="*/ 46 w 60"/>
                <a:gd name="T33" fmla="*/ 76 h 136"/>
                <a:gd name="T34" fmla="*/ 60 w 60"/>
                <a:gd name="T35" fmla="*/ 42 h 136"/>
                <a:gd name="T36" fmla="*/ 60 w 60"/>
                <a:gd name="T37" fmla="*/ 29 h 136"/>
                <a:gd name="T38" fmla="*/ 30 w 60"/>
                <a:gd name="T39" fmla="*/ 0 h 136"/>
                <a:gd name="T40" fmla="*/ 0 w 60"/>
                <a:gd name="T41"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6">
                  <a:moveTo>
                    <a:pt x="0" y="30"/>
                  </a:moveTo>
                  <a:cubicBezTo>
                    <a:pt x="0" y="46"/>
                    <a:pt x="0" y="46"/>
                    <a:pt x="0" y="46"/>
                  </a:cubicBezTo>
                  <a:cubicBezTo>
                    <a:pt x="21" y="46"/>
                    <a:pt x="21" y="46"/>
                    <a:pt x="21" y="46"/>
                  </a:cubicBezTo>
                  <a:cubicBezTo>
                    <a:pt x="21" y="29"/>
                    <a:pt x="21" y="29"/>
                    <a:pt x="21" y="29"/>
                  </a:cubicBezTo>
                  <a:cubicBezTo>
                    <a:pt x="21" y="21"/>
                    <a:pt x="25" y="19"/>
                    <a:pt x="30" y="19"/>
                  </a:cubicBezTo>
                  <a:cubicBezTo>
                    <a:pt x="34" y="19"/>
                    <a:pt x="38" y="20"/>
                    <a:pt x="38" y="29"/>
                  </a:cubicBezTo>
                  <a:cubicBezTo>
                    <a:pt x="38" y="40"/>
                    <a:pt x="38" y="40"/>
                    <a:pt x="38" y="40"/>
                  </a:cubicBezTo>
                  <a:cubicBezTo>
                    <a:pt x="38" y="51"/>
                    <a:pt x="37" y="55"/>
                    <a:pt x="29" y="63"/>
                  </a:cubicBezTo>
                  <a:cubicBezTo>
                    <a:pt x="17" y="76"/>
                    <a:pt x="17" y="76"/>
                    <a:pt x="17" y="76"/>
                  </a:cubicBezTo>
                  <a:cubicBezTo>
                    <a:pt x="5" y="89"/>
                    <a:pt x="0" y="98"/>
                    <a:pt x="0" y="111"/>
                  </a:cubicBezTo>
                  <a:cubicBezTo>
                    <a:pt x="0" y="136"/>
                    <a:pt x="0" y="136"/>
                    <a:pt x="0" y="136"/>
                  </a:cubicBezTo>
                  <a:cubicBezTo>
                    <a:pt x="59" y="136"/>
                    <a:pt x="59" y="136"/>
                    <a:pt x="59" y="136"/>
                  </a:cubicBezTo>
                  <a:cubicBezTo>
                    <a:pt x="59" y="118"/>
                    <a:pt x="59" y="118"/>
                    <a:pt x="59" y="118"/>
                  </a:cubicBezTo>
                  <a:cubicBezTo>
                    <a:pt x="22" y="118"/>
                    <a:pt x="22" y="118"/>
                    <a:pt x="22" y="118"/>
                  </a:cubicBezTo>
                  <a:cubicBezTo>
                    <a:pt x="22" y="111"/>
                    <a:pt x="22" y="111"/>
                    <a:pt x="22" y="111"/>
                  </a:cubicBezTo>
                  <a:cubicBezTo>
                    <a:pt x="22" y="101"/>
                    <a:pt x="25" y="97"/>
                    <a:pt x="31" y="91"/>
                  </a:cubicBezTo>
                  <a:cubicBezTo>
                    <a:pt x="46" y="76"/>
                    <a:pt x="46" y="76"/>
                    <a:pt x="46" y="76"/>
                  </a:cubicBezTo>
                  <a:cubicBezTo>
                    <a:pt x="57" y="63"/>
                    <a:pt x="60" y="55"/>
                    <a:pt x="60" y="42"/>
                  </a:cubicBezTo>
                  <a:cubicBezTo>
                    <a:pt x="60" y="29"/>
                    <a:pt x="60" y="29"/>
                    <a:pt x="60" y="29"/>
                  </a:cubicBezTo>
                  <a:cubicBezTo>
                    <a:pt x="60" y="9"/>
                    <a:pt x="50" y="0"/>
                    <a:pt x="30" y="0"/>
                  </a:cubicBezTo>
                  <a:cubicBezTo>
                    <a:pt x="10" y="0"/>
                    <a:pt x="0" y="11"/>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Freeform 770"/>
            <p:cNvSpPr>
              <a:spLocks noEditPoints="1"/>
            </p:cNvSpPr>
            <p:nvPr/>
          </p:nvSpPr>
          <p:spPr bwMode="auto">
            <a:xfrm>
              <a:off x="1552357" y="2345593"/>
              <a:ext cx="72478" cy="149787"/>
            </a:xfrm>
            <a:custGeom>
              <a:avLst/>
              <a:gdLst>
                <a:gd name="T0" fmla="*/ 67 w 67"/>
                <a:gd name="T1" fmla="*/ 103 h 138"/>
                <a:gd name="T2" fmla="*/ 67 w 67"/>
                <a:gd name="T3" fmla="*/ 88 h 138"/>
                <a:gd name="T4" fmla="*/ 52 w 67"/>
                <a:gd name="T5" fmla="*/ 61 h 138"/>
                <a:gd name="T6" fmla="*/ 65 w 67"/>
                <a:gd name="T7" fmla="*/ 38 h 138"/>
                <a:gd name="T8" fmla="*/ 65 w 67"/>
                <a:gd name="T9" fmla="*/ 33 h 138"/>
                <a:gd name="T10" fmla="*/ 33 w 67"/>
                <a:gd name="T11" fmla="*/ 0 h 138"/>
                <a:gd name="T12" fmla="*/ 2 w 67"/>
                <a:gd name="T13" fmla="*/ 33 h 138"/>
                <a:gd name="T14" fmla="*/ 2 w 67"/>
                <a:gd name="T15" fmla="*/ 38 h 138"/>
                <a:gd name="T16" fmla="*/ 15 w 67"/>
                <a:gd name="T17" fmla="*/ 61 h 138"/>
                <a:gd name="T18" fmla="*/ 0 w 67"/>
                <a:gd name="T19" fmla="*/ 88 h 138"/>
                <a:gd name="T20" fmla="*/ 0 w 67"/>
                <a:gd name="T21" fmla="*/ 103 h 138"/>
                <a:gd name="T22" fmla="*/ 33 w 67"/>
                <a:gd name="T23" fmla="*/ 138 h 138"/>
                <a:gd name="T24" fmla="*/ 67 w 67"/>
                <a:gd name="T25" fmla="*/ 103 h 138"/>
                <a:gd name="T26" fmla="*/ 23 w 67"/>
                <a:gd name="T27" fmla="*/ 31 h 138"/>
                <a:gd name="T28" fmla="*/ 33 w 67"/>
                <a:gd name="T29" fmla="*/ 18 h 138"/>
                <a:gd name="T30" fmla="*/ 44 w 67"/>
                <a:gd name="T31" fmla="*/ 31 h 138"/>
                <a:gd name="T32" fmla="*/ 44 w 67"/>
                <a:gd name="T33" fmla="*/ 40 h 138"/>
                <a:gd name="T34" fmla="*/ 33 w 67"/>
                <a:gd name="T35" fmla="*/ 53 h 138"/>
                <a:gd name="T36" fmla="*/ 23 w 67"/>
                <a:gd name="T37" fmla="*/ 40 h 138"/>
                <a:gd name="T38" fmla="*/ 23 w 67"/>
                <a:gd name="T39" fmla="*/ 31 h 138"/>
                <a:gd name="T40" fmla="*/ 44 w 67"/>
                <a:gd name="T41" fmla="*/ 105 h 138"/>
                <a:gd name="T42" fmla="*/ 33 w 67"/>
                <a:gd name="T43" fmla="*/ 119 h 138"/>
                <a:gd name="T44" fmla="*/ 22 w 67"/>
                <a:gd name="T45" fmla="*/ 105 h 138"/>
                <a:gd name="T46" fmla="*/ 22 w 67"/>
                <a:gd name="T47" fmla="*/ 84 h 138"/>
                <a:gd name="T48" fmla="*/ 33 w 67"/>
                <a:gd name="T49" fmla="*/ 70 h 138"/>
                <a:gd name="T50" fmla="*/ 44 w 67"/>
                <a:gd name="T51" fmla="*/ 84 h 138"/>
                <a:gd name="T52" fmla="*/ 44 w 67"/>
                <a:gd name="T53"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38">
                  <a:moveTo>
                    <a:pt x="67" y="103"/>
                  </a:moveTo>
                  <a:cubicBezTo>
                    <a:pt x="67" y="88"/>
                    <a:pt x="67" y="88"/>
                    <a:pt x="67" y="88"/>
                  </a:cubicBezTo>
                  <a:cubicBezTo>
                    <a:pt x="67" y="76"/>
                    <a:pt x="62" y="66"/>
                    <a:pt x="52" y="61"/>
                  </a:cubicBezTo>
                  <a:cubicBezTo>
                    <a:pt x="61" y="57"/>
                    <a:pt x="65" y="49"/>
                    <a:pt x="65" y="38"/>
                  </a:cubicBezTo>
                  <a:cubicBezTo>
                    <a:pt x="65" y="33"/>
                    <a:pt x="65" y="33"/>
                    <a:pt x="65" y="33"/>
                  </a:cubicBezTo>
                  <a:cubicBezTo>
                    <a:pt x="65" y="12"/>
                    <a:pt x="54" y="0"/>
                    <a:pt x="33" y="0"/>
                  </a:cubicBezTo>
                  <a:cubicBezTo>
                    <a:pt x="13" y="0"/>
                    <a:pt x="2" y="12"/>
                    <a:pt x="2" y="33"/>
                  </a:cubicBezTo>
                  <a:cubicBezTo>
                    <a:pt x="2" y="38"/>
                    <a:pt x="2" y="38"/>
                    <a:pt x="2" y="38"/>
                  </a:cubicBezTo>
                  <a:cubicBezTo>
                    <a:pt x="2" y="49"/>
                    <a:pt x="6" y="57"/>
                    <a:pt x="15" y="61"/>
                  </a:cubicBezTo>
                  <a:cubicBezTo>
                    <a:pt x="4" y="66"/>
                    <a:pt x="0" y="76"/>
                    <a:pt x="0" y="88"/>
                  </a:cubicBezTo>
                  <a:cubicBezTo>
                    <a:pt x="0" y="103"/>
                    <a:pt x="0" y="103"/>
                    <a:pt x="0" y="103"/>
                  </a:cubicBezTo>
                  <a:cubicBezTo>
                    <a:pt x="0" y="123"/>
                    <a:pt x="9" y="138"/>
                    <a:pt x="33" y="138"/>
                  </a:cubicBezTo>
                  <a:cubicBezTo>
                    <a:pt x="57" y="138"/>
                    <a:pt x="67" y="123"/>
                    <a:pt x="67" y="103"/>
                  </a:cubicBezTo>
                  <a:moveTo>
                    <a:pt x="23" y="31"/>
                  </a:moveTo>
                  <a:cubicBezTo>
                    <a:pt x="23" y="23"/>
                    <a:pt x="26" y="18"/>
                    <a:pt x="33" y="18"/>
                  </a:cubicBezTo>
                  <a:cubicBezTo>
                    <a:pt x="41" y="18"/>
                    <a:pt x="44" y="23"/>
                    <a:pt x="44" y="31"/>
                  </a:cubicBezTo>
                  <a:cubicBezTo>
                    <a:pt x="44" y="40"/>
                    <a:pt x="44" y="40"/>
                    <a:pt x="44" y="40"/>
                  </a:cubicBezTo>
                  <a:cubicBezTo>
                    <a:pt x="44" y="48"/>
                    <a:pt x="41" y="53"/>
                    <a:pt x="33" y="53"/>
                  </a:cubicBezTo>
                  <a:cubicBezTo>
                    <a:pt x="26" y="53"/>
                    <a:pt x="23" y="48"/>
                    <a:pt x="23" y="40"/>
                  </a:cubicBezTo>
                  <a:lnTo>
                    <a:pt x="23" y="31"/>
                  </a:lnTo>
                  <a:close/>
                  <a:moveTo>
                    <a:pt x="44" y="105"/>
                  </a:moveTo>
                  <a:cubicBezTo>
                    <a:pt x="44" y="114"/>
                    <a:pt x="41" y="119"/>
                    <a:pt x="33" y="119"/>
                  </a:cubicBezTo>
                  <a:cubicBezTo>
                    <a:pt x="25" y="119"/>
                    <a:pt x="22" y="114"/>
                    <a:pt x="22" y="105"/>
                  </a:cubicBezTo>
                  <a:cubicBezTo>
                    <a:pt x="22" y="84"/>
                    <a:pt x="22" y="84"/>
                    <a:pt x="22" y="84"/>
                  </a:cubicBezTo>
                  <a:cubicBezTo>
                    <a:pt x="22" y="76"/>
                    <a:pt x="25" y="70"/>
                    <a:pt x="33" y="70"/>
                  </a:cubicBezTo>
                  <a:cubicBezTo>
                    <a:pt x="41" y="70"/>
                    <a:pt x="44" y="76"/>
                    <a:pt x="44" y="84"/>
                  </a:cubicBezTo>
                  <a:lnTo>
                    <a:pt x="4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Freeform 771"/>
            <p:cNvSpPr>
              <a:spLocks/>
            </p:cNvSpPr>
            <p:nvPr/>
          </p:nvSpPr>
          <p:spPr bwMode="auto">
            <a:xfrm>
              <a:off x="3143646" y="3136406"/>
              <a:ext cx="43487" cy="146566"/>
            </a:xfrm>
            <a:custGeom>
              <a:avLst/>
              <a:gdLst>
                <a:gd name="T0" fmla="*/ 0 w 27"/>
                <a:gd name="T1" fmla="*/ 16 h 91"/>
                <a:gd name="T2" fmla="*/ 0 w 27"/>
                <a:gd name="T3" fmla="*/ 33 h 91"/>
                <a:gd name="T4" fmla="*/ 1 w 27"/>
                <a:gd name="T5" fmla="*/ 33 h 91"/>
                <a:gd name="T6" fmla="*/ 11 w 27"/>
                <a:gd name="T7" fmla="*/ 21 h 91"/>
                <a:gd name="T8" fmla="*/ 12 w 27"/>
                <a:gd name="T9" fmla="*/ 21 h 91"/>
                <a:gd name="T10" fmla="*/ 12 w 27"/>
                <a:gd name="T11" fmla="*/ 91 h 91"/>
                <a:gd name="T12" fmla="*/ 27 w 27"/>
                <a:gd name="T13" fmla="*/ 91 h 91"/>
                <a:gd name="T14" fmla="*/ 27 w 27"/>
                <a:gd name="T15" fmla="*/ 0 h 91"/>
                <a:gd name="T16" fmla="*/ 14 w 27"/>
                <a:gd name="T17" fmla="*/ 0 h 91"/>
                <a:gd name="T18" fmla="*/ 0 w 27"/>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0" y="16"/>
                  </a:moveTo>
                  <a:lnTo>
                    <a:pt x="0" y="33"/>
                  </a:lnTo>
                  <a:lnTo>
                    <a:pt x="1" y="33"/>
                  </a:lnTo>
                  <a:lnTo>
                    <a:pt x="11" y="21"/>
                  </a:lnTo>
                  <a:lnTo>
                    <a:pt x="12" y="21"/>
                  </a:lnTo>
                  <a:lnTo>
                    <a:pt x="12" y="91"/>
                  </a:lnTo>
                  <a:lnTo>
                    <a:pt x="27" y="91"/>
                  </a:lnTo>
                  <a:lnTo>
                    <a:pt x="27"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Freeform 772"/>
            <p:cNvSpPr>
              <a:spLocks noEditPoints="1"/>
            </p:cNvSpPr>
            <p:nvPr/>
          </p:nvSpPr>
          <p:spPr bwMode="auto">
            <a:xfrm>
              <a:off x="3200017" y="3134795"/>
              <a:ext cx="72478" cy="149787"/>
            </a:xfrm>
            <a:custGeom>
              <a:avLst/>
              <a:gdLst>
                <a:gd name="T0" fmla="*/ 66 w 66"/>
                <a:gd name="T1" fmla="*/ 104 h 138"/>
                <a:gd name="T2" fmla="*/ 66 w 66"/>
                <a:gd name="T3" fmla="*/ 84 h 138"/>
                <a:gd name="T4" fmla="*/ 41 w 66"/>
                <a:gd name="T5" fmla="*/ 51 h 138"/>
                <a:gd name="T6" fmla="*/ 23 w 66"/>
                <a:gd name="T7" fmla="*/ 62 h 138"/>
                <a:gd name="T8" fmla="*/ 22 w 66"/>
                <a:gd name="T9" fmla="*/ 62 h 138"/>
                <a:gd name="T10" fmla="*/ 22 w 66"/>
                <a:gd name="T11" fmla="*/ 33 h 138"/>
                <a:gd name="T12" fmla="*/ 33 w 66"/>
                <a:gd name="T13" fmla="*/ 19 h 138"/>
                <a:gd name="T14" fmla="*/ 44 w 66"/>
                <a:gd name="T15" fmla="*/ 32 h 138"/>
                <a:gd name="T16" fmla="*/ 44 w 66"/>
                <a:gd name="T17" fmla="*/ 41 h 138"/>
                <a:gd name="T18" fmla="*/ 64 w 66"/>
                <a:gd name="T19" fmla="*/ 41 h 138"/>
                <a:gd name="T20" fmla="*/ 64 w 66"/>
                <a:gd name="T21" fmla="*/ 34 h 138"/>
                <a:gd name="T22" fmla="*/ 33 w 66"/>
                <a:gd name="T23" fmla="*/ 0 h 138"/>
                <a:gd name="T24" fmla="*/ 0 w 66"/>
                <a:gd name="T25" fmla="*/ 36 h 138"/>
                <a:gd name="T26" fmla="*/ 0 w 66"/>
                <a:gd name="T27" fmla="*/ 102 h 138"/>
                <a:gd name="T28" fmla="*/ 33 w 66"/>
                <a:gd name="T29" fmla="*/ 138 h 138"/>
                <a:gd name="T30" fmla="*/ 66 w 66"/>
                <a:gd name="T31" fmla="*/ 104 h 138"/>
                <a:gd name="T32" fmla="*/ 44 w 66"/>
                <a:gd name="T33" fmla="*/ 106 h 138"/>
                <a:gd name="T34" fmla="*/ 33 w 66"/>
                <a:gd name="T35" fmla="*/ 119 h 138"/>
                <a:gd name="T36" fmla="*/ 22 w 66"/>
                <a:gd name="T37" fmla="*/ 106 h 138"/>
                <a:gd name="T38" fmla="*/ 22 w 66"/>
                <a:gd name="T39" fmla="*/ 81 h 138"/>
                <a:gd name="T40" fmla="*/ 33 w 66"/>
                <a:gd name="T41" fmla="*/ 69 h 138"/>
                <a:gd name="T42" fmla="*/ 44 w 66"/>
                <a:gd name="T43" fmla="*/ 82 h 138"/>
                <a:gd name="T44" fmla="*/ 44 w 66"/>
                <a:gd name="T45"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8">
                  <a:moveTo>
                    <a:pt x="66" y="104"/>
                  </a:moveTo>
                  <a:cubicBezTo>
                    <a:pt x="66" y="84"/>
                    <a:pt x="66" y="84"/>
                    <a:pt x="66" y="84"/>
                  </a:cubicBezTo>
                  <a:cubicBezTo>
                    <a:pt x="66" y="62"/>
                    <a:pt x="57" y="51"/>
                    <a:pt x="41" y="51"/>
                  </a:cubicBezTo>
                  <a:cubicBezTo>
                    <a:pt x="32" y="51"/>
                    <a:pt x="26" y="55"/>
                    <a:pt x="23" y="62"/>
                  </a:cubicBezTo>
                  <a:cubicBezTo>
                    <a:pt x="22" y="62"/>
                    <a:pt x="22" y="62"/>
                    <a:pt x="22" y="62"/>
                  </a:cubicBezTo>
                  <a:cubicBezTo>
                    <a:pt x="22" y="33"/>
                    <a:pt x="22" y="33"/>
                    <a:pt x="22" y="33"/>
                  </a:cubicBezTo>
                  <a:cubicBezTo>
                    <a:pt x="22" y="25"/>
                    <a:pt x="25" y="19"/>
                    <a:pt x="33" y="19"/>
                  </a:cubicBezTo>
                  <a:cubicBezTo>
                    <a:pt x="41" y="19"/>
                    <a:pt x="44" y="24"/>
                    <a:pt x="44" y="32"/>
                  </a:cubicBezTo>
                  <a:cubicBezTo>
                    <a:pt x="44" y="41"/>
                    <a:pt x="44" y="41"/>
                    <a:pt x="44" y="41"/>
                  </a:cubicBezTo>
                  <a:cubicBezTo>
                    <a:pt x="64" y="41"/>
                    <a:pt x="64" y="41"/>
                    <a:pt x="64" y="41"/>
                  </a:cubicBezTo>
                  <a:cubicBezTo>
                    <a:pt x="64" y="34"/>
                    <a:pt x="64" y="34"/>
                    <a:pt x="64" y="34"/>
                  </a:cubicBezTo>
                  <a:cubicBezTo>
                    <a:pt x="64" y="14"/>
                    <a:pt x="58" y="0"/>
                    <a:pt x="33" y="0"/>
                  </a:cubicBezTo>
                  <a:cubicBezTo>
                    <a:pt x="9" y="0"/>
                    <a:pt x="0" y="15"/>
                    <a:pt x="0" y="36"/>
                  </a:cubicBezTo>
                  <a:cubicBezTo>
                    <a:pt x="0" y="102"/>
                    <a:pt x="0" y="102"/>
                    <a:pt x="0" y="102"/>
                  </a:cubicBezTo>
                  <a:cubicBezTo>
                    <a:pt x="0" y="123"/>
                    <a:pt x="9" y="138"/>
                    <a:pt x="33" y="138"/>
                  </a:cubicBezTo>
                  <a:cubicBezTo>
                    <a:pt x="57" y="138"/>
                    <a:pt x="66" y="125"/>
                    <a:pt x="66" y="104"/>
                  </a:cubicBezTo>
                  <a:moveTo>
                    <a:pt x="44" y="106"/>
                  </a:moveTo>
                  <a:cubicBezTo>
                    <a:pt x="44" y="114"/>
                    <a:pt x="41" y="119"/>
                    <a:pt x="33" y="119"/>
                  </a:cubicBezTo>
                  <a:cubicBezTo>
                    <a:pt x="25" y="119"/>
                    <a:pt x="22" y="114"/>
                    <a:pt x="22" y="106"/>
                  </a:cubicBezTo>
                  <a:cubicBezTo>
                    <a:pt x="22" y="81"/>
                    <a:pt x="22" y="81"/>
                    <a:pt x="22" y="81"/>
                  </a:cubicBezTo>
                  <a:cubicBezTo>
                    <a:pt x="23" y="74"/>
                    <a:pt x="26" y="69"/>
                    <a:pt x="33" y="69"/>
                  </a:cubicBezTo>
                  <a:cubicBezTo>
                    <a:pt x="41" y="69"/>
                    <a:pt x="44" y="74"/>
                    <a:pt x="44" y="82"/>
                  </a:cubicBezTo>
                  <a:lnTo>
                    <a:pt x="4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Freeform 773"/>
            <p:cNvSpPr>
              <a:spLocks/>
            </p:cNvSpPr>
            <p:nvPr/>
          </p:nvSpPr>
          <p:spPr bwMode="auto">
            <a:xfrm>
              <a:off x="3140424" y="2347203"/>
              <a:ext cx="43487" cy="146566"/>
            </a:xfrm>
            <a:custGeom>
              <a:avLst/>
              <a:gdLst>
                <a:gd name="T0" fmla="*/ 11 w 27"/>
                <a:gd name="T1" fmla="*/ 21 h 91"/>
                <a:gd name="T2" fmla="*/ 11 w 27"/>
                <a:gd name="T3" fmla="*/ 91 h 91"/>
                <a:gd name="T4" fmla="*/ 27 w 27"/>
                <a:gd name="T5" fmla="*/ 91 h 91"/>
                <a:gd name="T6" fmla="*/ 27 w 27"/>
                <a:gd name="T7" fmla="*/ 0 h 91"/>
                <a:gd name="T8" fmla="*/ 14 w 27"/>
                <a:gd name="T9" fmla="*/ 0 h 91"/>
                <a:gd name="T10" fmla="*/ 0 w 27"/>
                <a:gd name="T11" fmla="*/ 17 h 91"/>
                <a:gd name="T12" fmla="*/ 0 w 27"/>
                <a:gd name="T13" fmla="*/ 33 h 91"/>
                <a:gd name="T14" fmla="*/ 0 w 27"/>
                <a:gd name="T15" fmla="*/ 33 h 91"/>
                <a:gd name="T16" fmla="*/ 11 w 27"/>
                <a:gd name="T17" fmla="*/ 21 h 91"/>
                <a:gd name="T18" fmla="*/ 11 w 27"/>
                <a:gd name="T19" fmla="*/ 2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11" y="21"/>
                  </a:moveTo>
                  <a:lnTo>
                    <a:pt x="11" y="91"/>
                  </a:lnTo>
                  <a:lnTo>
                    <a:pt x="27" y="91"/>
                  </a:lnTo>
                  <a:lnTo>
                    <a:pt x="27" y="0"/>
                  </a:lnTo>
                  <a:lnTo>
                    <a:pt x="14" y="0"/>
                  </a:lnTo>
                  <a:lnTo>
                    <a:pt x="0" y="17"/>
                  </a:lnTo>
                  <a:lnTo>
                    <a:pt x="0" y="33"/>
                  </a:lnTo>
                  <a:lnTo>
                    <a:pt x="0" y="33"/>
                  </a:lnTo>
                  <a:lnTo>
                    <a:pt x="11" y="21"/>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Freeform 774"/>
            <p:cNvSpPr>
              <a:spLocks noEditPoints="1"/>
            </p:cNvSpPr>
            <p:nvPr/>
          </p:nvSpPr>
          <p:spPr bwMode="auto">
            <a:xfrm>
              <a:off x="3200017" y="2345593"/>
              <a:ext cx="72478" cy="149787"/>
            </a:xfrm>
            <a:custGeom>
              <a:avLst/>
              <a:gdLst>
                <a:gd name="T0" fmla="*/ 66 w 66"/>
                <a:gd name="T1" fmla="*/ 101 h 138"/>
                <a:gd name="T2" fmla="*/ 66 w 66"/>
                <a:gd name="T3" fmla="*/ 36 h 138"/>
                <a:gd name="T4" fmla="*/ 33 w 66"/>
                <a:gd name="T5" fmla="*/ 0 h 138"/>
                <a:gd name="T6" fmla="*/ 0 w 66"/>
                <a:gd name="T7" fmla="*/ 36 h 138"/>
                <a:gd name="T8" fmla="*/ 0 w 66"/>
                <a:gd name="T9" fmla="*/ 101 h 138"/>
                <a:gd name="T10" fmla="*/ 33 w 66"/>
                <a:gd name="T11" fmla="*/ 138 h 138"/>
                <a:gd name="T12" fmla="*/ 66 w 66"/>
                <a:gd name="T13" fmla="*/ 101 h 138"/>
                <a:gd name="T14" fmla="*/ 22 w 66"/>
                <a:gd name="T15" fmla="*/ 105 h 138"/>
                <a:gd name="T16" fmla="*/ 22 w 66"/>
                <a:gd name="T17" fmla="*/ 33 h 138"/>
                <a:gd name="T18" fmla="*/ 33 w 66"/>
                <a:gd name="T19" fmla="*/ 19 h 138"/>
                <a:gd name="T20" fmla="*/ 44 w 66"/>
                <a:gd name="T21" fmla="*/ 33 h 138"/>
                <a:gd name="T22" fmla="*/ 44 w 66"/>
                <a:gd name="T23" fmla="*/ 105 h 138"/>
                <a:gd name="T24" fmla="*/ 33 w 66"/>
                <a:gd name="T25" fmla="*/ 119 h 138"/>
                <a:gd name="T26" fmla="*/ 22 w 66"/>
                <a:gd name="T2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66" y="101"/>
                  </a:moveTo>
                  <a:cubicBezTo>
                    <a:pt x="66" y="36"/>
                    <a:pt x="66" y="36"/>
                    <a:pt x="66" y="36"/>
                  </a:cubicBezTo>
                  <a:cubicBezTo>
                    <a:pt x="66" y="15"/>
                    <a:pt x="56" y="0"/>
                    <a:pt x="33" y="0"/>
                  </a:cubicBezTo>
                  <a:cubicBezTo>
                    <a:pt x="10" y="0"/>
                    <a:pt x="0" y="15"/>
                    <a:pt x="0" y="36"/>
                  </a:cubicBezTo>
                  <a:cubicBezTo>
                    <a:pt x="0" y="101"/>
                    <a:pt x="0" y="101"/>
                    <a:pt x="0" y="101"/>
                  </a:cubicBezTo>
                  <a:cubicBezTo>
                    <a:pt x="0" y="122"/>
                    <a:pt x="10" y="138"/>
                    <a:pt x="33" y="138"/>
                  </a:cubicBezTo>
                  <a:cubicBezTo>
                    <a:pt x="56" y="138"/>
                    <a:pt x="66" y="122"/>
                    <a:pt x="66" y="101"/>
                  </a:cubicBezTo>
                  <a:moveTo>
                    <a:pt x="22" y="105"/>
                  </a:moveTo>
                  <a:cubicBezTo>
                    <a:pt x="22" y="33"/>
                    <a:pt x="22" y="33"/>
                    <a:pt x="22" y="33"/>
                  </a:cubicBezTo>
                  <a:cubicBezTo>
                    <a:pt x="22" y="25"/>
                    <a:pt x="25" y="19"/>
                    <a:pt x="33" y="19"/>
                  </a:cubicBezTo>
                  <a:cubicBezTo>
                    <a:pt x="41" y="19"/>
                    <a:pt x="44" y="25"/>
                    <a:pt x="44" y="33"/>
                  </a:cubicBezTo>
                  <a:cubicBezTo>
                    <a:pt x="44" y="105"/>
                    <a:pt x="44" y="105"/>
                    <a:pt x="44" y="105"/>
                  </a:cubicBezTo>
                  <a:cubicBezTo>
                    <a:pt x="44" y="113"/>
                    <a:pt x="41" y="119"/>
                    <a:pt x="33" y="119"/>
                  </a:cubicBezTo>
                  <a:cubicBezTo>
                    <a:pt x="25" y="119"/>
                    <a:pt x="22" y="113"/>
                    <a:pt x="22"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Freeform 775"/>
            <p:cNvSpPr>
              <a:spLocks/>
            </p:cNvSpPr>
            <p:nvPr/>
          </p:nvSpPr>
          <p:spPr bwMode="auto">
            <a:xfrm>
              <a:off x="3957007" y="3136406"/>
              <a:ext cx="43487" cy="146566"/>
            </a:xfrm>
            <a:custGeom>
              <a:avLst/>
              <a:gdLst>
                <a:gd name="T0" fmla="*/ 27 w 27"/>
                <a:gd name="T1" fmla="*/ 0 h 91"/>
                <a:gd name="T2" fmla="*/ 27 w 27"/>
                <a:gd name="T3" fmla="*/ 91 h 91"/>
                <a:gd name="T4" fmla="*/ 11 w 27"/>
                <a:gd name="T5" fmla="*/ 91 h 91"/>
                <a:gd name="T6" fmla="*/ 11 w 27"/>
                <a:gd name="T7" fmla="*/ 21 h 91"/>
                <a:gd name="T8" fmla="*/ 11 w 27"/>
                <a:gd name="T9" fmla="*/ 21 h 91"/>
                <a:gd name="T10" fmla="*/ 0 w 27"/>
                <a:gd name="T11" fmla="*/ 33 h 91"/>
                <a:gd name="T12" fmla="*/ 0 w 27"/>
                <a:gd name="T13" fmla="*/ 33 h 91"/>
                <a:gd name="T14" fmla="*/ 0 w 27"/>
                <a:gd name="T15" fmla="*/ 16 h 91"/>
                <a:gd name="T16" fmla="*/ 14 w 27"/>
                <a:gd name="T17" fmla="*/ 0 h 91"/>
                <a:gd name="T18" fmla="*/ 27 w 27"/>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1">
                  <a:moveTo>
                    <a:pt x="27" y="0"/>
                  </a:moveTo>
                  <a:lnTo>
                    <a:pt x="27" y="91"/>
                  </a:lnTo>
                  <a:lnTo>
                    <a:pt x="11" y="91"/>
                  </a:lnTo>
                  <a:lnTo>
                    <a:pt x="11" y="21"/>
                  </a:lnTo>
                  <a:lnTo>
                    <a:pt x="11" y="21"/>
                  </a:lnTo>
                  <a:lnTo>
                    <a:pt x="0" y="33"/>
                  </a:lnTo>
                  <a:lnTo>
                    <a:pt x="0" y="33"/>
                  </a:lnTo>
                  <a:lnTo>
                    <a:pt x="0" y="16"/>
                  </a:lnTo>
                  <a:lnTo>
                    <a:pt x="14"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Freeform 776"/>
            <p:cNvSpPr>
              <a:spLocks/>
            </p:cNvSpPr>
            <p:nvPr/>
          </p:nvSpPr>
          <p:spPr bwMode="auto">
            <a:xfrm>
              <a:off x="4010157" y="3136406"/>
              <a:ext cx="61203" cy="146566"/>
            </a:xfrm>
            <a:custGeom>
              <a:avLst/>
              <a:gdLst>
                <a:gd name="T0" fmla="*/ 0 w 38"/>
                <a:gd name="T1" fmla="*/ 0 h 91"/>
                <a:gd name="T2" fmla="*/ 38 w 38"/>
                <a:gd name="T3" fmla="*/ 0 h 91"/>
                <a:gd name="T4" fmla="*/ 38 w 38"/>
                <a:gd name="T5" fmla="*/ 14 h 91"/>
                <a:gd name="T6" fmla="*/ 19 w 38"/>
                <a:gd name="T7" fmla="*/ 91 h 91"/>
                <a:gd name="T8" fmla="*/ 4 w 38"/>
                <a:gd name="T9" fmla="*/ 91 h 91"/>
                <a:gd name="T10" fmla="*/ 24 w 38"/>
                <a:gd name="T11" fmla="*/ 12 h 91"/>
                <a:gd name="T12" fmla="*/ 0 w 38"/>
                <a:gd name="T13" fmla="*/ 12 h 91"/>
                <a:gd name="T14" fmla="*/ 0 w 38"/>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0"/>
                  </a:moveTo>
                  <a:lnTo>
                    <a:pt x="38" y="0"/>
                  </a:lnTo>
                  <a:lnTo>
                    <a:pt x="38" y="14"/>
                  </a:lnTo>
                  <a:lnTo>
                    <a:pt x="19" y="91"/>
                  </a:lnTo>
                  <a:lnTo>
                    <a:pt x="4" y="91"/>
                  </a:lnTo>
                  <a:lnTo>
                    <a:pt x="24"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Freeform 777"/>
            <p:cNvSpPr>
              <a:spLocks/>
            </p:cNvSpPr>
            <p:nvPr/>
          </p:nvSpPr>
          <p:spPr bwMode="auto">
            <a:xfrm>
              <a:off x="756712" y="2347203"/>
              <a:ext cx="61203" cy="146566"/>
            </a:xfrm>
            <a:custGeom>
              <a:avLst/>
              <a:gdLst>
                <a:gd name="T0" fmla="*/ 0 w 38"/>
                <a:gd name="T1" fmla="*/ 12 h 91"/>
                <a:gd name="T2" fmla="*/ 23 w 38"/>
                <a:gd name="T3" fmla="*/ 12 h 91"/>
                <a:gd name="T4" fmla="*/ 3 w 38"/>
                <a:gd name="T5" fmla="*/ 91 h 91"/>
                <a:gd name="T6" fmla="*/ 18 w 38"/>
                <a:gd name="T7" fmla="*/ 91 h 91"/>
                <a:gd name="T8" fmla="*/ 38 w 38"/>
                <a:gd name="T9" fmla="*/ 14 h 91"/>
                <a:gd name="T10" fmla="*/ 38 w 38"/>
                <a:gd name="T11" fmla="*/ 0 h 91"/>
                <a:gd name="T12" fmla="*/ 0 w 38"/>
                <a:gd name="T13" fmla="*/ 0 h 91"/>
                <a:gd name="T14" fmla="*/ 0 w 38"/>
                <a:gd name="T15" fmla="*/ 1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1">
                  <a:moveTo>
                    <a:pt x="0" y="12"/>
                  </a:moveTo>
                  <a:lnTo>
                    <a:pt x="23" y="12"/>
                  </a:lnTo>
                  <a:lnTo>
                    <a:pt x="3" y="91"/>
                  </a:lnTo>
                  <a:lnTo>
                    <a:pt x="18" y="91"/>
                  </a:lnTo>
                  <a:lnTo>
                    <a:pt x="38" y="14"/>
                  </a:lnTo>
                  <a:lnTo>
                    <a:pt x="38" y="0"/>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Freeform 778"/>
            <p:cNvSpPr>
              <a:spLocks/>
            </p:cNvSpPr>
            <p:nvPr/>
          </p:nvSpPr>
          <p:spPr bwMode="auto">
            <a:xfrm>
              <a:off x="3942511"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Freeform 779"/>
            <p:cNvSpPr>
              <a:spLocks/>
            </p:cNvSpPr>
            <p:nvPr/>
          </p:nvSpPr>
          <p:spPr bwMode="auto">
            <a:xfrm>
              <a:off x="3998883" y="2347203"/>
              <a:ext cx="41876" cy="146566"/>
            </a:xfrm>
            <a:custGeom>
              <a:avLst/>
              <a:gdLst>
                <a:gd name="T0" fmla="*/ 0 w 26"/>
                <a:gd name="T1" fmla="*/ 17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7"/>
                  </a:moveTo>
                  <a:lnTo>
                    <a:pt x="0" y="33"/>
                  </a:lnTo>
                  <a:lnTo>
                    <a:pt x="0" y="33"/>
                  </a:lnTo>
                  <a:lnTo>
                    <a:pt x="11" y="21"/>
                  </a:lnTo>
                  <a:lnTo>
                    <a:pt x="11" y="21"/>
                  </a:lnTo>
                  <a:lnTo>
                    <a:pt x="11" y="91"/>
                  </a:lnTo>
                  <a:lnTo>
                    <a:pt x="26" y="91"/>
                  </a:lnTo>
                  <a:lnTo>
                    <a:pt x="26" y="0"/>
                  </a:lnTo>
                  <a:lnTo>
                    <a:pt x="14"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Freeform 780"/>
            <p:cNvSpPr>
              <a:spLocks/>
            </p:cNvSpPr>
            <p:nvPr/>
          </p:nvSpPr>
          <p:spPr bwMode="auto">
            <a:xfrm>
              <a:off x="732553" y="3136406"/>
              <a:ext cx="40265" cy="146566"/>
            </a:xfrm>
            <a:custGeom>
              <a:avLst/>
              <a:gdLst>
                <a:gd name="T0" fmla="*/ 25 w 25"/>
                <a:gd name="T1" fmla="*/ 0 h 91"/>
                <a:gd name="T2" fmla="*/ 25 w 25"/>
                <a:gd name="T3" fmla="*/ 91 h 91"/>
                <a:gd name="T4" fmla="*/ 11 w 25"/>
                <a:gd name="T5" fmla="*/ 91 h 91"/>
                <a:gd name="T6" fmla="*/ 11 w 25"/>
                <a:gd name="T7" fmla="*/ 21 h 91"/>
                <a:gd name="T8" fmla="*/ 11 w 25"/>
                <a:gd name="T9" fmla="*/ 21 h 91"/>
                <a:gd name="T10" fmla="*/ 0 w 25"/>
                <a:gd name="T11" fmla="*/ 33 h 91"/>
                <a:gd name="T12" fmla="*/ 0 w 25"/>
                <a:gd name="T13" fmla="*/ 33 h 91"/>
                <a:gd name="T14" fmla="*/ 0 w 25"/>
                <a:gd name="T15" fmla="*/ 16 h 91"/>
                <a:gd name="T16" fmla="*/ 13 w 25"/>
                <a:gd name="T17" fmla="*/ 0 h 91"/>
                <a:gd name="T18" fmla="*/ 25 w 2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1">
                  <a:moveTo>
                    <a:pt x="25" y="0"/>
                  </a:moveTo>
                  <a:lnTo>
                    <a:pt x="25" y="91"/>
                  </a:lnTo>
                  <a:lnTo>
                    <a:pt x="11" y="91"/>
                  </a:lnTo>
                  <a:lnTo>
                    <a:pt x="11" y="21"/>
                  </a:lnTo>
                  <a:lnTo>
                    <a:pt x="11" y="21"/>
                  </a:lnTo>
                  <a:lnTo>
                    <a:pt x="0" y="33"/>
                  </a:lnTo>
                  <a:lnTo>
                    <a:pt x="0" y="33"/>
                  </a:lnTo>
                  <a:lnTo>
                    <a:pt x="0" y="16"/>
                  </a:lnTo>
                  <a:lnTo>
                    <a:pt x="1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Freeform 781"/>
            <p:cNvSpPr>
              <a:spLocks/>
            </p:cNvSpPr>
            <p:nvPr/>
          </p:nvSpPr>
          <p:spPr bwMode="auto">
            <a:xfrm>
              <a:off x="785703" y="3134795"/>
              <a:ext cx="70867" cy="149787"/>
            </a:xfrm>
            <a:custGeom>
              <a:avLst/>
              <a:gdLst>
                <a:gd name="T0" fmla="*/ 63 w 64"/>
                <a:gd name="T1" fmla="*/ 31 h 138"/>
                <a:gd name="T2" fmla="*/ 63 w 64"/>
                <a:gd name="T3" fmla="*/ 43 h 138"/>
                <a:gd name="T4" fmla="*/ 47 w 64"/>
                <a:gd name="T5" fmla="*/ 64 h 138"/>
                <a:gd name="T6" fmla="*/ 64 w 64"/>
                <a:gd name="T7" fmla="*/ 87 h 138"/>
                <a:gd name="T8" fmla="*/ 64 w 64"/>
                <a:gd name="T9" fmla="*/ 107 h 138"/>
                <a:gd name="T10" fmla="*/ 31 w 64"/>
                <a:gd name="T11" fmla="*/ 138 h 138"/>
                <a:gd name="T12" fmla="*/ 0 w 64"/>
                <a:gd name="T13" fmla="*/ 104 h 138"/>
                <a:gd name="T14" fmla="*/ 0 w 64"/>
                <a:gd name="T15" fmla="*/ 86 h 138"/>
                <a:gd name="T16" fmla="*/ 21 w 64"/>
                <a:gd name="T17" fmla="*/ 86 h 138"/>
                <a:gd name="T18" fmla="*/ 21 w 64"/>
                <a:gd name="T19" fmla="*/ 106 h 138"/>
                <a:gd name="T20" fmla="*/ 31 w 64"/>
                <a:gd name="T21" fmla="*/ 119 h 138"/>
                <a:gd name="T22" fmla="*/ 41 w 64"/>
                <a:gd name="T23" fmla="*/ 107 h 138"/>
                <a:gd name="T24" fmla="*/ 41 w 64"/>
                <a:gd name="T25" fmla="*/ 84 h 138"/>
                <a:gd name="T26" fmla="*/ 30 w 64"/>
                <a:gd name="T27" fmla="*/ 74 h 138"/>
                <a:gd name="T28" fmla="*/ 21 w 64"/>
                <a:gd name="T29" fmla="*/ 74 h 138"/>
                <a:gd name="T30" fmla="*/ 21 w 64"/>
                <a:gd name="T31" fmla="*/ 56 h 138"/>
                <a:gd name="T32" fmla="*/ 29 w 64"/>
                <a:gd name="T33" fmla="*/ 56 h 138"/>
                <a:gd name="T34" fmla="*/ 41 w 64"/>
                <a:gd name="T35" fmla="*/ 45 h 138"/>
                <a:gd name="T36" fmla="*/ 41 w 64"/>
                <a:gd name="T37" fmla="*/ 31 h 138"/>
                <a:gd name="T38" fmla="*/ 32 w 64"/>
                <a:gd name="T39" fmla="*/ 19 h 138"/>
                <a:gd name="T40" fmla="*/ 22 w 64"/>
                <a:gd name="T41" fmla="*/ 32 h 138"/>
                <a:gd name="T42" fmla="*/ 22 w 64"/>
                <a:gd name="T43" fmla="*/ 46 h 138"/>
                <a:gd name="T44" fmla="*/ 2 w 64"/>
                <a:gd name="T45" fmla="*/ 46 h 138"/>
                <a:gd name="T46" fmla="*/ 2 w 64"/>
                <a:gd name="T47" fmla="*/ 34 h 138"/>
                <a:gd name="T48" fmla="*/ 33 w 64"/>
                <a:gd name="T49" fmla="*/ 0 h 138"/>
                <a:gd name="T50" fmla="*/ 63 w 64"/>
                <a:gd name="T51"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8">
                  <a:moveTo>
                    <a:pt x="63" y="31"/>
                  </a:moveTo>
                  <a:cubicBezTo>
                    <a:pt x="63" y="43"/>
                    <a:pt x="63" y="43"/>
                    <a:pt x="63" y="43"/>
                  </a:cubicBezTo>
                  <a:cubicBezTo>
                    <a:pt x="63" y="54"/>
                    <a:pt x="57" y="61"/>
                    <a:pt x="47" y="64"/>
                  </a:cubicBezTo>
                  <a:cubicBezTo>
                    <a:pt x="59" y="67"/>
                    <a:pt x="64" y="75"/>
                    <a:pt x="64" y="87"/>
                  </a:cubicBezTo>
                  <a:cubicBezTo>
                    <a:pt x="64" y="107"/>
                    <a:pt x="64" y="107"/>
                    <a:pt x="64" y="107"/>
                  </a:cubicBezTo>
                  <a:cubicBezTo>
                    <a:pt x="64" y="125"/>
                    <a:pt x="54" y="138"/>
                    <a:pt x="31" y="138"/>
                  </a:cubicBezTo>
                  <a:cubicBezTo>
                    <a:pt x="8" y="138"/>
                    <a:pt x="0" y="124"/>
                    <a:pt x="0" y="104"/>
                  </a:cubicBezTo>
                  <a:cubicBezTo>
                    <a:pt x="0" y="86"/>
                    <a:pt x="0" y="86"/>
                    <a:pt x="0" y="86"/>
                  </a:cubicBezTo>
                  <a:cubicBezTo>
                    <a:pt x="21" y="86"/>
                    <a:pt x="21" y="86"/>
                    <a:pt x="21" y="86"/>
                  </a:cubicBezTo>
                  <a:cubicBezTo>
                    <a:pt x="21" y="106"/>
                    <a:pt x="21" y="106"/>
                    <a:pt x="21" y="106"/>
                  </a:cubicBezTo>
                  <a:cubicBezTo>
                    <a:pt x="21" y="114"/>
                    <a:pt x="24" y="119"/>
                    <a:pt x="31" y="119"/>
                  </a:cubicBezTo>
                  <a:cubicBezTo>
                    <a:pt x="38" y="119"/>
                    <a:pt x="41" y="114"/>
                    <a:pt x="41" y="107"/>
                  </a:cubicBezTo>
                  <a:cubicBezTo>
                    <a:pt x="41" y="84"/>
                    <a:pt x="41" y="84"/>
                    <a:pt x="41" y="84"/>
                  </a:cubicBezTo>
                  <a:cubicBezTo>
                    <a:pt x="41" y="77"/>
                    <a:pt x="38" y="74"/>
                    <a:pt x="30" y="74"/>
                  </a:cubicBezTo>
                  <a:cubicBezTo>
                    <a:pt x="21" y="74"/>
                    <a:pt x="21" y="74"/>
                    <a:pt x="21" y="74"/>
                  </a:cubicBezTo>
                  <a:cubicBezTo>
                    <a:pt x="21" y="56"/>
                    <a:pt x="21" y="56"/>
                    <a:pt x="21" y="56"/>
                  </a:cubicBezTo>
                  <a:cubicBezTo>
                    <a:pt x="29" y="56"/>
                    <a:pt x="29" y="56"/>
                    <a:pt x="29" y="56"/>
                  </a:cubicBezTo>
                  <a:cubicBezTo>
                    <a:pt x="37" y="56"/>
                    <a:pt x="41" y="53"/>
                    <a:pt x="41" y="45"/>
                  </a:cubicBezTo>
                  <a:cubicBezTo>
                    <a:pt x="41" y="31"/>
                    <a:pt x="41" y="31"/>
                    <a:pt x="41" y="31"/>
                  </a:cubicBezTo>
                  <a:cubicBezTo>
                    <a:pt x="41" y="24"/>
                    <a:pt x="39" y="19"/>
                    <a:pt x="32" y="19"/>
                  </a:cubicBezTo>
                  <a:cubicBezTo>
                    <a:pt x="25" y="19"/>
                    <a:pt x="22" y="24"/>
                    <a:pt x="22" y="32"/>
                  </a:cubicBezTo>
                  <a:cubicBezTo>
                    <a:pt x="22" y="46"/>
                    <a:pt x="22" y="46"/>
                    <a:pt x="22" y="46"/>
                  </a:cubicBezTo>
                  <a:cubicBezTo>
                    <a:pt x="2" y="46"/>
                    <a:pt x="2" y="46"/>
                    <a:pt x="2" y="46"/>
                  </a:cubicBezTo>
                  <a:cubicBezTo>
                    <a:pt x="2" y="34"/>
                    <a:pt x="2" y="34"/>
                    <a:pt x="2" y="34"/>
                  </a:cubicBezTo>
                  <a:cubicBezTo>
                    <a:pt x="2" y="14"/>
                    <a:pt x="10" y="0"/>
                    <a:pt x="33" y="0"/>
                  </a:cubicBezTo>
                  <a:cubicBezTo>
                    <a:pt x="54" y="0"/>
                    <a:pt x="63" y="12"/>
                    <a:pt x="63"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Freeform 782"/>
            <p:cNvSpPr>
              <a:spLocks/>
            </p:cNvSpPr>
            <p:nvPr/>
          </p:nvSpPr>
          <p:spPr bwMode="auto">
            <a:xfrm>
              <a:off x="1536251" y="3136406"/>
              <a:ext cx="41876" cy="146566"/>
            </a:xfrm>
            <a:custGeom>
              <a:avLst/>
              <a:gdLst>
                <a:gd name="T0" fmla="*/ 26 w 26"/>
                <a:gd name="T1" fmla="*/ 0 h 91"/>
                <a:gd name="T2" fmla="*/ 26 w 26"/>
                <a:gd name="T3" fmla="*/ 91 h 91"/>
                <a:gd name="T4" fmla="*/ 11 w 26"/>
                <a:gd name="T5" fmla="*/ 91 h 91"/>
                <a:gd name="T6" fmla="*/ 11 w 26"/>
                <a:gd name="T7" fmla="*/ 21 h 91"/>
                <a:gd name="T8" fmla="*/ 11 w 26"/>
                <a:gd name="T9" fmla="*/ 21 h 91"/>
                <a:gd name="T10" fmla="*/ 0 w 26"/>
                <a:gd name="T11" fmla="*/ 33 h 91"/>
                <a:gd name="T12" fmla="*/ 0 w 26"/>
                <a:gd name="T13" fmla="*/ 33 h 91"/>
                <a:gd name="T14" fmla="*/ 0 w 26"/>
                <a:gd name="T15" fmla="*/ 16 h 91"/>
                <a:gd name="T16" fmla="*/ 14 w 26"/>
                <a:gd name="T17" fmla="*/ 0 h 91"/>
                <a:gd name="T18" fmla="*/ 26 w 26"/>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26" y="0"/>
                  </a:moveTo>
                  <a:lnTo>
                    <a:pt x="26" y="91"/>
                  </a:lnTo>
                  <a:lnTo>
                    <a:pt x="11" y="91"/>
                  </a:lnTo>
                  <a:lnTo>
                    <a:pt x="11" y="21"/>
                  </a:lnTo>
                  <a:lnTo>
                    <a:pt x="11" y="21"/>
                  </a:lnTo>
                  <a:lnTo>
                    <a:pt x="0" y="33"/>
                  </a:lnTo>
                  <a:lnTo>
                    <a:pt x="0" y="33"/>
                  </a:lnTo>
                  <a:lnTo>
                    <a:pt x="0" y="16"/>
                  </a:lnTo>
                  <a:lnTo>
                    <a:pt x="14"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Freeform 783"/>
            <p:cNvSpPr>
              <a:spLocks noEditPoints="1"/>
            </p:cNvSpPr>
            <p:nvPr/>
          </p:nvSpPr>
          <p:spPr bwMode="auto">
            <a:xfrm>
              <a:off x="1586180" y="3136406"/>
              <a:ext cx="77310" cy="146566"/>
            </a:xfrm>
            <a:custGeom>
              <a:avLst/>
              <a:gdLst>
                <a:gd name="T0" fmla="*/ 42 w 48"/>
                <a:gd name="T1" fmla="*/ 91 h 91"/>
                <a:gd name="T2" fmla="*/ 42 w 48"/>
                <a:gd name="T3" fmla="*/ 76 h 91"/>
                <a:gd name="T4" fmla="*/ 48 w 48"/>
                <a:gd name="T5" fmla="*/ 76 h 91"/>
                <a:gd name="T6" fmla="*/ 48 w 48"/>
                <a:gd name="T7" fmla="*/ 65 h 91"/>
                <a:gd name="T8" fmla="*/ 42 w 48"/>
                <a:gd name="T9" fmla="*/ 65 h 91"/>
                <a:gd name="T10" fmla="*/ 42 w 48"/>
                <a:gd name="T11" fmla="*/ 0 h 91"/>
                <a:gd name="T12" fmla="*/ 27 w 48"/>
                <a:gd name="T13" fmla="*/ 0 h 91"/>
                <a:gd name="T14" fmla="*/ 0 w 48"/>
                <a:gd name="T15" fmla="*/ 67 h 91"/>
                <a:gd name="T16" fmla="*/ 0 w 48"/>
                <a:gd name="T17" fmla="*/ 76 h 91"/>
                <a:gd name="T18" fmla="*/ 27 w 48"/>
                <a:gd name="T19" fmla="*/ 76 h 91"/>
                <a:gd name="T20" fmla="*/ 27 w 48"/>
                <a:gd name="T21" fmla="*/ 91 h 91"/>
                <a:gd name="T22" fmla="*/ 42 w 48"/>
                <a:gd name="T23" fmla="*/ 91 h 91"/>
                <a:gd name="T24" fmla="*/ 14 w 48"/>
                <a:gd name="T25" fmla="*/ 65 h 91"/>
                <a:gd name="T26" fmla="*/ 27 w 48"/>
                <a:gd name="T27" fmla="*/ 27 h 91"/>
                <a:gd name="T28" fmla="*/ 27 w 48"/>
                <a:gd name="T29" fmla="*/ 27 h 91"/>
                <a:gd name="T30" fmla="*/ 27 w 48"/>
                <a:gd name="T31" fmla="*/ 65 h 91"/>
                <a:gd name="T32" fmla="*/ 14 w 48"/>
                <a:gd name="T33"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2" y="91"/>
                  </a:moveTo>
                  <a:lnTo>
                    <a:pt x="42" y="76"/>
                  </a:lnTo>
                  <a:lnTo>
                    <a:pt x="48" y="76"/>
                  </a:lnTo>
                  <a:lnTo>
                    <a:pt x="48" y="65"/>
                  </a:lnTo>
                  <a:lnTo>
                    <a:pt x="42" y="65"/>
                  </a:lnTo>
                  <a:lnTo>
                    <a:pt x="42" y="0"/>
                  </a:lnTo>
                  <a:lnTo>
                    <a:pt x="27" y="0"/>
                  </a:lnTo>
                  <a:lnTo>
                    <a:pt x="0" y="67"/>
                  </a:lnTo>
                  <a:lnTo>
                    <a:pt x="0" y="76"/>
                  </a:lnTo>
                  <a:lnTo>
                    <a:pt x="27" y="76"/>
                  </a:lnTo>
                  <a:lnTo>
                    <a:pt x="27" y="91"/>
                  </a:lnTo>
                  <a:lnTo>
                    <a:pt x="42" y="91"/>
                  </a:lnTo>
                  <a:close/>
                  <a:moveTo>
                    <a:pt x="14" y="65"/>
                  </a:moveTo>
                  <a:lnTo>
                    <a:pt x="27" y="27"/>
                  </a:lnTo>
                  <a:lnTo>
                    <a:pt x="27" y="27"/>
                  </a:lnTo>
                  <a:lnTo>
                    <a:pt x="27" y="65"/>
                  </a:lnTo>
                  <a:lnTo>
                    <a:pt x="1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Freeform 784"/>
            <p:cNvSpPr>
              <a:spLocks/>
            </p:cNvSpPr>
            <p:nvPr/>
          </p:nvSpPr>
          <p:spPr bwMode="auto">
            <a:xfrm>
              <a:off x="2338337" y="3136406"/>
              <a:ext cx="41876" cy="146566"/>
            </a:xfrm>
            <a:custGeom>
              <a:avLst/>
              <a:gdLst>
                <a:gd name="T0" fmla="*/ 0 w 26"/>
                <a:gd name="T1" fmla="*/ 16 h 91"/>
                <a:gd name="T2" fmla="*/ 0 w 26"/>
                <a:gd name="T3" fmla="*/ 33 h 91"/>
                <a:gd name="T4" fmla="*/ 0 w 26"/>
                <a:gd name="T5" fmla="*/ 33 h 91"/>
                <a:gd name="T6" fmla="*/ 11 w 26"/>
                <a:gd name="T7" fmla="*/ 21 h 91"/>
                <a:gd name="T8" fmla="*/ 11 w 26"/>
                <a:gd name="T9" fmla="*/ 21 h 91"/>
                <a:gd name="T10" fmla="*/ 11 w 26"/>
                <a:gd name="T11" fmla="*/ 91 h 91"/>
                <a:gd name="T12" fmla="*/ 26 w 26"/>
                <a:gd name="T13" fmla="*/ 91 h 91"/>
                <a:gd name="T14" fmla="*/ 26 w 26"/>
                <a:gd name="T15" fmla="*/ 0 h 91"/>
                <a:gd name="T16" fmla="*/ 14 w 26"/>
                <a:gd name="T17" fmla="*/ 0 h 91"/>
                <a:gd name="T18" fmla="*/ 0 w 26"/>
                <a:gd name="T19"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1">
                  <a:moveTo>
                    <a:pt x="0" y="16"/>
                  </a:moveTo>
                  <a:lnTo>
                    <a:pt x="0" y="33"/>
                  </a:lnTo>
                  <a:lnTo>
                    <a:pt x="0" y="33"/>
                  </a:lnTo>
                  <a:lnTo>
                    <a:pt x="11" y="21"/>
                  </a:lnTo>
                  <a:lnTo>
                    <a:pt x="11" y="21"/>
                  </a:lnTo>
                  <a:lnTo>
                    <a:pt x="11" y="91"/>
                  </a:lnTo>
                  <a:lnTo>
                    <a:pt x="26" y="91"/>
                  </a:lnTo>
                  <a:lnTo>
                    <a:pt x="26" y="0"/>
                  </a:lnTo>
                  <a:lnTo>
                    <a:pt x="14"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4" name="Freeform 785"/>
            <p:cNvSpPr>
              <a:spLocks/>
            </p:cNvSpPr>
            <p:nvPr/>
          </p:nvSpPr>
          <p:spPr bwMode="auto">
            <a:xfrm>
              <a:off x="2394709" y="3136406"/>
              <a:ext cx="69256" cy="148177"/>
            </a:xfrm>
            <a:custGeom>
              <a:avLst/>
              <a:gdLst>
                <a:gd name="T0" fmla="*/ 40 w 63"/>
                <a:gd name="T1" fmla="*/ 42 h 135"/>
                <a:gd name="T2" fmla="*/ 21 w 63"/>
                <a:gd name="T3" fmla="*/ 52 h 135"/>
                <a:gd name="T4" fmla="*/ 21 w 63"/>
                <a:gd name="T5" fmla="*/ 52 h 135"/>
                <a:gd name="T6" fmla="*/ 21 w 63"/>
                <a:gd name="T7" fmla="*/ 18 h 135"/>
                <a:gd name="T8" fmla="*/ 60 w 63"/>
                <a:gd name="T9" fmla="*/ 18 h 135"/>
                <a:gd name="T10" fmla="*/ 60 w 63"/>
                <a:gd name="T11" fmla="*/ 0 h 135"/>
                <a:gd name="T12" fmla="*/ 0 w 63"/>
                <a:gd name="T13" fmla="*/ 0 h 135"/>
                <a:gd name="T14" fmla="*/ 0 w 63"/>
                <a:gd name="T15" fmla="*/ 75 h 135"/>
                <a:gd name="T16" fmla="*/ 21 w 63"/>
                <a:gd name="T17" fmla="*/ 75 h 135"/>
                <a:gd name="T18" fmla="*/ 21 w 63"/>
                <a:gd name="T19" fmla="*/ 72 h 135"/>
                <a:gd name="T20" fmla="*/ 31 w 63"/>
                <a:gd name="T21" fmla="*/ 60 h 135"/>
                <a:gd name="T22" fmla="*/ 41 w 63"/>
                <a:gd name="T23" fmla="*/ 72 h 135"/>
                <a:gd name="T24" fmla="*/ 41 w 63"/>
                <a:gd name="T25" fmla="*/ 105 h 135"/>
                <a:gd name="T26" fmla="*/ 31 w 63"/>
                <a:gd name="T27" fmla="*/ 117 h 135"/>
                <a:gd name="T28" fmla="*/ 21 w 63"/>
                <a:gd name="T29" fmla="*/ 104 h 135"/>
                <a:gd name="T30" fmla="*/ 21 w 63"/>
                <a:gd name="T31" fmla="*/ 87 h 135"/>
                <a:gd name="T32" fmla="*/ 0 w 63"/>
                <a:gd name="T33" fmla="*/ 87 h 135"/>
                <a:gd name="T34" fmla="*/ 0 w 63"/>
                <a:gd name="T35" fmla="*/ 102 h 135"/>
                <a:gd name="T36" fmla="*/ 31 w 63"/>
                <a:gd name="T37" fmla="*/ 135 h 135"/>
                <a:gd name="T38" fmla="*/ 63 w 63"/>
                <a:gd name="T39" fmla="*/ 105 h 135"/>
                <a:gd name="T40" fmla="*/ 63 w 63"/>
                <a:gd name="T41" fmla="*/ 72 h 135"/>
                <a:gd name="T42" fmla="*/ 40 w 63"/>
                <a:gd name="T4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5">
                  <a:moveTo>
                    <a:pt x="40" y="42"/>
                  </a:moveTo>
                  <a:cubicBezTo>
                    <a:pt x="31" y="42"/>
                    <a:pt x="25" y="45"/>
                    <a:pt x="21" y="52"/>
                  </a:cubicBezTo>
                  <a:cubicBezTo>
                    <a:pt x="21" y="52"/>
                    <a:pt x="21" y="52"/>
                    <a:pt x="21" y="52"/>
                  </a:cubicBezTo>
                  <a:cubicBezTo>
                    <a:pt x="21" y="18"/>
                    <a:pt x="21" y="18"/>
                    <a:pt x="21" y="18"/>
                  </a:cubicBezTo>
                  <a:cubicBezTo>
                    <a:pt x="60" y="18"/>
                    <a:pt x="60" y="18"/>
                    <a:pt x="60" y="18"/>
                  </a:cubicBezTo>
                  <a:cubicBezTo>
                    <a:pt x="60" y="0"/>
                    <a:pt x="60" y="0"/>
                    <a:pt x="60" y="0"/>
                  </a:cubicBezTo>
                  <a:cubicBezTo>
                    <a:pt x="0" y="0"/>
                    <a:pt x="0" y="0"/>
                    <a:pt x="0" y="0"/>
                  </a:cubicBezTo>
                  <a:cubicBezTo>
                    <a:pt x="0" y="75"/>
                    <a:pt x="0" y="75"/>
                    <a:pt x="0" y="75"/>
                  </a:cubicBezTo>
                  <a:cubicBezTo>
                    <a:pt x="21" y="75"/>
                    <a:pt x="21" y="75"/>
                    <a:pt x="21" y="75"/>
                  </a:cubicBezTo>
                  <a:cubicBezTo>
                    <a:pt x="21" y="72"/>
                    <a:pt x="21" y="72"/>
                    <a:pt x="21" y="72"/>
                  </a:cubicBezTo>
                  <a:cubicBezTo>
                    <a:pt x="21" y="64"/>
                    <a:pt x="25" y="60"/>
                    <a:pt x="31" y="60"/>
                  </a:cubicBezTo>
                  <a:cubicBezTo>
                    <a:pt x="38" y="60"/>
                    <a:pt x="41" y="65"/>
                    <a:pt x="41" y="72"/>
                  </a:cubicBezTo>
                  <a:cubicBezTo>
                    <a:pt x="41" y="105"/>
                    <a:pt x="41" y="105"/>
                    <a:pt x="41" y="105"/>
                  </a:cubicBezTo>
                  <a:cubicBezTo>
                    <a:pt x="41" y="112"/>
                    <a:pt x="38" y="117"/>
                    <a:pt x="31" y="117"/>
                  </a:cubicBezTo>
                  <a:cubicBezTo>
                    <a:pt x="23" y="117"/>
                    <a:pt x="21" y="111"/>
                    <a:pt x="21" y="104"/>
                  </a:cubicBezTo>
                  <a:cubicBezTo>
                    <a:pt x="21" y="87"/>
                    <a:pt x="21" y="87"/>
                    <a:pt x="21" y="87"/>
                  </a:cubicBezTo>
                  <a:cubicBezTo>
                    <a:pt x="0" y="87"/>
                    <a:pt x="0" y="87"/>
                    <a:pt x="0" y="87"/>
                  </a:cubicBezTo>
                  <a:cubicBezTo>
                    <a:pt x="0" y="102"/>
                    <a:pt x="0" y="102"/>
                    <a:pt x="0" y="102"/>
                  </a:cubicBezTo>
                  <a:cubicBezTo>
                    <a:pt x="0" y="122"/>
                    <a:pt x="8" y="135"/>
                    <a:pt x="31" y="135"/>
                  </a:cubicBezTo>
                  <a:cubicBezTo>
                    <a:pt x="54" y="135"/>
                    <a:pt x="63" y="123"/>
                    <a:pt x="63" y="105"/>
                  </a:cubicBezTo>
                  <a:cubicBezTo>
                    <a:pt x="63" y="72"/>
                    <a:pt x="63" y="72"/>
                    <a:pt x="63" y="72"/>
                  </a:cubicBezTo>
                  <a:cubicBezTo>
                    <a:pt x="63" y="51"/>
                    <a:pt x="52" y="42"/>
                    <a:pt x="4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Freeform 786"/>
            <p:cNvSpPr>
              <a:spLocks noEditPoints="1"/>
            </p:cNvSpPr>
            <p:nvPr/>
          </p:nvSpPr>
          <p:spPr bwMode="auto">
            <a:xfrm>
              <a:off x="2352833" y="2345593"/>
              <a:ext cx="70867" cy="149787"/>
            </a:xfrm>
            <a:custGeom>
              <a:avLst/>
              <a:gdLst>
                <a:gd name="T0" fmla="*/ 66 w 66"/>
                <a:gd name="T1" fmla="*/ 35 h 137"/>
                <a:gd name="T2" fmla="*/ 33 w 66"/>
                <a:gd name="T3" fmla="*/ 0 h 137"/>
                <a:gd name="T4" fmla="*/ 0 w 66"/>
                <a:gd name="T5" fmla="*/ 33 h 137"/>
                <a:gd name="T6" fmla="*/ 0 w 66"/>
                <a:gd name="T7" fmla="*/ 53 h 137"/>
                <a:gd name="T8" fmla="*/ 25 w 66"/>
                <a:gd name="T9" fmla="*/ 86 h 137"/>
                <a:gd name="T10" fmla="*/ 44 w 66"/>
                <a:gd name="T11" fmla="*/ 75 h 137"/>
                <a:gd name="T12" fmla="*/ 44 w 66"/>
                <a:gd name="T13" fmla="*/ 75 h 137"/>
                <a:gd name="T14" fmla="*/ 44 w 66"/>
                <a:gd name="T15" fmla="*/ 104 h 137"/>
                <a:gd name="T16" fmla="*/ 33 w 66"/>
                <a:gd name="T17" fmla="*/ 118 h 137"/>
                <a:gd name="T18" fmla="*/ 21 w 66"/>
                <a:gd name="T19" fmla="*/ 105 h 137"/>
                <a:gd name="T20" fmla="*/ 21 w 66"/>
                <a:gd name="T21" fmla="*/ 96 h 137"/>
                <a:gd name="T22" fmla="*/ 1 w 66"/>
                <a:gd name="T23" fmla="*/ 96 h 137"/>
                <a:gd name="T24" fmla="*/ 1 w 66"/>
                <a:gd name="T25" fmla="*/ 103 h 137"/>
                <a:gd name="T26" fmla="*/ 33 w 66"/>
                <a:gd name="T27" fmla="*/ 137 h 137"/>
                <a:gd name="T28" fmla="*/ 66 w 66"/>
                <a:gd name="T29" fmla="*/ 101 h 137"/>
                <a:gd name="T30" fmla="*/ 66 w 66"/>
                <a:gd name="T31" fmla="*/ 35 h 137"/>
                <a:gd name="T32" fmla="*/ 44 w 66"/>
                <a:gd name="T33" fmla="*/ 56 h 137"/>
                <a:gd name="T34" fmla="*/ 33 w 66"/>
                <a:gd name="T35" fmla="*/ 68 h 137"/>
                <a:gd name="T36" fmla="*/ 22 w 66"/>
                <a:gd name="T37" fmla="*/ 55 h 137"/>
                <a:gd name="T38" fmla="*/ 22 w 66"/>
                <a:gd name="T39" fmla="*/ 31 h 137"/>
                <a:gd name="T40" fmla="*/ 33 w 66"/>
                <a:gd name="T41" fmla="*/ 18 h 137"/>
                <a:gd name="T42" fmla="*/ 44 w 66"/>
                <a:gd name="T43" fmla="*/ 31 h 137"/>
                <a:gd name="T44" fmla="*/ 44 w 66"/>
                <a:gd name="T45"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37">
                  <a:moveTo>
                    <a:pt x="66" y="35"/>
                  </a:moveTo>
                  <a:cubicBezTo>
                    <a:pt x="66" y="15"/>
                    <a:pt x="57" y="0"/>
                    <a:pt x="33" y="0"/>
                  </a:cubicBezTo>
                  <a:cubicBezTo>
                    <a:pt x="9" y="0"/>
                    <a:pt x="0" y="13"/>
                    <a:pt x="0" y="33"/>
                  </a:cubicBezTo>
                  <a:cubicBezTo>
                    <a:pt x="0" y="53"/>
                    <a:pt x="0" y="53"/>
                    <a:pt x="0" y="53"/>
                  </a:cubicBezTo>
                  <a:cubicBezTo>
                    <a:pt x="0" y="75"/>
                    <a:pt x="9" y="86"/>
                    <a:pt x="25" y="86"/>
                  </a:cubicBezTo>
                  <a:cubicBezTo>
                    <a:pt x="35" y="86"/>
                    <a:pt x="40" y="82"/>
                    <a:pt x="44" y="75"/>
                  </a:cubicBezTo>
                  <a:cubicBezTo>
                    <a:pt x="44" y="75"/>
                    <a:pt x="44" y="75"/>
                    <a:pt x="44" y="75"/>
                  </a:cubicBezTo>
                  <a:cubicBezTo>
                    <a:pt x="44" y="104"/>
                    <a:pt x="44" y="104"/>
                    <a:pt x="44" y="104"/>
                  </a:cubicBezTo>
                  <a:cubicBezTo>
                    <a:pt x="44" y="112"/>
                    <a:pt x="41" y="118"/>
                    <a:pt x="33" y="118"/>
                  </a:cubicBezTo>
                  <a:cubicBezTo>
                    <a:pt x="24" y="118"/>
                    <a:pt x="21" y="113"/>
                    <a:pt x="21" y="105"/>
                  </a:cubicBezTo>
                  <a:cubicBezTo>
                    <a:pt x="21" y="96"/>
                    <a:pt x="21" y="96"/>
                    <a:pt x="21" y="96"/>
                  </a:cubicBezTo>
                  <a:cubicBezTo>
                    <a:pt x="1" y="96"/>
                    <a:pt x="1" y="96"/>
                    <a:pt x="1" y="96"/>
                  </a:cubicBezTo>
                  <a:cubicBezTo>
                    <a:pt x="1" y="103"/>
                    <a:pt x="1" y="103"/>
                    <a:pt x="1" y="103"/>
                  </a:cubicBezTo>
                  <a:cubicBezTo>
                    <a:pt x="1" y="123"/>
                    <a:pt x="8" y="137"/>
                    <a:pt x="33" y="137"/>
                  </a:cubicBezTo>
                  <a:cubicBezTo>
                    <a:pt x="57" y="137"/>
                    <a:pt x="66" y="122"/>
                    <a:pt x="66" y="101"/>
                  </a:cubicBezTo>
                  <a:lnTo>
                    <a:pt x="66" y="35"/>
                  </a:lnTo>
                  <a:close/>
                  <a:moveTo>
                    <a:pt x="44" y="56"/>
                  </a:moveTo>
                  <a:cubicBezTo>
                    <a:pt x="43" y="64"/>
                    <a:pt x="40" y="68"/>
                    <a:pt x="33" y="68"/>
                  </a:cubicBezTo>
                  <a:cubicBezTo>
                    <a:pt x="25" y="68"/>
                    <a:pt x="22" y="64"/>
                    <a:pt x="22" y="55"/>
                  </a:cubicBezTo>
                  <a:cubicBezTo>
                    <a:pt x="22" y="31"/>
                    <a:pt x="22" y="31"/>
                    <a:pt x="22" y="31"/>
                  </a:cubicBezTo>
                  <a:cubicBezTo>
                    <a:pt x="22" y="23"/>
                    <a:pt x="26" y="18"/>
                    <a:pt x="33" y="18"/>
                  </a:cubicBezTo>
                  <a:cubicBezTo>
                    <a:pt x="41" y="18"/>
                    <a:pt x="44" y="23"/>
                    <a:pt x="44" y="31"/>
                  </a:cubicBezTo>
                  <a:lnTo>
                    <a:pt x="4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6" name="Freeform 787"/>
            <p:cNvSpPr>
              <a:spLocks noEditPoints="1"/>
            </p:cNvSpPr>
            <p:nvPr/>
          </p:nvSpPr>
          <p:spPr bwMode="auto">
            <a:xfrm>
              <a:off x="88717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Freeform 788"/>
            <p:cNvSpPr>
              <a:spLocks/>
            </p:cNvSpPr>
            <p:nvPr/>
          </p:nvSpPr>
          <p:spPr bwMode="auto">
            <a:xfrm>
              <a:off x="925827" y="2347203"/>
              <a:ext cx="24159" cy="61203"/>
            </a:xfrm>
            <a:custGeom>
              <a:avLst/>
              <a:gdLst>
                <a:gd name="T0" fmla="*/ 0 w 15"/>
                <a:gd name="T1" fmla="*/ 0 h 38"/>
                <a:gd name="T2" fmla="*/ 15 w 15"/>
                <a:gd name="T3" fmla="*/ 0 h 38"/>
                <a:gd name="T4" fmla="*/ 15 w 15"/>
                <a:gd name="T5" fmla="*/ 6 h 38"/>
                <a:gd name="T6" fmla="*/ 7 w 15"/>
                <a:gd name="T7" fmla="*/ 6 h 38"/>
                <a:gd name="T8" fmla="*/ 7 w 15"/>
                <a:gd name="T9" fmla="*/ 17 h 38"/>
                <a:gd name="T10" fmla="*/ 13 w 15"/>
                <a:gd name="T11" fmla="*/ 17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7" y="6"/>
                  </a:lnTo>
                  <a:lnTo>
                    <a:pt x="7" y="17"/>
                  </a:lnTo>
                  <a:lnTo>
                    <a:pt x="13" y="17"/>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8" name="Freeform 789"/>
            <p:cNvSpPr>
              <a:spLocks/>
            </p:cNvSpPr>
            <p:nvPr/>
          </p:nvSpPr>
          <p:spPr bwMode="auto">
            <a:xfrm>
              <a:off x="9548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6"/>
                  </a:lnTo>
                  <a:lnTo>
                    <a:pt x="6" y="6"/>
                  </a:lnTo>
                  <a:lnTo>
                    <a:pt x="6" y="17"/>
                  </a:lnTo>
                  <a:lnTo>
                    <a:pt x="12" y="17"/>
                  </a:lnTo>
                  <a:lnTo>
                    <a:pt x="12" y="21"/>
                  </a:lnTo>
                  <a:lnTo>
                    <a:pt x="6" y="21"/>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Freeform 790"/>
            <p:cNvSpPr>
              <a:spLocks noEditPoints="1"/>
            </p:cNvSpPr>
            <p:nvPr/>
          </p:nvSpPr>
          <p:spPr bwMode="auto">
            <a:xfrm>
              <a:off x="982199" y="2347203"/>
              <a:ext cx="32212" cy="62814"/>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0" name="Freeform 791"/>
            <p:cNvSpPr>
              <a:spLocks noEditPoints="1"/>
            </p:cNvSpPr>
            <p:nvPr/>
          </p:nvSpPr>
          <p:spPr bwMode="auto">
            <a:xfrm>
              <a:off x="1019243" y="2347203"/>
              <a:ext cx="30602" cy="61203"/>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Freeform 792"/>
            <p:cNvSpPr>
              <a:spLocks noEditPoints="1"/>
            </p:cNvSpPr>
            <p:nvPr/>
          </p:nvSpPr>
          <p:spPr bwMode="auto">
            <a:xfrm>
              <a:off x="1054676"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2" name="Freeform 793"/>
            <p:cNvSpPr>
              <a:spLocks noEditPoints="1"/>
            </p:cNvSpPr>
            <p:nvPr/>
          </p:nvSpPr>
          <p:spPr bwMode="auto">
            <a:xfrm>
              <a:off x="1086889" y="2347203"/>
              <a:ext cx="35434" cy="61203"/>
            </a:xfrm>
            <a:custGeom>
              <a:avLst/>
              <a:gdLst>
                <a:gd name="T0" fmla="*/ 0 w 22"/>
                <a:gd name="T1" fmla="*/ 38 h 38"/>
                <a:gd name="T2" fmla="*/ 7 w 22"/>
                <a:gd name="T3" fmla="*/ 0 h 38"/>
                <a:gd name="T4" fmla="*/ 15 w 22"/>
                <a:gd name="T5" fmla="*/ 0 h 38"/>
                <a:gd name="T6" fmla="*/ 22 w 22"/>
                <a:gd name="T7" fmla="*/ 38 h 38"/>
                <a:gd name="T8" fmla="*/ 15 w 22"/>
                <a:gd name="T9" fmla="*/ 38 h 38"/>
                <a:gd name="T10" fmla="*/ 14 w 22"/>
                <a:gd name="T11" fmla="*/ 31 h 38"/>
                <a:gd name="T12" fmla="*/ 7 w 22"/>
                <a:gd name="T13" fmla="*/ 31 h 38"/>
                <a:gd name="T14" fmla="*/ 7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5" y="0"/>
                  </a:lnTo>
                  <a:lnTo>
                    <a:pt x="22" y="38"/>
                  </a:lnTo>
                  <a:lnTo>
                    <a:pt x="15" y="38"/>
                  </a:lnTo>
                  <a:lnTo>
                    <a:pt x="14" y="31"/>
                  </a:lnTo>
                  <a:lnTo>
                    <a:pt x="7" y="31"/>
                  </a:lnTo>
                  <a:lnTo>
                    <a:pt x="7"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Freeform 794"/>
            <p:cNvSpPr>
              <a:spLocks noEditPoints="1"/>
            </p:cNvSpPr>
            <p:nvPr/>
          </p:nvSpPr>
          <p:spPr bwMode="auto">
            <a:xfrm>
              <a:off x="1127154" y="2347203"/>
              <a:ext cx="28991" cy="61203"/>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Freeform 795"/>
            <p:cNvSpPr>
              <a:spLocks/>
            </p:cNvSpPr>
            <p:nvPr/>
          </p:nvSpPr>
          <p:spPr bwMode="auto">
            <a:xfrm>
              <a:off x="1160977" y="2347203"/>
              <a:ext cx="24159" cy="61203"/>
            </a:xfrm>
            <a:custGeom>
              <a:avLst/>
              <a:gdLst>
                <a:gd name="T0" fmla="*/ 0 w 15"/>
                <a:gd name="T1" fmla="*/ 0 h 38"/>
                <a:gd name="T2" fmla="*/ 6 w 15"/>
                <a:gd name="T3" fmla="*/ 0 h 38"/>
                <a:gd name="T4" fmla="*/ 6 w 15"/>
                <a:gd name="T5" fmla="*/ 33 h 38"/>
                <a:gd name="T6" fmla="*/ 15 w 15"/>
                <a:gd name="T7" fmla="*/ 33 h 38"/>
                <a:gd name="T8" fmla="*/ 15 w 15"/>
                <a:gd name="T9" fmla="*/ 38 h 38"/>
                <a:gd name="T10" fmla="*/ 0 w 15"/>
                <a:gd name="T11" fmla="*/ 38 h 38"/>
                <a:gd name="T12" fmla="*/ 0 w 1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0" y="0"/>
                  </a:moveTo>
                  <a:lnTo>
                    <a:pt x="6" y="0"/>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Freeform 796"/>
            <p:cNvSpPr>
              <a:spLocks/>
            </p:cNvSpPr>
            <p:nvPr/>
          </p:nvSpPr>
          <p:spPr bwMode="auto">
            <a:xfrm>
              <a:off x="1188357"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Freeform 797"/>
            <p:cNvSpPr>
              <a:spLocks noEditPoints="1"/>
            </p:cNvSpPr>
            <p:nvPr/>
          </p:nvSpPr>
          <p:spPr bwMode="auto">
            <a:xfrm>
              <a:off x="1227012"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Freeform 798"/>
            <p:cNvSpPr>
              <a:spLocks/>
            </p:cNvSpPr>
            <p:nvPr/>
          </p:nvSpPr>
          <p:spPr bwMode="auto">
            <a:xfrm>
              <a:off x="1265667"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8" name="Freeform 799"/>
            <p:cNvSpPr>
              <a:spLocks noEditPoints="1"/>
            </p:cNvSpPr>
            <p:nvPr/>
          </p:nvSpPr>
          <p:spPr bwMode="auto">
            <a:xfrm>
              <a:off x="1301101"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Freeform 800"/>
            <p:cNvSpPr>
              <a:spLocks/>
            </p:cNvSpPr>
            <p:nvPr/>
          </p:nvSpPr>
          <p:spPr bwMode="auto">
            <a:xfrm>
              <a:off x="888783"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Freeform 801"/>
            <p:cNvSpPr>
              <a:spLocks/>
            </p:cNvSpPr>
            <p:nvPr/>
          </p:nvSpPr>
          <p:spPr bwMode="auto">
            <a:xfrm>
              <a:off x="924216" y="2432566"/>
              <a:ext cx="22549" cy="62814"/>
            </a:xfrm>
            <a:custGeom>
              <a:avLst/>
              <a:gdLst>
                <a:gd name="T0" fmla="*/ 0 w 14"/>
                <a:gd name="T1" fmla="*/ 0 h 39"/>
                <a:gd name="T2" fmla="*/ 6 w 14"/>
                <a:gd name="T3" fmla="*/ 0 h 39"/>
                <a:gd name="T4" fmla="*/ 6 w 14"/>
                <a:gd name="T5" fmla="*/ 33 h 39"/>
                <a:gd name="T6" fmla="*/ 14 w 14"/>
                <a:gd name="T7" fmla="*/ 33 h 39"/>
                <a:gd name="T8" fmla="*/ 14 w 14"/>
                <a:gd name="T9" fmla="*/ 39 h 39"/>
                <a:gd name="T10" fmla="*/ 0 w 14"/>
                <a:gd name="T11" fmla="*/ 39 h 39"/>
                <a:gd name="T12" fmla="*/ 0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0" y="0"/>
                  </a:moveTo>
                  <a:lnTo>
                    <a:pt x="6" y="0"/>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Freeform 802"/>
            <p:cNvSpPr>
              <a:spLocks/>
            </p:cNvSpPr>
            <p:nvPr/>
          </p:nvSpPr>
          <p:spPr bwMode="auto">
            <a:xfrm>
              <a:off x="949986"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2" name="Freeform 803"/>
            <p:cNvSpPr>
              <a:spLocks noEditPoints="1"/>
            </p:cNvSpPr>
            <p:nvPr/>
          </p:nvSpPr>
          <p:spPr bwMode="auto">
            <a:xfrm>
              <a:off x="980588" y="2432566"/>
              <a:ext cx="33823" cy="62814"/>
            </a:xfrm>
            <a:custGeom>
              <a:avLst/>
              <a:gdLst>
                <a:gd name="T0" fmla="*/ 0 w 21"/>
                <a:gd name="T1" fmla="*/ 39 h 39"/>
                <a:gd name="T2" fmla="*/ 6 w 21"/>
                <a:gd name="T3" fmla="*/ 0 h 39"/>
                <a:gd name="T4" fmla="*/ 14 w 21"/>
                <a:gd name="T5" fmla="*/ 0 h 39"/>
                <a:gd name="T6" fmla="*/ 21 w 21"/>
                <a:gd name="T7" fmla="*/ 39 h 39"/>
                <a:gd name="T8" fmla="*/ 14 w 21"/>
                <a:gd name="T9" fmla="*/ 39 h 39"/>
                <a:gd name="T10" fmla="*/ 13 w 21"/>
                <a:gd name="T11" fmla="*/ 31 h 39"/>
                <a:gd name="T12" fmla="*/ 6 w 21"/>
                <a:gd name="T13" fmla="*/ 31 h 39"/>
                <a:gd name="T14" fmla="*/ 5 w 21"/>
                <a:gd name="T15" fmla="*/ 39 h 39"/>
                <a:gd name="T16" fmla="*/ 0 w 21"/>
                <a:gd name="T17" fmla="*/ 39 h 39"/>
                <a:gd name="T18" fmla="*/ 7 w 21"/>
                <a:gd name="T19" fmla="*/ 26 h 39"/>
                <a:gd name="T20" fmla="*/ 12 w 21"/>
                <a:gd name="T21" fmla="*/ 26 h 39"/>
                <a:gd name="T22" fmla="*/ 10 w 21"/>
                <a:gd name="T23" fmla="*/ 11 h 39"/>
                <a:gd name="T24" fmla="*/ 10 w 21"/>
                <a:gd name="T25" fmla="*/ 11 h 39"/>
                <a:gd name="T26" fmla="*/ 7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6" y="0"/>
                  </a:lnTo>
                  <a:lnTo>
                    <a:pt x="14" y="0"/>
                  </a:lnTo>
                  <a:lnTo>
                    <a:pt x="21" y="39"/>
                  </a:lnTo>
                  <a:lnTo>
                    <a:pt x="14" y="39"/>
                  </a:lnTo>
                  <a:lnTo>
                    <a:pt x="13" y="31"/>
                  </a:lnTo>
                  <a:lnTo>
                    <a:pt x="6" y="31"/>
                  </a:lnTo>
                  <a:lnTo>
                    <a:pt x="5" y="39"/>
                  </a:lnTo>
                  <a:lnTo>
                    <a:pt x="0" y="39"/>
                  </a:lnTo>
                  <a:close/>
                  <a:moveTo>
                    <a:pt x="7" y="26"/>
                  </a:moveTo>
                  <a:lnTo>
                    <a:pt x="12"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Freeform 804"/>
            <p:cNvSpPr>
              <a:spLocks/>
            </p:cNvSpPr>
            <p:nvPr/>
          </p:nvSpPr>
          <p:spPr bwMode="auto">
            <a:xfrm>
              <a:off x="1017632"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4" name="Freeform 805"/>
            <p:cNvSpPr>
              <a:spLocks/>
            </p:cNvSpPr>
            <p:nvPr/>
          </p:nvSpPr>
          <p:spPr bwMode="auto">
            <a:xfrm>
              <a:off x="1064340" y="2432566"/>
              <a:ext cx="22549" cy="62814"/>
            </a:xfrm>
            <a:custGeom>
              <a:avLst/>
              <a:gdLst>
                <a:gd name="T0" fmla="*/ 0 w 14"/>
                <a:gd name="T1" fmla="*/ 0 h 39"/>
                <a:gd name="T2" fmla="*/ 14 w 14"/>
                <a:gd name="T3" fmla="*/ 0 h 39"/>
                <a:gd name="T4" fmla="*/ 14 w 14"/>
                <a:gd name="T5" fmla="*/ 5 h 39"/>
                <a:gd name="T6" fmla="*/ 6 w 14"/>
                <a:gd name="T7" fmla="*/ 5 h 39"/>
                <a:gd name="T8" fmla="*/ 6 w 14"/>
                <a:gd name="T9" fmla="*/ 16 h 39"/>
                <a:gd name="T10" fmla="*/ 12 w 14"/>
                <a:gd name="T11" fmla="*/ 16 h 39"/>
                <a:gd name="T12" fmla="*/ 12 w 14"/>
                <a:gd name="T13" fmla="*/ 22 h 39"/>
                <a:gd name="T14" fmla="*/ 6 w 14"/>
                <a:gd name="T15" fmla="*/ 22 h 39"/>
                <a:gd name="T16" fmla="*/ 6 w 14"/>
                <a:gd name="T17" fmla="*/ 33 h 39"/>
                <a:gd name="T18" fmla="*/ 14 w 14"/>
                <a:gd name="T19" fmla="*/ 33 h 39"/>
                <a:gd name="T20" fmla="*/ 14 w 14"/>
                <a:gd name="T21" fmla="*/ 39 h 39"/>
                <a:gd name="T22" fmla="*/ 0 w 14"/>
                <a:gd name="T23" fmla="*/ 39 h 39"/>
                <a:gd name="T24" fmla="*/ 0 w 1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9">
                  <a:moveTo>
                    <a:pt x="0" y="0"/>
                  </a:moveTo>
                  <a:lnTo>
                    <a:pt x="14" y="0"/>
                  </a:lnTo>
                  <a:lnTo>
                    <a:pt x="14" y="5"/>
                  </a:lnTo>
                  <a:lnTo>
                    <a:pt x="6" y="5"/>
                  </a:lnTo>
                  <a:lnTo>
                    <a:pt x="6" y="16"/>
                  </a:lnTo>
                  <a:lnTo>
                    <a:pt x="12" y="16"/>
                  </a:lnTo>
                  <a:lnTo>
                    <a:pt x="12" y="22"/>
                  </a:lnTo>
                  <a:lnTo>
                    <a:pt x="6" y="22"/>
                  </a:lnTo>
                  <a:lnTo>
                    <a:pt x="6" y="33"/>
                  </a:lnTo>
                  <a:lnTo>
                    <a:pt x="14" y="33"/>
                  </a:lnTo>
                  <a:lnTo>
                    <a:pt x="14"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Freeform 806"/>
            <p:cNvSpPr>
              <a:spLocks/>
            </p:cNvSpPr>
            <p:nvPr/>
          </p:nvSpPr>
          <p:spPr bwMode="auto">
            <a:xfrm>
              <a:off x="1093331" y="2432566"/>
              <a:ext cx="30602" cy="62814"/>
            </a:xfrm>
            <a:custGeom>
              <a:avLst/>
              <a:gdLst>
                <a:gd name="T0" fmla="*/ 5 w 19"/>
                <a:gd name="T1" fmla="*/ 14 h 39"/>
                <a:gd name="T2" fmla="*/ 5 w 19"/>
                <a:gd name="T3" fmla="*/ 39 h 39"/>
                <a:gd name="T4" fmla="*/ 0 w 19"/>
                <a:gd name="T5" fmla="*/ 39 h 39"/>
                <a:gd name="T6" fmla="*/ 0 w 19"/>
                <a:gd name="T7" fmla="*/ 0 h 39"/>
                <a:gd name="T8" fmla="*/ 7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7"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6" name="Freeform 807"/>
            <p:cNvSpPr>
              <a:spLocks/>
            </p:cNvSpPr>
            <p:nvPr/>
          </p:nvSpPr>
          <p:spPr bwMode="auto">
            <a:xfrm>
              <a:off x="1128765" y="2432566"/>
              <a:ext cx="25770" cy="62814"/>
            </a:xfrm>
            <a:custGeom>
              <a:avLst/>
              <a:gdLst>
                <a:gd name="T0" fmla="*/ 0 w 16"/>
                <a:gd name="T1" fmla="*/ 0 h 39"/>
                <a:gd name="T2" fmla="*/ 16 w 16"/>
                <a:gd name="T3" fmla="*/ 0 h 39"/>
                <a:gd name="T4" fmla="*/ 16 w 16"/>
                <a:gd name="T5" fmla="*/ 5 h 39"/>
                <a:gd name="T6" fmla="*/ 6 w 16"/>
                <a:gd name="T7" fmla="*/ 5 h 39"/>
                <a:gd name="T8" fmla="*/ 6 w 16"/>
                <a:gd name="T9" fmla="*/ 16 h 39"/>
                <a:gd name="T10" fmla="*/ 13 w 16"/>
                <a:gd name="T11" fmla="*/ 16 h 39"/>
                <a:gd name="T12" fmla="*/ 13 w 16"/>
                <a:gd name="T13" fmla="*/ 22 h 39"/>
                <a:gd name="T14" fmla="*/ 6 w 16"/>
                <a:gd name="T15" fmla="*/ 22 h 39"/>
                <a:gd name="T16" fmla="*/ 6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6" y="5"/>
                  </a:lnTo>
                  <a:lnTo>
                    <a:pt x="6" y="16"/>
                  </a:lnTo>
                  <a:lnTo>
                    <a:pt x="13" y="16"/>
                  </a:lnTo>
                  <a:lnTo>
                    <a:pt x="13" y="22"/>
                  </a:lnTo>
                  <a:lnTo>
                    <a:pt x="6" y="22"/>
                  </a:lnTo>
                  <a:lnTo>
                    <a:pt x="6"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Freeform 808"/>
            <p:cNvSpPr>
              <a:spLocks noEditPoints="1"/>
            </p:cNvSpPr>
            <p:nvPr/>
          </p:nvSpPr>
          <p:spPr bwMode="auto">
            <a:xfrm>
              <a:off x="1159366" y="2432566"/>
              <a:ext cx="30602" cy="62814"/>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8" name="Freeform 809"/>
            <p:cNvSpPr>
              <a:spLocks/>
            </p:cNvSpPr>
            <p:nvPr/>
          </p:nvSpPr>
          <p:spPr bwMode="auto">
            <a:xfrm>
              <a:off x="1193189" y="2432566"/>
              <a:ext cx="30602" cy="62814"/>
            </a:xfrm>
            <a:custGeom>
              <a:avLst/>
              <a:gdLst>
                <a:gd name="T0" fmla="*/ 15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5 w 28"/>
                <a:gd name="T17" fmla="*/ 0 h 57"/>
                <a:gd name="T18" fmla="*/ 28 w 28"/>
                <a:gd name="T19" fmla="*/ 14 h 57"/>
                <a:gd name="T20" fmla="*/ 28 w 28"/>
                <a:gd name="T21" fmla="*/ 19 h 57"/>
                <a:gd name="T22" fmla="*/ 19 w 28"/>
                <a:gd name="T23" fmla="*/ 19 h 57"/>
                <a:gd name="T24" fmla="*/ 19 w 28"/>
                <a:gd name="T25" fmla="*/ 13 h 57"/>
                <a:gd name="T26" fmla="*/ 15 w 28"/>
                <a:gd name="T27" fmla="*/ 8 h 57"/>
                <a:gd name="T28" fmla="*/ 10 w 28"/>
                <a:gd name="T29" fmla="*/ 13 h 57"/>
                <a:gd name="T30" fmla="*/ 10 w 28"/>
                <a:gd name="T31" fmla="*/ 44 h 57"/>
                <a:gd name="T32" fmla="*/ 15 w 28"/>
                <a:gd name="T33" fmla="*/ 49 h 57"/>
                <a:gd name="T34" fmla="*/ 19 w 28"/>
                <a:gd name="T35" fmla="*/ 44 h 57"/>
                <a:gd name="T36" fmla="*/ 19 w 28"/>
                <a:gd name="T37" fmla="*/ 34 h 57"/>
                <a:gd name="T38" fmla="*/ 15 w 28"/>
                <a:gd name="T39" fmla="*/ 34 h 57"/>
                <a:gd name="T40" fmla="*/ 15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5"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5" y="0"/>
                    <a:pt x="15"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8"/>
                    <a:pt x="19" y="44"/>
                  </a:cubicBezTo>
                  <a:cubicBezTo>
                    <a:pt x="19" y="34"/>
                    <a:pt x="19" y="34"/>
                    <a:pt x="19" y="34"/>
                  </a:cubicBezTo>
                  <a:cubicBezTo>
                    <a:pt x="15" y="34"/>
                    <a:pt x="15" y="34"/>
                    <a:pt x="15" y="34"/>
                  </a:cubicBez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Freeform 810"/>
            <p:cNvSpPr>
              <a:spLocks/>
            </p:cNvSpPr>
            <p:nvPr/>
          </p:nvSpPr>
          <p:spPr bwMode="auto">
            <a:xfrm>
              <a:off x="1225402" y="2432566"/>
              <a:ext cx="32212" cy="62814"/>
            </a:xfrm>
            <a:custGeom>
              <a:avLst/>
              <a:gdLst>
                <a:gd name="T0" fmla="*/ 14 w 20"/>
                <a:gd name="T1" fmla="*/ 24 h 39"/>
                <a:gd name="T2" fmla="*/ 14 w 20"/>
                <a:gd name="T3" fmla="*/ 39 h 39"/>
                <a:gd name="T4" fmla="*/ 7 w 20"/>
                <a:gd name="T5" fmla="*/ 39 h 39"/>
                <a:gd name="T6" fmla="*/ 7 w 20"/>
                <a:gd name="T7" fmla="*/ 24 h 39"/>
                <a:gd name="T8" fmla="*/ 0 w 20"/>
                <a:gd name="T9" fmla="*/ 0 h 39"/>
                <a:gd name="T10" fmla="*/ 7 w 20"/>
                <a:gd name="T11" fmla="*/ 0 h 39"/>
                <a:gd name="T12" fmla="*/ 10 w 20"/>
                <a:gd name="T13" fmla="*/ 15 h 39"/>
                <a:gd name="T14" fmla="*/ 10 w 20"/>
                <a:gd name="T15" fmla="*/ 15 h 39"/>
                <a:gd name="T16" fmla="*/ 14 w 20"/>
                <a:gd name="T17" fmla="*/ 0 h 39"/>
                <a:gd name="T18" fmla="*/ 20 w 20"/>
                <a:gd name="T19" fmla="*/ 0 h 39"/>
                <a:gd name="T20" fmla="*/ 14 w 20"/>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14" y="24"/>
                  </a:moveTo>
                  <a:lnTo>
                    <a:pt x="14" y="39"/>
                  </a:lnTo>
                  <a:lnTo>
                    <a:pt x="7" y="39"/>
                  </a:lnTo>
                  <a:lnTo>
                    <a:pt x="7" y="24"/>
                  </a:lnTo>
                  <a:lnTo>
                    <a:pt x="0" y="0"/>
                  </a:lnTo>
                  <a:lnTo>
                    <a:pt x="7" y="0"/>
                  </a:lnTo>
                  <a:lnTo>
                    <a:pt x="10" y="15"/>
                  </a:lnTo>
                  <a:lnTo>
                    <a:pt x="10" y="15"/>
                  </a:lnTo>
                  <a:lnTo>
                    <a:pt x="14" y="0"/>
                  </a:lnTo>
                  <a:lnTo>
                    <a:pt x="20"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0" name="Freeform 811"/>
            <p:cNvSpPr>
              <a:spLocks noEditPoints="1"/>
            </p:cNvSpPr>
            <p:nvPr/>
          </p:nvSpPr>
          <p:spPr bwMode="auto">
            <a:xfrm>
              <a:off x="1676374"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Freeform 812"/>
            <p:cNvSpPr>
              <a:spLocks/>
            </p:cNvSpPr>
            <p:nvPr/>
          </p:nvSpPr>
          <p:spPr bwMode="auto">
            <a:xfrm>
              <a:off x="1713418" y="2347203"/>
              <a:ext cx="24159" cy="61203"/>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Freeform 813"/>
            <p:cNvSpPr>
              <a:spLocks/>
            </p:cNvSpPr>
            <p:nvPr/>
          </p:nvSpPr>
          <p:spPr bwMode="auto">
            <a:xfrm>
              <a:off x="1744020" y="2347203"/>
              <a:ext cx="28991" cy="62814"/>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8 w 27"/>
                <a:gd name="T11" fmla="*/ 21 h 58"/>
                <a:gd name="T12" fmla="*/ 18 w 27"/>
                <a:gd name="T13" fmla="*/ 13 h 58"/>
                <a:gd name="T14" fmla="*/ 14 w 27"/>
                <a:gd name="T15" fmla="*/ 8 h 58"/>
                <a:gd name="T16" fmla="*/ 9 w 27"/>
                <a:gd name="T17" fmla="*/ 14 h 58"/>
                <a:gd name="T18" fmla="*/ 9 w 27"/>
                <a:gd name="T19" fmla="*/ 44 h 58"/>
                <a:gd name="T20" fmla="*/ 14 w 27"/>
                <a:gd name="T21" fmla="*/ 50 h 58"/>
                <a:gd name="T22" fmla="*/ 18 w 27"/>
                <a:gd name="T23" fmla="*/ 44 h 58"/>
                <a:gd name="T24" fmla="*/ 18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8" y="21"/>
                    <a:pt x="18" y="21"/>
                    <a:pt x="18" y="21"/>
                  </a:cubicBezTo>
                  <a:cubicBezTo>
                    <a:pt x="18" y="13"/>
                    <a:pt x="18" y="13"/>
                    <a:pt x="18" y="13"/>
                  </a:cubicBezTo>
                  <a:cubicBezTo>
                    <a:pt x="18" y="10"/>
                    <a:pt x="17" y="8"/>
                    <a:pt x="14" y="8"/>
                  </a:cubicBezTo>
                  <a:cubicBezTo>
                    <a:pt x="10" y="8"/>
                    <a:pt x="9" y="10"/>
                    <a:pt x="9" y="14"/>
                  </a:cubicBezTo>
                  <a:cubicBezTo>
                    <a:pt x="9" y="44"/>
                    <a:pt x="9" y="44"/>
                    <a:pt x="9" y="44"/>
                  </a:cubicBezTo>
                  <a:cubicBezTo>
                    <a:pt x="9" y="47"/>
                    <a:pt x="10" y="50"/>
                    <a:pt x="14" y="50"/>
                  </a:cubicBezTo>
                  <a:cubicBezTo>
                    <a:pt x="17" y="50"/>
                    <a:pt x="18" y="48"/>
                    <a:pt x="18" y="44"/>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Freeform 814"/>
            <p:cNvSpPr>
              <a:spLocks/>
            </p:cNvSpPr>
            <p:nvPr/>
          </p:nvSpPr>
          <p:spPr bwMode="auto">
            <a:xfrm>
              <a:off x="1777843" y="2347203"/>
              <a:ext cx="25770" cy="61203"/>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Freeform 815"/>
            <p:cNvSpPr>
              <a:spLocks/>
            </p:cNvSpPr>
            <p:nvPr/>
          </p:nvSpPr>
          <p:spPr bwMode="auto">
            <a:xfrm>
              <a:off x="1808445" y="2347203"/>
              <a:ext cx="28991" cy="61203"/>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Freeform 816"/>
            <p:cNvSpPr>
              <a:spLocks/>
            </p:cNvSpPr>
            <p:nvPr/>
          </p:nvSpPr>
          <p:spPr bwMode="auto">
            <a:xfrm>
              <a:off x="1842268" y="2347203"/>
              <a:ext cx="27380" cy="61203"/>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Freeform 817"/>
            <p:cNvSpPr>
              <a:spLocks/>
            </p:cNvSpPr>
            <p:nvPr/>
          </p:nvSpPr>
          <p:spPr bwMode="auto">
            <a:xfrm>
              <a:off x="1882533" y="2347203"/>
              <a:ext cx="48318" cy="61203"/>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8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8"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Freeform 818"/>
            <p:cNvSpPr>
              <a:spLocks noEditPoints="1"/>
            </p:cNvSpPr>
            <p:nvPr/>
          </p:nvSpPr>
          <p:spPr bwMode="auto">
            <a:xfrm>
              <a:off x="1934073" y="2347203"/>
              <a:ext cx="30602" cy="62814"/>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Freeform 819"/>
            <p:cNvSpPr>
              <a:spLocks noEditPoints="1"/>
            </p:cNvSpPr>
            <p:nvPr/>
          </p:nvSpPr>
          <p:spPr bwMode="auto">
            <a:xfrm>
              <a:off x="1971117" y="2347203"/>
              <a:ext cx="30602" cy="61203"/>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6" y="25"/>
                    <a:pt x="17" y="23"/>
                    <a:pt x="17" y="20"/>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Freeform 820"/>
            <p:cNvSpPr>
              <a:spLocks/>
            </p:cNvSpPr>
            <p:nvPr/>
          </p:nvSpPr>
          <p:spPr bwMode="auto">
            <a:xfrm>
              <a:off x="2004940" y="2347203"/>
              <a:ext cx="32212" cy="61203"/>
            </a:xfrm>
            <a:custGeom>
              <a:avLst/>
              <a:gdLst>
                <a:gd name="T0" fmla="*/ 6 w 20"/>
                <a:gd name="T1" fmla="*/ 20 h 38"/>
                <a:gd name="T2" fmla="*/ 6 w 20"/>
                <a:gd name="T3" fmla="*/ 38 h 38"/>
                <a:gd name="T4" fmla="*/ 0 w 20"/>
                <a:gd name="T5" fmla="*/ 38 h 38"/>
                <a:gd name="T6" fmla="*/ 0 w 20"/>
                <a:gd name="T7" fmla="*/ 0 h 38"/>
                <a:gd name="T8" fmla="*/ 6 w 20"/>
                <a:gd name="T9" fmla="*/ 0 h 38"/>
                <a:gd name="T10" fmla="*/ 6 w 20"/>
                <a:gd name="T11" fmla="*/ 17 h 38"/>
                <a:gd name="T12" fmla="*/ 13 w 20"/>
                <a:gd name="T13" fmla="*/ 0 h 38"/>
                <a:gd name="T14" fmla="*/ 20 w 20"/>
                <a:gd name="T15" fmla="*/ 0 h 38"/>
                <a:gd name="T16" fmla="*/ 12 w 20"/>
                <a:gd name="T17" fmla="*/ 17 h 38"/>
                <a:gd name="T18" fmla="*/ 20 w 20"/>
                <a:gd name="T19" fmla="*/ 38 h 38"/>
                <a:gd name="T20" fmla="*/ 13 w 20"/>
                <a:gd name="T21" fmla="*/ 38 h 38"/>
                <a:gd name="T22" fmla="*/ 6 w 2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6" y="20"/>
                  </a:moveTo>
                  <a:lnTo>
                    <a:pt x="6" y="38"/>
                  </a:lnTo>
                  <a:lnTo>
                    <a:pt x="0" y="38"/>
                  </a:lnTo>
                  <a:lnTo>
                    <a:pt x="0" y="0"/>
                  </a:lnTo>
                  <a:lnTo>
                    <a:pt x="6" y="0"/>
                  </a:lnTo>
                  <a:lnTo>
                    <a:pt x="6" y="17"/>
                  </a:lnTo>
                  <a:lnTo>
                    <a:pt x="13" y="0"/>
                  </a:lnTo>
                  <a:lnTo>
                    <a:pt x="20" y="0"/>
                  </a:lnTo>
                  <a:lnTo>
                    <a:pt x="12" y="17"/>
                  </a:lnTo>
                  <a:lnTo>
                    <a:pt x="20" y="38"/>
                  </a:lnTo>
                  <a:lnTo>
                    <a:pt x="13" y="38"/>
                  </a:lnTo>
                  <a:lnTo>
                    <a:pt x="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Freeform 821"/>
            <p:cNvSpPr>
              <a:spLocks noEditPoints="1"/>
            </p:cNvSpPr>
            <p:nvPr/>
          </p:nvSpPr>
          <p:spPr bwMode="auto">
            <a:xfrm>
              <a:off x="2048427" y="2347203"/>
              <a:ext cx="35434" cy="61203"/>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Freeform 822"/>
            <p:cNvSpPr>
              <a:spLocks/>
            </p:cNvSpPr>
            <p:nvPr/>
          </p:nvSpPr>
          <p:spPr bwMode="auto">
            <a:xfrm>
              <a:off x="2087081" y="2347203"/>
              <a:ext cx="30602" cy="61203"/>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Freeform 823"/>
            <p:cNvSpPr>
              <a:spLocks noEditPoints="1"/>
            </p:cNvSpPr>
            <p:nvPr/>
          </p:nvSpPr>
          <p:spPr bwMode="auto">
            <a:xfrm>
              <a:off x="2122515" y="2347203"/>
              <a:ext cx="30602" cy="61203"/>
            </a:xfrm>
            <a:custGeom>
              <a:avLst/>
              <a:gdLst>
                <a:gd name="T0" fmla="*/ 28 w 28"/>
                <a:gd name="T1" fmla="*/ 15 h 56"/>
                <a:gd name="T2" fmla="*/ 28 w 28"/>
                <a:gd name="T3" fmla="*/ 41 h 56"/>
                <a:gd name="T4" fmla="*/ 15 w 28"/>
                <a:gd name="T5" fmla="*/ 56 h 56"/>
                <a:gd name="T6" fmla="*/ 0 w 28"/>
                <a:gd name="T7" fmla="*/ 56 h 56"/>
                <a:gd name="T8" fmla="*/ 0 w 28"/>
                <a:gd name="T9" fmla="*/ 0 h 56"/>
                <a:gd name="T10" fmla="*/ 15 w 28"/>
                <a:gd name="T11" fmla="*/ 0 h 56"/>
                <a:gd name="T12" fmla="*/ 28 w 28"/>
                <a:gd name="T13" fmla="*/ 15 h 56"/>
                <a:gd name="T14" fmla="*/ 14 w 28"/>
                <a:gd name="T15" fmla="*/ 48 h 56"/>
                <a:gd name="T16" fmla="*/ 19 w 28"/>
                <a:gd name="T17" fmla="*/ 43 h 56"/>
                <a:gd name="T18" fmla="*/ 19 w 28"/>
                <a:gd name="T19" fmla="*/ 13 h 56"/>
                <a:gd name="T20" fmla="*/ 14 w 28"/>
                <a:gd name="T21" fmla="*/ 8 h 56"/>
                <a:gd name="T22" fmla="*/ 10 w 28"/>
                <a:gd name="T23" fmla="*/ 8 h 56"/>
                <a:gd name="T24" fmla="*/ 10 w 28"/>
                <a:gd name="T25" fmla="*/ 48 h 56"/>
                <a:gd name="T26" fmla="*/ 14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5" y="56"/>
                  </a:cubicBezTo>
                  <a:cubicBezTo>
                    <a:pt x="0" y="56"/>
                    <a:pt x="0" y="56"/>
                    <a:pt x="0" y="56"/>
                  </a:cubicBezTo>
                  <a:cubicBezTo>
                    <a:pt x="0" y="0"/>
                    <a:pt x="0" y="0"/>
                    <a:pt x="0" y="0"/>
                  </a:cubicBezTo>
                  <a:cubicBezTo>
                    <a:pt x="15" y="0"/>
                    <a:pt x="15" y="0"/>
                    <a:pt x="15" y="0"/>
                  </a:cubicBezTo>
                  <a:cubicBezTo>
                    <a:pt x="25" y="0"/>
                    <a:pt x="28" y="6"/>
                    <a:pt x="28" y="15"/>
                  </a:cubicBezTo>
                  <a:moveTo>
                    <a:pt x="14" y="48"/>
                  </a:moveTo>
                  <a:cubicBezTo>
                    <a:pt x="17" y="48"/>
                    <a:pt x="19" y="46"/>
                    <a:pt x="19" y="43"/>
                  </a:cubicBezTo>
                  <a:cubicBezTo>
                    <a:pt x="19" y="13"/>
                    <a:pt x="19" y="13"/>
                    <a:pt x="19" y="13"/>
                  </a:cubicBezTo>
                  <a:cubicBezTo>
                    <a:pt x="19" y="10"/>
                    <a:pt x="17"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824"/>
            <p:cNvSpPr>
              <a:spLocks/>
            </p:cNvSpPr>
            <p:nvPr/>
          </p:nvSpPr>
          <p:spPr bwMode="auto">
            <a:xfrm>
              <a:off x="1676374" y="2432566"/>
              <a:ext cx="25770" cy="62814"/>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4" name="Freeform 825"/>
            <p:cNvSpPr>
              <a:spLocks/>
            </p:cNvSpPr>
            <p:nvPr/>
          </p:nvSpPr>
          <p:spPr bwMode="auto">
            <a:xfrm>
              <a:off x="1706976"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Freeform 826"/>
            <p:cNvSpPr>
              <a:spLocks noEditPoints="1"/>
            </p:cNvSpPr>
            <p:nvPr/>
          </p:nvSpPr>
          <p:spPr bwMode="auto">
            <a:xfrm>
              <a:off x="1740799" y="2432566"/>
              <a:ext cx="32212" cy="62814"/>
            </a:xfrm>
            <a:custGeom>
              <a:avLst/>
              <a:gdLst>
                <a:gd name="T0" fmla="*/ 0 w 29"/>
                <a:gd name="T1" fmla="*/ 42 h 57"/>
                <a:gd name="T2" fmla="*/ 0 w 29"/>
                <a:gd name="T3" fmla="*/ 15 h 57"/>
                <a:gd name="T4" fmla="*/ 15 w 29"/>
                <a:gd name="T5" fmla="*/ 0 h 57"/>
                <a:gd name="T6" fmla="*/ 29 w 29"/>
                <a:gd name="T7" fmla="*/ 15 h 57"/>
                <a:gd name="T8" fmla="*/ 29 w 29"/>
                <a:gd name="T9" fmla="*/ 42 h 57"/>
                <a:gd name="T10" fmla="*/ 15 w 29"/>
                <a:gd name="T11" fmla="*/ 57 h 57"/>
                <a:gd name="T12" fmla="*/ 0 w 29"/>
                <a:gd name="T13" fmla="*/ 42 h 57"/>
                <a:gd name="T14" fmla="*/ 20 w 29"/>
                <a:gd name="T15" fmla="*/ 44 h 57"/>
                <a:gd name="T16" fmla="*/ 20 w 29"/>
                <a:gd name="T17" fmla="*/ 13 h 57"/>
                <a:gd name="T18" fmla="*/ 15 w 29"/>
                <a:gd name="T19" fmla="*/ 8 h 57"/>
                <a:gd name="T20" fmla="*/ 10 w 29"/>
                <a:gd name="T21" fmla="*/ 13 h 57"/>
                <a:gd name="T22" fmla="*/ 10 w 29"/>
                <a:gd name="T23" fmla="*/ 44 h 57"/>
                <a:gd name="T24" fmla="*/ 15 w 29"/>
                <a:gd name="T25" fmla="*/ 49 h 57"/>
                <a:gd name="T26" fmla="*/ 20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7"/>
                    <a:pt x="15" y="57"/>
                  </a:cubicBezTo>
                  <a:cubicBezTo>
                    <a:pt x="5" y="57"/>
                    <a:pt x="0" y="51"/>
                    <a:pt x="0" y="42"/>
                  </a:cubicBezTo>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49"/>
                    <a:pt x="15" y="49"/>
                  </a:cubicBezTo>
                  <a:cubicBezTo>
                    <a:pt x="18" y="49"/>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Freeform 827"/>
            <p:cNvSpPr>
              <a:spLocks/>
            </p:cNvSpPr>
            <p:nvPr/>
          </p:nvSpPr>
          <p:spPr bwMode="auto">
            <a:xfrm>
              <a:off x="1777843" y="2432566"/>
              <a:ext cx="30602" cy="62814"/>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Freeform 828"/>
            <p:cNvSpPr>
              <a:spLocks noEditPoints="1"/>
            </p:cNvSpPr>
            <p:nvPr/>
          </p:nvSpPr>
          <p:spPr bwMode="auto">
            <a:xfrm>
              <a:off x="1813277"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Freeform 829"/>
            <p:cNvSpPr>
              <a:spLocks/>
            </p:cNvSpPr>
            <p:nvPr/>
          </p:nvSpPr>
          <p:spPr bwMode="auto">
            <a:xfrm>
              <a:off x="1850321" y="2432566"/>
              <a:ext cx="38655" cy="62814"/>
            </a:xfrm>
            <a:custGeom>
              <a:avLst/>
              <a:gdLst>
                <a:gd name="T0" fmla="*/ 18 w 24"/>
                <a:gd name="T1" fmla="*/ 14 h 39"/>
                <a:gd name="T2" fmla="*/ 18 w 24"/>
                <a:gd name="T3" fmla="*/ 14 h 39"/>
                <a:gd name="T4" fmla="*/ 13 w 24"/>
                <a:gd name="T5" fmla="*/ 39 h 39"/>
                <a:gd name="T6" fmla="*/ 11 w 24"/>
                <a:gd name="T7" fmla="*/ 39 h 39"/>
                <a:gd name="T8" fmla="*/ 6 w 24"/>
                <a:gd name="T9" fmla="*/ 14 h 39"/>
                <a:gd name="T10" fmla="*/ 6 w 24"/>
                <a:gd name="T11" fmla="*/ 14 h 39"/>
                <a:gd name="T12" fmla="*/ 6 w 24"/>
                <a:gd name="T13" fmla="*/ 39 h 39"/>
                <a:gd name="T14" fmla="*/ 0 w 24"/>
                <a:gd name="T15" fmla="*/ 39 h 39"/>
                <a:gd name="T16" fmla="*/ 0 w 24"/>
                <a:gd name="T17" fmla="*/ 0 h 39"/>
                <a:gd name="T18" fmla="*/ 8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3" y="39"/>
                  </a:lnTo>
                  <a:lnTo>
                    <a:pt x="11" y="39"/>
                  </a:lnTo>
                  <a:lnTo>
                    <a:pt x="6" y="14"/>
                  </a:lnTo>
                  <a:lnTo>
                    <a:pt x="6" y="14"/>
                  </a:lnTo>
                  <a:lnTo>
                    <a:pt x="6" y="39"/>
                  </a:lnTo>
                  <a:lnTo>
                    <a:pt x="0" y="39"/>
                  </a:lnTo>
                  <a:lnTo>
                    <a:pt x="0" y="0"/>
                  </a:lnTo>
                  <a:lnTo>
                    <a:pt x="8"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Rectangle 830"/>
            <p:cNvSpPr>
              <a:spLocks noChangeArrowheads="1"/>
            </p:cNvSpPr>
            <p:nvPr/>
          </p:nvSpPr>
          <p:spPr bwMode="auto">
            <a:xfrm>
              <a:off x="1893807" y="2432566"/>
              <a:ext cx="11274" cy="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Freeform 831"/>
            <p:cNvSpPr>
              <a:spLocks/>
            </p:cNvSpPr>
            <p:nvPr/>
          </p:nvSpPr>
          <p:spPr bwMode="auto">
            <a:xfrm>
              <a:off x="1911524" y="2432566"/>
              <a:ext cx="28991" cy="62814"/>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9 w 27"/>
                <a:gd name="T11" fmla="*/ 20 h 57"/>
                <a:gd name="T12" fmla="*/ 19 w 27"/>
                <a:gd name="T13" fmla="*/ 13 h 57"/>
                <a:gd name="T14" fmla="*/ 14 w 27"/>
                <a:gd name="T15" fmla="*/ 8 h 57"/>
                <a:gd name="T16" fmla="*/ 9 w 27"/>
                <a:gd name="T17" fmla="*/ 13 h 57"/>
                <a:gd name="T18" fmla="*/ 9 w 27"/>
                <a:gd name="T19" fmla="*/ 44 h 57"/>
                <a:gd name="T20" fmla="*/ 14 w 27"/>
                <a:gd name="T21" fmla="*/ 49 h 57"/>
                <a:gd name="T22" fmla="*/ 19 w 27"/>
                <a:gd name="T23" fmla="*/ 44 h 57"/>
                <a:gd name="T24" fmla="*/ 19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9" y="20"/>
                    <a:pt x="19" y="20"/>
                    <a:pt x="19" y="20"/>
                  </a:cubicBez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cubicBezTo>
                    <a:pt x="19" y="34"/>
                    <a:pt x="19" y="34"/>
                    <a:pt x="19"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Freeform 832"/>
            <p:cNvSpPr>
              <a:spLocks/>
            </p:cNvSpPr>
            <p:nvPr/>
          </p:nvSpPr>
          <p:spPr bwMode="auto">
            <a:xfrm>
              <a:off x="1955011" y="2432566"/>
              <a:ext cx="30602" cy="62814"/>
            </a:xfrm>
            <a:custGeom>
              <a:avLst/>
              <a:gdLst>
                <a:gd name="T0" fmla="*/ 14 w 28"/>
                <a:gd name="T1" fmla="*/ 27 h 57"/>
                <a:gd name="T2" fmla="*/ 28 w 28"/>
                <a:gd name="T3" fmla="*/ 27 h 57"/>
                <a:gd name="T4" fmla="*/ 28 w 28"/>
                <a:gd name="T5" fmla="*/ 57 h 57"/>
                <a:gd name="T6" fmla="*/ 21 w 28"/>
                <a:gd name="T7" fmla="*/ 57 h 57"/>
                <a:gd name="T8" fmla="*/ 21 w 28"/>
                <a:gd name="T9" fmla="*/ 50 h 57"/>
                <a:gd name="T10" fmla="*/ 12 w 28"/>
                <a:gd name="T11" fmla="*/ 57 h 57"/>
                <a:gd name="T12" fmla="*/ 0 w 28"/>
                <a:gd name="T13" fmla="*/ 42 h 57"/>
                <a:gd name="T14" fmla="*/ 0 w 28"/>
                <a:gd name="T15" fmla="*/ 15 h 57"/>
                <a:gd name="T16" fmla="*/ 14 w 28"/>
                <a:gd name="T17" fmla="*/ 0 h 57"/>
                <a:gd name="T18" fmla="*/ 28 w 28"/>
                <a:gd name="T19" fmla="*/ 14 h 57"/>
                <a:gd name="T20" fmla="*/ 28 w 28"/>
                <a:gd name="T21" fmla="*/ 19 h 57"/>
                <a:gd name="T22" fmla="*/ 19 w 28"/>
                <a:gd name="T23" fmla="*/ 19 h 57"/>
                <a:gd name="T24" fmla="*/ 19 w 28"/>
                <a:gd name="T25" fmla="*/ 13 h 57"/>
                <a:gd name="T26" fmla="*/ 14 w 28"/>
                <a:gd name="T27" fmla="*/ 8 h 57"/>
                <a:gd name="T28" fmla="*/ 10 w 28"/>
                <a:gd name="T29" fmla="*/ 13 h 57"/>
                <a:gd name="T30" fmla="*/ 10 w 28"/>
                <a:gd name="T31" fmla="*/ 44 h 57"/>
                <a:gd name="T32" fmla="*/ 14 w 28"/>
                <a:gd name="T33" fmla="*/ 49 h 57"/>
                <a:gd name="T34" fmla="*/ 19 w 28"/>
                <a:gd name="T35" fmla="*/ 44 h 57"/>
                <a:gd name="T36" fmla="*/ 19 w 28"/>
                <a:gd name="T37" fmla="*/ 34 h 57"/>
                <a:gd name="T38" fmla="*/ 14 w 28"/>
                <a:gd name="T39" fmla="*/ 34 h 57"/>
                <a:gd name="T40" fmla="*/ 14 w 28"/>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7">
                  <a:moveTo>
                    <a:pt x="14" y="27"/>
                  </a:moveTo>
                  <a:cubicBezTo>
                    <a:pt x="28" y="27"/>
                    <a:pt x="28" y="27"/>
                    <a:pt x="28" y="27"/>
                  </a:cubicBezTo>
                  <a:cubicBezTo>
                    <a:pt x="28" y="57"/>
                    <a:pt x="28" y="57"/>
                    <a:pt x="28" y="57"/>
                  </a:cubicBezTo>
                  <a:cubicBezTo>
                    <a:pt x="21" y="57"/>
                    <a:pt x="21" y="57"/>
                    <a:pt x="21" y="57"/>
                  </a:cubicBezTo>
                  <a:cubicBezTo>
                    <a:pt x="21" y="50"/>
                    <a:pt x="21" y="50"/>
                    <a:pt x="21" y="50"/>
                  </a:cubicBezTo>
                  <a:cubicBezTo>
                    <a:pt x="20" y="55"/>
                    <a:pt x="17" y="57"/>
                    <a:pt x="12" y="57"/>
                  </a:cubicBezTo>
                  <a:cubicBezTo>
                    <a:pt x="4" y="57"/>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7" y="49"/>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Freeform 833"/>
            <p:cNvSpPr>
              <a:spLocks noEditPoints="1"/>
            </p:cNvSpPr>
            <p:nvPr/>
          </p:nvSpPr>
          <p:spPr bwMode="auto">
            <a:xfrm>
              <a:off x="1992055" y="2432566"/>
              <a:ext cx="28991" cy="62814"/>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Freeform 834"/>
            <p:cNvSpPr>
              <a:spLocks noEditPoints="1"/>
            </p:cNvSpPr>
            <p:nvPr/>
          </p:nvSpPr>
          <p:spPr bwMode="auto">
            <a:xfrm>
              <a:off x="2025878" y="2432566"/>
              <a:ext cx="32212" cy="62814"/>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9 w 29"/>
                <a:gd name="T21" fmla="*/ 13 h 57"/>
                <a:gd name="T22" fmla="*/ 9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Freeform 835"/>
            <p:cNvSpPr>
              <a:spLocks/>
            </p:cNvSpPr>
            <p:nvPr/>
          </p:nvSpPr>
          <p:spPr bwMode="auto">
            <a:xfrm>
              <a:off x="2061311" y="2432566"/>
              <a:ext cx="46708" cy="62814"/>
            </a:xfrm>
            <a:custGeom>
              <a:avLst/>
              <a:gdLst>
                <a:gd name="T0" fmla="*/ 14 w 29"/>
                <a:gd name="T1" fmla="*/ 15 h 39"/>
                <a:gd name="T2" fmla="*/ 11 w 29"/>
                <a:gd name="T3" fmla="*/ 39 h 39"/>
                <a:gd name="T4" fmla="*/ 4 w 29"/>
                <a:gd name="T5" fmla="*/ 39 h 39"/>
                <a:gd name="T6" fmla="*/ 0 w 29"/>
                <a:gd name="T7" fmla="*/ 0 h 39"/>
                <a:gd name="T8" fmla="*/ 6 w 29"/>
                <a:gd name="T9" fmla="*/ 0 h 39"/>
                <a:gd name="T10" fmla="*/ 9 w 29"/>
                <a:gd name="T11" fmla="*/ 24 h 39"/>
                <a:gd name="T12" fmla="*/ 9 w 29"/>
                <a:gd name="T13" fmla="*/ 24 h 39"/>
                <a:gd name="T14" fmla="*/ 12 w 29"/>
                <a:gd name="T15" fmla="*/ 0 h 39"/>
                <a:gd name="T16" fmla="*/ 17 w 29"/>
                <a:gd name="T17" fmla="*/ 0 h 39"/>
                <a:gd name="T18" fmla="*/ 21 w 29"/>
                <a:gd name="T19" fmla="*/ 24 h 39"/>
                <a:gd name="T20" fmla="*/ 21 w 29"/>
                <a:gd name="T21" fmla="*/ 24 h 39"/>
                <a:gd name="T22" fmla="*/ 23 w 29"/>
                <a:gd name="T23" fmla="*/ 0 h 39"/>
                <a:gd name="T24" fmla="*/ 29 w 29"/>
                <a:gd name="T25" fmla="*/ 0 h 39"/>
                <a:gd name="T26" fmla="*/ 24 w 29"/>
                <a:gd name="T27" fmla="*/ 39 h 39"/>
                <a:gd name="T28" fmla="*/ 18 w 29"/>
                <a:gd name="T29" fmla="*/ 39 h 39"/>
                <a:gd name="T30" fmla="*/ 15 w 29"/>
                <a:gd name="T31" fmla="*/ 15 h 39"/>
                <a:gd name="T32" fmla="*/ 14 w 29"/>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9">
                  <a:moveTo>
                    <a:pt x="14" y="15"/>
                  </a:moveTo>
                  <a:lnTo>
                    <a:pt x="11" y="39"/>
                  </a:lnTo>
                  <a:lnTo>
                    <a:pt x="4" y="39"/>
                  </a:lnTo>
                  <a:lnTo>
                    <a:pt x="0" y="0"/>
                  </a:lnTo>
                  <a:lnTo>
                    <a:pt x="6" y="0"/>
                  </a:lnTo>
                  <a:lnTo>
                    <a:pt x="9" y="24"/>
                  </a:lnTo>
                  <a:lnTo>
                    <a:pt x="9" y="24"/>
                  </a:lnTo>
                  <a:lnTo>
                    <a:pt x="12" y="0"/>
                  </a:lnTo>
                  <a:lnTo>
                    <a:pt x="17" y="0"/>
                  </a:lnTo>
                  <a:lnTo>
                    <a:pt x="21" y="24"/>
                  </a:lnTo>
                  <a:lnTo>
                    <a:pt x="21" y="24"/>
                  </a:lnTo>
                  <a:lnTo>
                    <a:pt x="23" y="0"/>
                  </a:lnTo>
                  <a:lnTo>
                    <a:pt x="29" y="0"/>
                  </a:lnTo>
                  <a:lnTo>
                    <a:pt x="24" y="39"/>
                  </a:lnTo>
                  <a:lnTo>
                    <a:pt x="18" y="39"/>
                  </a:lnTo>
                  <a:lnTo>
                    <a:pt x="15"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Freeform 836"/>
            <p:cNvSpPr>
              <a:spLocks/>
            </p:cNvSpPr>
            <p:nvPr/>
          </p:nvSpPr>
          <p:spPr bwMode="auto">
            <a:xfrm>
              <a:off x="2111241" y="2432566"/>
              <a:ext cx="27380" cy="62814"/>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Freeform 837"/>
            <p:cNvSpPr>
              <a:spLocks/>
            </p:cNvSpPr>
            <p:nvPr/>
          </p:nvSpPr>
          <p:spPr bwMode="auto">
            <a:xfrm>
              <a:off x="2143453" y="2432566"/>
              <a:ext cx="30602" cy="62814"/>
            </a:xfrm>
            <a:custGeom>
              <a:avLst/>
              <a:gdLst>
                <a:gd name="T0" fmla="*/ 12 w 19"/>
                <a:gd name="T1" fmla="*/ 22 h 39"/>
                <a:gd name="T2" fmla="*/ 6 w 19"/>
                <a:gd name="T3" fmla="*/ 22 h 39"/>
                <a:gd name="T4" fmla="*/ 6 w 19"/>
                <a:gd name="T5" fmla="*/ 39 h 39"/>
                <a:gd name="T6" fmla="*/ 0 w 19"/>
                <a:gd name="T7" fmla="*/ 39 h 39"/>
                <a:gd name="T8" fmla="*/ 0 w 19"/>
                <a:gd name="T9" fmla="*/ 0 h 39"/>
                <a:gd name="T10" fmla="*/ 6 w 19"/>
                <a:gd name="T11" fmla="*/ 0 h 39"/>
                <a:gd name="T12" fmla="*/ 6 w 19"/>
                <a:gd name="T13" fmla="*/ 16 h 39"/>
                <a:gd name="T14" fmla="*/ 12 w 19"/>
                <a:gd name="T15" fmla="*/ 16 h 39"/>
                <a:gd name="T16" fmla="*/ 12 w 19"/>
                <a:gd name="T17" fmla="*/ 0 h 39"/>
                <a:gd name="T18" fmla="*/ 19 w 19"/>
                <a:gd name="T19" fmla="*/ 0 h 39"/>
                <a:gd name="T20" fmla="*/ 19 w 19"/>
                <a:gd name="T21" fmla="*/ 39 h 39"/>
                <a:gd name="T22" fmla="*/ 12 w 19"/>
                <a:gd name="T23" fmla="*/ 39 h 39"/>
                <a:gd name="T24" fmla="*/ 12 w 19"/>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9">
                  <a:moveTo>
                    <a:pt x="12" y="22"/>
                  </a:moveTo>
                  <a:lnTo>
                    <a:pt x="6" y="22"/>
                  </a:lnTo>
                  <a:lnTo>
                    <a:pt x="6" y="39"/>
                  </a:lnTo>
                  <a:lnTo>
                    <a:pt x="0" y="39"/>
                  </a:lnTo>
                  <a:lnTo>
                    <a:pt x="0" y="0"/>
                  </a:lnTo>
                  <a:lnTo>
                    <a:pt x="6" y="0"/>
                  </a:lnTo>
                  <a:lnTo>
                    <a:pt x="6" y="16"/>
                  </a:lnTo>
                  <a:lnTo>
                    <a:pt x="12" y="16"/>
                  </a:lnTo>
                  <a:lnTo>
                    <a:pt x="12" y="0"/>
                  </a:lnTo>
                  <a:lnTo>
                    <a:pt x="19" y="0"/>
                  </a:lnTo>
                  <a:lnTo>
                    <a:pt x="19" y="39"/>
                  </a:lnTo>
                  <a:lnTo>
                    <a:pt x="12" y="39"/>
                  </a:lnTo>
                  <a:lnTo>
                    <a:pt x="1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Rectangle 838"/>
            <p:cNvSpPr>
              <a:spLocks noChangeArrowheads="1"/>
            </p:cNvSpPr>
            <p:nvPr/>
          </p:nvSpPr>
          <p:spPr bwMode="auto">
            <a:xfrm>
              <a:off x="2460744" y="2347203"/>
              <a:ext cx="9664" cy="61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8" name="Freeform 839"/>
            <p:cNvSpPr>
              <a:spLocks/>
            </p:cNvSpPr>
            <p:nvPr/>
          </p:nvSpPr>
          <p:spPr bwMode="auto">
            <a:xfrm>
              <a:off x="2473629" y="2347203"/>
              <a:ext cx="30602" cy="61203"/>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2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Freeform 840"/>
            <p:cNvSpPr>
              <a:spLocks noEditPoints="1"/>
            </p:cNvSpPr>
            <p:nvPr/>
          </p:nvSpPr>
          <p:spPr bwMode="auto">
            <a:xfrm>
              <a:off x="2507452" y="2347203"/>
              <a:ext cx="28991" cy="61203"/>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Freeform 841"/>
            <p:cNvSpPr>
              <a:spLocks/>
            </p:cNvSpPr>
            <p:nvPr/>
          </p:nvSpPr>
          <p:spPr bwMode="auto">
            <a:xfrm>
              <a:off x="2539664" y="2347203"/>
              <a:ext cx="30602" cy="62814"/>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8 w 27"/>
                <a:gd name="T17" fmla="*/ 43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3" y="57"/>
                    <a:pt x="14" y="57"/>
                  </a:cubicBezTo>
                  <a:cubicBezTo>
                    <a:pt x="4" y="57"/>
                    <a:pt x="0" y="51"/>
                    <a:pt x="0" y="42"/>
                  </a:cubicBezTo>
                  <a:cubicBezTo>
                    <a:pt x="0" y="0"/>
                    <a:pt x="0" y="0"/>
                    <a:pt x="0" y="0"/>
                  </a:cubicBezTo>
                  <a:cubicBezTo>
                    <a:pt x="9" y="0"/>
                    <a:pt x="9" y="0"/>
                    <a:pt x="9" y="0"/>
                  </a:cubicBezTo>
                  <a:cubicBezTo>
                    <a:pt x="9" y="43"/>
                    <a:pt x="9" y="43"/>
                    <a:pt x="9" y="43"/>
                  </a:cubicBezTo>
                  <a:cubicBezTo>
                    <a:pt x="9" y="46"/>
                    <a:pt x="10" y="49"/>
                    <a:pt x="14" y="49"/>
                  </a:cubicBezTo>
                  <a:cubicBezTo>
                    <a:pt x="17" y="49"/>
                    <a:pt x="18" y="46"/>
                    <a:pt x="18" y="43"/>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Freeform 842"/>
            <p:cNvSpPr>
              <a:spLocks/>
            </p:cNvSpPr>
            <p:nvPr/>
          </p:nvSpPr>
          <p:spPr bwMode="auto">
            <a:xfrm>
              <a:off x="2573487" y="2347203"/>
              <a:ext cx="28991" cy="62814"/>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Freeform 843"/>
            <p:cNvSpPr>
              <a:spLocks/>
            </p:cNvSpPr>
            <p:nvPr/>
          </p:nvSpPr>
          <p:spPr bwMode="auto">
            <a:xfrm>
              <a:off x="2602479" y="2347203"/>
              <a:ext cx="27380" cy="61203"/>
            </a:xfrm>
            <a:custGeom>
              <a:avLst/>
              <a:gdLst>
                <a:gd name="T0" fmla="*/ 0 w 17"/>
                <a:gd name="T1" fmla="*/ 0 h 38"/>
                <a:gd name="T2" fmla="*/ 17 w 17"/>
                <a:gd name="T3" fmla="*/ 0 h 38"/>
                <a:gd name="T4" fmla="*/ 17 w 17"/>
                <a:gd name="T5" fmla="*/ 6 h 38"/>
                <a:gd name="T6" fmla="*/ 11 w 17"/>
                <a:gd name="T7" fmla="*/ 6 h 38"/>
                <a:gd name="T8" fmla="*/ 11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1" y="6"/>
                  </a:lnTo>
                  <a:lnTo>
                    <a:pt x="11"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53" name="Group 1045"/>
            <p:cNvGrpSpPr>
              <a:grpSpLocks/>
            </p:cNvGrpSpPr>
            <p:nvPr/>
          </p:nvGrpSpPr>
          <p:grpSpPr bwMode="auto">
            <a:xfrm>
              <a:off x="912813" y="2352676"/>
              <a:ext cx="4387850" cy="1006475"/>
              <a:chOff x="575" y="1482"/>
              <a:chExt cx="2764" cy="634"/>
            </a:xfrm>
          </p:grpSpPr>
          <p:sp>
            <p:nvSpPr>
              <p:cNvPr id="2663" name="Freeform 845"/>
              <p:cNvSpPr>
                <a:spLocks noEditPoints="1"/>
              </p:cNvSpPr>
              <p:nvPr/>
            </p:nvSpPr>
            <p:spPr bwMode="auto">
              <a:xfrm>
                <a:off x="1648" y="1482"/>
                <a:ext cx="19" cy="38"/>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0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3"/>
                      <a:pt x="17" y="20"/>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4" name="Freeform 846"/>
              <p:cNvSpPr>
                <a:spLocks/>
              </p:cNvSpPr>
              <p:nvPr/>
            </p:nvSpPr>
            <p:spPr bwMode="auto">
              <a:xfrm>
                <a:off x="1666" y="1482"/>
                <a:ext cx="21" cy="38"/>
              </a:xfrm>
              <a:custGeom>
                <a:avLst/>
                <a:gdLst>
                  <a:gd name="T0" fmla="*/ 14 w 21"/>
                  <a:gd name="T1" fmla="*/ 24 h 38"/>
                  <a:gd name="T2" fmla="*/ 14 w 21"/>
                  <a:gd name="T3" fmla="*/ 38 h 38"/>
                  <a:gd name="T4" fmla="*/ 7 w 21"/>
                  <a:gd name="T5" fmla="*/ 38 h 38"/>
                  <a:gd name="T6" fmla="*/ 7 w 21"/>
                  <a:gd name="T7" fmla="*/ 24 h 38"/>
                  <a:gd name="T8" fmla="*/ 0 w 21"/>
                  <a:gd name="T9" fmla="*/ 0 h 38"/>
                  <a:gd name="T10" fmla="*/ 7 w 21"/>
                  <a:gd name="T11" fmla="*/ 0 h 38"/>
                  <a:gd name="T12" fmla="*/ 11 w 21"/>
                  <a:gd name="T13" fmla="*/ 14 h 38"/>
                  <a:gd name="T14" fmla="*/ 11 w 21"/>
                  <a:gd name="T15" fmla="*/ 14 h 38"/>
                  <a:gd name="T16" fmla="*/ 15 w 21"/>
                  <a:gd name="T17" fmla="*/ 0 h 38"/>
                  <a:gd name="T18" fmla="*/ 21 w 21"/>
                  <a:gd name="T19" fmla="*/ 0 h 38"/>
                  <a:gd name="T20" fmla="*/ 14 w 21"/>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4" y="24"/>
                    </a:moveTo>
                    <a:lnTo>
                      <a:pt x="14" y="38"/>
                    </a:lnTo>
                    <a:lnTo>
                      <a:pt x="7" y="38"/>
                    </a:lnTo>
                    <a:lnTo>
                      <a:pt x="7" y="24"/>
                    </a:lnTo>
                    <a:lnTo>
                      <a:pt x="0" y="0"/>
                    </a:lnTo>
                    <a:lnTo>
                      <a:pt x="7" y="0"/>
                    </a:lnTo>
                    <a:lnTo>
                      <a:pt x="11" y="14"/>
                    </a:lnTo>
                    <a:lnTo>
                      <a:pt x="11" y="14"/>
                    </a:lnTo>
                    <a:lnTo>
                      <a:pt x="15" y="0"/>
                    </a:lnTo>
                    <a:lnTo>
                      <a:pt x="21" y="0"/>
                    </a:lnTo>
                    <a:lnTo>
                      <a:pt x="1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5" name="Freeform 847"/>
              <p:cNvSpPr>
                <a:spLocks/>
              </p:cNvSpPr>
              <p:nvPr/>
            </p:nvSpPr>
            <p:spPr bwMode="auto">
              <a:xfrm>
                <a:off x="1684" y="1514"/>
                <a:ext cx="7" cy="9"/>
              </a:xfrm>
              <a:custGeom>
                <a:avLst/>
                <a:gdLst>
                  <a:gd name="T0" fmla="*/ 7 w 7"/>
                  <a:gd name="T1" fmla="*/ 1 h 9"/>
                  <a:gd name="T2" fmla="*/ 3 w 7"/>
                  <a:gd name="T3" fmla="*/ 9 h 9"/>
                  <a:gd name="T4" fmla="*/ 0 w 7"/>
                  <a:gd name="T5" fmla="*/ 9 h 9"/>
                  <a:gd name="T6" fmla="*/ 1 w 7"/>
                  <a:gd name="T7" fmla="*/ 0 h 9"/>
                  <a:gd name="T8" fmla="*/ 7 w 7"/>
                  <a:gd name="T9" fmla="*/ 0 h 9"/>
                  <a:gd name="T10" fmla="*/ 7 w 7"/>
                  <a:gd name="T11" fmla="*/ 1 h 9"/>
                </a:gdLst>
                <a:ahLst/>
                <a:cxnLst>
                  <a:cxn ang="0">
                    <a:pos x="T0" y="T1"/>
                  </a:cxn>
                  <a:cxn ang="0">
                    <a:pos x="T2" y="T3"/>
                  </a:cxn>
                  <a:cxn ang="0">
                    <a:pos x="T4" y="T5"/>
                  </a:cxn>
                  <a:cxn ang="0">
                    <a:pos x="T6" y="T7"/>
                  </a:cxn>
                  <a:cxn ang="0">
                    <a:pos x="T8" y="T9"/>
                  </a:cxn>
                  <a:cxn ang="0">
                    <a:pos x="T10" y="T11"/>
                  </a:cxn>
                </a:cxnLst>
                <a:rect l="0" t="0" r="r" b="b"/>
                <a:pathLst>
                  <a:path w="7" h="9">
                    <a:moveTo>
                      <a:pt x="7" y="1"/>
                    </a:moveTo>
                    <a:lnTo>
                      <a:pt x="3" y="9"/>
                    </a:lnTo>
                    <a:lnTo>
                      <a:pt x="0" y="9"/>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6" name="Rectangle 848"/>
              <p:cNvSpPr>
                <a:spLocks noChangeArrowheads="1"/>
              </p:cNvSpPr>
              <p:nvPr/>
            </p:nvSpPr>
            <p:spPr bwMode="auto">
              <a:xfrm>
                <a:off x="1697"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7" name="Freeform 849"/>
              <p:cNvSpPr>
                <a:spLocks/>
              </p:cNvSpPr>
              <p:nvPr/>
            </p:nvSpPr>
            <p:spPr bwMode="auto">
              <a:xfrm>
                <a:off x="1705"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8" name="Freeform 850"/>
              <p:cNvSpPr>
                <a:spLocks/>
              </p:cNvSpPr>
              <p:nvPr/>
            </p:nvSpPr>
            <p:spPr bwMode="auto">
              <a:xfrm>
                <a:off x="1726"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9" name="Freeform 851"/>
              <p:cNvSpPr>
                <a:spLocks noEditPoints="1"/>
              </p:cNvSpPr>
              <p:nvPr/>
            </p:nvSpPr>
            <p:spPr bwMode="auto">
              <a:xfrm>
                <a:off x="1746" y="1482"/>
                <a:ext cx="20" cy="39"/>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4" y="0"/>
                      <a:pt x="14" y="0"/>
                    </a:cubicBezTo>
                    <a:cubicBezTo>
                      <a:pt x="24" y="0"/>
                      <a:pt x="29" y="7"/>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0" name="Freeform 852"/>
              <p:cNvSpPr>
                <a:spLocks/>
              </p:cNvSpPr>
              <p:nvPr/>
            </p:nvSpPr>
            <p:spPr bwMode="auto">
              <a:xfrm>
                <a:off x="1765" y="1482"/>
                <a:ext cx="22" cy="38"/>
              </a:xfrm>
              <a:custGeom>
                <a:avLst/>
                <a:gdLst>
                  <a:gd name="T0" fmla="*/ 22 w 22"/>
                  <a:gd name="T1" fmla="*/ 0 h 38"/>
                  <a:gd name="T2" fmla="*/ 14 w 22"/>
                  <a:gd name="T3" fmla="*/ 38 h 38"/>
                  <a:gd name="T4" fmla="*/ 7 w 22"/>
                  <a:gd name="T5" fmla="*/ 38 h 38"/>
                  <a:gd name="T6" fmla="*/ 0 w 22"/>
                  <a:gd name="T7" fmla="*/ 0 h 38"/>
                  <a:gd name="T8" fmla="*/ 7 w 22"/>
                  <a:gd name="T9" fmla="*/ 0 h 38"/>
                  <a:gd name="T10" fmla="*/ 11 w 22"/>
                  <a:gd name="T11" fmla="*/ 27 h 38"/>
                  <a:gd name="T12" fmla="*/ 11 w 22"/>
                  <a:gd name="T13" fmla="*/ 27 h 38"/>
                  <a:gd name="T14" fmla="*/ 16 w 22"/>
                  <a:gd name="T15" fmla="*/ 0 h 38"/>
                  <a:gd name="T16" fmla="*/ 22 w 2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8">
                    <a:moveTo>
                      <a:pt x="22" y="0"/>
                    </a:moveTo>
                    <a:lnTo>
                      <a:pt x="14" y="38"/>
                    </a:lnTo>
                    <a:lnTo>
                      <a:pt x="7" y="38"/>
                    </a:lnTo>
                    <a:lnTo>
                      <a:pt x="0" y="0"/>
                    </a:lnTo>
                    <a:lnTo>
                      <a:pt x="7" y="0"/>
                    </a:lnTo>
                    <a:lnTo>
                      <a:pt x="11" y="27"/>
                    </a:lnTo>
                    <a:lnTo>
                      <a:pt x="11" y="27"/>
                    </a:lnTo>
                    <a:lnTo>
                      <a:pt x="1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1" name="Freeform 853"/>
              <p:cNvSpPr>
                <a:spLocks noEditPoints="1"/>
              </p:cNvSpPr>
              <p:nvPr/>
            </p:nvSpPr>
            <p:spPr bwMode="auto">
              <a:xfrm>
                <a:off x="1783" y="1482"/>
                <a:ext cx="22" cy="38"/>
              </a:xfrm>
              <a:custGeom>
                <a:avLst/>
                <a:gdLst>
                  <a:gd name="T0" fmla="*/ 0 w 22"/>
                  <a:gd name="T1" fmla="*/ 38 h 38"/>
                  <a:gd name="T2" fmla="*/ 8 w 22"/>
                  <a:gd name="T3" fmla="*/ 0 h 38"/>
                  <a:gd name="T4" fmla="*/ 14 w 22"/>
                  <a:gd name="T5" fmla="*/ 0 h 38"/>
                  <a:gd name="T6" fmla="*/ 22 w 22"/>
                  <a:gd name="T7" fmla="*/ 38 h 38"/>
                  <a:gd name="T8" fmla="*/ 15 w 22"/>
                  <a:gd name="T9" fmla="*/ 38 h 38"/>
                  <a:gd name="T10" fmla="*/ 14 w 22"/>
                  <a:gd name="T11" fmla="*/ 31 h 38"/>
                  <a:gd name="T12" fmla="*/ 8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4" y="0"/>
                    </a:lnTo>
                    <a:lnTo>
                      <a:pt x="22" y="38"/>
                    </a:lnTo>
                    <a:lnTo>
                      <a:pt x="15" y="38"/>
                    </a:lnTo>
                    <a:lnTo>
                      <a:pt x="14" y="31"/>
                    </a:lnTo>
                    <a:lnTo>
                      <a:pt x="8"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2" name="Freeform 854"/>
              <p:cNvSpPr>
                <a:spLocks/>
              </p:cNvSpPr>
              <p:nvPr/>
            </p:nvSpPr>
            <p:spPr bwMode="auto">
              <a:xfrm>
                <a:off x="1802"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3" name="Rectangle 855"/>
              <p:cNvSpPr>
                <a:spLocks noChangeArrowheads="1"/>
              </p:cNvSpPr>
              <p:nvPr/>
            </p:nvSpPr>
            <p:spPr bwMode="auto">
              <a:xfrm>
                <a:off x="1820" y="1482"/>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4" name="Freeform 856"/>
              <p:cNvSpPr>
                <a:spLocks noEditPoints="1"/>
              </p:cNvSpPr>
              <p:nvPr/>
            </p:nvSpPr>
            <p:spPr bwMode="auto">
              <a:xfrm>
                <a:off x="1829" y="1482"/>
                <a:ext cx="19" cy="39"/>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7"/>
                      <a:pt x="4" y="0"/>
                      <a:pt x="14" y="0"/>
                    </a:cubicBezTo>
                    <a:cubicBezTo>
                      <a:pt x="24" y="0"/>
                      <a:pt x="28" y="7"/>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5" name="Freeform 857"/>
              <p:cNvSpPr>
                <a:spLocks/>
              </p:cNvSpPr>
              <p:nvPr/>
            </p:nvSpPr>
            <p:spPr bwMode="auto">
              <a:xfrm>
                <a:off x="1850" y="1482"/>
                <a:ext cx="19" cy="38"/>
              </a:xfrm>
              <a:custGeom>
                <a:avLst/>
                <a:gdLst>
                  <a:gd name="T0" fmla="*/ 5 w 19"/>
                  <a:gd name="T1" fmla="*/ 14 h 38"/>
                  <a:gd name="T2" fmla="*/ 5 w 19"/>
                  <a:gd name="T3" fmla="*/ 38 h 38"/>
                  <a:gd name="T4" fmla="*/ 0 w 19"/>
                  <a:gd name="T5" fmla="*/ 38 h 38"/>
                  <a:gd name="T6" fmla="*/ 0 w 19"/>
                  <a:gd name="T7" fmla="*/ 0 h 38"/>
                  <a:gd name="T8" fmla="*/ 7 w 19"/>
                  <a:gd name="T9" fmla="*/ 0 h 38"/>
                  <a:gd name="T10" fmla="*/ 14 w 19"/>
                  <a:gd name="T11" fmla="*/ 22 h 38"/>
                  <a:gd name="T12" fmla="*/ 14 w 19"/>
                  <a:gd name="T13" fmla="*/ 0 h 38"/>
                  <a:gd name="T14" fmla="*/ 19 w 19"/>
                  <a:gd name="T15" fmla="*/ 0 h 38"/>
                  <a:gd name="T16" fmla="*/ 19 w 19"/>
                  <a:gd name="T17" fmla="*/ 38 h 38"/>
                  <a:gd name="T18" fmla="*/ 14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7" y="0"/>
                    </a:lnTo>
                    <a:lnTo>
                      <a:pt x="14" y="22"/>
                    </a:lnTo>
                    <a:lnTo>
                      <a:pt x="14" y="0"/>
                    </a:lnTo>
                    <a:lnTo>
                      <a:pt x="19" y="0"/>
                    </a:lnTo>
                    <a:lnTo>
                      <a:pt x="19" y="38"/>
                    </a:lnTo>
                    <a:lnTo>
                      <a:pt x="14"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6" name="Freeform 858"/>
              <p:cNvSpPr>
                <a:spLocks noEditPoints="1"/>
              </p:cNvSpPr>
              <p:nvPr/>
            </p:nvSpPr>
            <p:spPr bwMode="auto">
              <a:xfrm>
                <a:off x="154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7" name="Freeform 859"/>
              <p:cNvSpPr>
                <a:spLocks/>
              </p:cNvSpPr>
              <p:nvPr/>
            </p:nvSpPr>
            <p:spPr bwMode="auto">
              <a:xfrm>
                <a:off x="1563"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8" name="Freeform 860"/>
              <p:cNvSpPr>
                <a:spLocks noEditPoints="1"/>
              </p:cNvSpPr>
              <p:nvPr/>
            </p:nvSpPr>
            <p:spPr bwMode="auto">
              <a:xfrm>
                <a:off x="1583"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3 w 28"/>
                  <a:gd name="T15" fmla="*/ 49 h 57"/>
                  <a:gd name="T16" fmla="*/ 19 w 28"/>
                  <a:gd name="T17" fmla="*/ 43 h 57"/>
                  <a:gd name="T18" fmla="*/ 19 w 28"/>
                  <a:gd name="T19" fmla="*/ 14 h 57"/>
                  <a:gd name="T20" fmla="*/ 13 w 28"/>
                  <a:gd name="T21" fmla="*/ 8 h 57"/>
                  <a:gd name="T22" fmla="*/ 9 w 28"/>
                  <a:gd name="T23" fmla="*/ 8 h 57"/>
                  <a:gd name="T24" fmla="*/ 9 w 28"/>
                  <a:gd name="T25" fmla="*/ 49 h 57"/>
                  <a:gd name="T26" fmla="*/ 13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3" y="49"/>
                    </a:moveTo>
                    <a:cubicBezTo>
                      <a:pt x="17" y="49"/>
                      <a:pt x="19" y="47"/>
                      <a:pt x="19" y="43"/>
                    </a:cubicBezTo>
                    <a:cubicBezTo>
                      <a:pt x="19" y="14"/>
                      <a:pt x="19" y="14"/>
                      <a:pt x="19" y="14"/>
                    </a:cubicBezTo>
                    <a:cubicBezTo>
                      <a:pt x="19" y="10"/>
                      <a:pt x="17" y="8"/>
                      <a:pt x="13" y="8"/>
                    </a:cubicBezTo>
                    <a:cubicBezTo>
                      <a:pt x="9" y="8"/>
                      <a:pt x="9" y="8"/>
                      <a:pt x="9" y="8"/>
                    </a:cubicBezTo>
                    <a:cubicBezTo>
                      <a:pt x="9" y="49"/>
                      <a:pt x="9" y="49"/>
                      <a:pt x="9" y="49"/>
                    </a:cubicBez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9" name="Rectangle 861"/>
              <p:cNvSpPr>
                <a:spLocks noChangeArrowheads="1"/>
              </p:cNvSpPr>
              <p:nvPr/>
            </p:nvSpPr>
            <p:spPr bwMode="auto">
              <a:xfrm>
                <a:off x="1609"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0" name="Freeform 862"/>
              <p:cNvSpPr>
                <a:spLocks/>
              </p:cNvSpPr>
              <p:nvPr/>
            </p:nvSpPr>
            <p:spPr bwMode="auto">
              <a:xfrm>
                <a:off x="1617" y="1535"/>
                <a:ext cx="18" cy="39"/>
              </a:xfrm>
              <a:custGeom>
                <a:avLst/>
                <a:gdLst>
                  <a:gd name="T0" fmla="*/ 6 w 18"/>
                  <a:gd name="T1" fmla="*/ 14 h 39"/>
                  <a:gd name="T2" fmla="*/ 6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6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6" y="14"/>
                    </a:moveTo>
                    <a:lnTo>
                      <a:pt x="6" y="39"/>
                    </a:lnTo>
                    <a:lnTo>
                      <a:pt x="0" y="39"/>
                    </a:lnTo>
                    <a:lnTo>
                      <a:pt x="0" y="0"/>
                    </a:lnTo>
                    <a:lnTo>
                      <a:pt x="6" y="0"/>
                    </a:lnTo>
                    <a:lnTo>
                      <a:pt x="13" y="22"/>
                    </a:lnTo>
                    <a:lnTo>
                      <a:pt x="13" y="0"/>
                    </a:lnTo>
                    <a:lnTo>
                      <a:pt x="18" y="0"/>
                    </a:lnTo>
                    <a:lnTo>
                      <a:pt x="18"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1" name="Freeform 863"/>
              <p:cNvSpPr>
                <a:spLocks/>
              </p:cNvSpPr>
              <p:nvPr/>
            </p:nvSpPr>
            <p:spPr bwMode="auto">
              <a:xfrm>
                <a:off x="1637" y="1535"/>
                <a:ext cx="15" cy="39"/>
              </a:xfrm>
              <a:custGeom>
                <a:avLst/>
                <a:gdLst>
                  <a:gd name="T0" fmla="*/ 0 w 15"/>
                  <a:gd name="T1" fmla="*/ 0 h 39"/>
                  <a:gd name="T2" fmla="*/ 15 w 15"/>
                  <a:gd name="T3" fmla="*/ 0 h 39"/>
                  <a:gd name="T4" fmla="*/ 15 w 15"/>
                  <a:gd name="T5" fmla="*/ 5 h 39"/>
                  <a:gd name="T6" fmla="*/ 7 w 15"/>
                  <a:gd name="T7" fmla="*/ 5 h 39"/>
                  <a:gd name="T8" fmla="*/ 7 w 15"/>
                  <a:gd name="T9" fmla="*/ 16 h 39"/>
                  <a:gd name="T10" fmla="*/ 13 w 15"/>
                  <a:gd name="T11" fmla="*/ 16 h 39"/>
                  <a:gd name="T12" fmla="*/ 13 w 15"/>
                  <a:gd name="T13" fmla="*/ 22 h 39"/>
                  <a:gd name="T14" fmla="*/ 7 w 15"/>
                  <a:gd name="T15" fmla="*/ 22 h 39"/>
                  <a:gd name="T16" fmla="*/ 7 w 15"/>
                  <a:gd name="T17" fmla="*/ 39 h 39"/>
                  <a:gd name="T18" fmla="*/ 0 w 15"/>
                  <a:gd name="T19" fmla="*/ 39 h 39"/>
                  <a:gd name="T20" fmla="*/ 0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0" y="0"/>
                    </a:moveTo>
                    <a:lnTo>
                      <a:pt x="15" y="0"/>
                    </a:lnTo>
                    <a:lnTo>
                      <a:pt x="15" y="5"/>
                    </a:lnTo>
                    <a:lnTo>
                      <a:pt x="7" y="5"/>
                    </a:lnTo>
                    <a:lnTo>
                      <a:pt x="7" y="16"/>
                    </a:lnTo>
                    <a:lnTo>
                      <a:pt x="13" y="16"/>
                    </a:lnTo>
                    <a:lnTo>
                      <a:pt x="13" y="22"/>
                    </a:lnTo>
                    <a:lnTo>
                      <a:pt x="7" y="22"/>
                    </a:lnTo>
                    <a:lnTo>
                      <a:pt x="7"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2" name="Freeform 864"/>
              <p:cNvSpPr>
                <a:spLocks noEditPoints="1"/>
              </p:cNvSpPr>
              <p:nvPr/>
            </p:nvSpPr>
            <p:spPr bwMode="auto">
              <a:xfrm>
                <a:off x="1654"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3" name="Freeform 865"/>
              <p:cNvSpPr>
                <a:spLocks noEditPoints="1"/>
              </p:cNvSpPr>
              <p:nvPr/>
            </p:nvSpPr>
            <p:spPr bwMode="auto">
              <a:xfrm>
                <a:off x="1673" y="1535"/>
                <a:ext cx="21" cy="39"/>
              </a:xfrm>
              <a:custGeom>
                <a:avLst/>
                <a:gdLst>
                  <a:gd name="T0" fmla="*/ 0 w 21"/>
                  <a:gd name="T1" fmla="*/ 39 h 39"/>
                  <a:gd name="T2" fmla="*/ 7 w 21"/>
                  <a:gd name="T3" fmla="*/ 0 h 39"/>
                  <a:gd name="T4" fmla="*/ 14 w 21"/>
                  <a:gd name="T5" fmla="*/ 0 h 39"/>
                  <a:gd name="T6" fmla="*/ 21 w 21"/>
                  <a:gd name="T7" fmla="*/ 39 h 39"/>
                  <a:gd name="T8" fmla="*/ 14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2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4" y="39"/>
                    </a:lnTo>
                    <a:lnTo>
                      <a:pt x="14" y="31"/>
                    </a:lnTo>
                    <a:lnTo>
                      <a:pt x="7" y="31"/>
                    </a:lnTo>
                    <a:lnTo>
                      <a:pt x="6" y="39"/>
                    </a:lnTo>
                    <a:lnTo>
                      <a:pt x="0" y="39"/>
                    </a:lnTo>
                    <a:close/>
                    <a:moveTo>
                      <a:pt x="8" y="26"/>
                    </a:moveTo>
                    <a:lnTo>
                      <a:pt x="12"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4" name="Freeform 866"/>
              <p:cNvSpPr>
                <a:spLocks/>
              </p:cNvSpPr>
              <p:nvPr/>
            </p:nvSpPr>
            <p:spPr bwMode="auto">
              <a:xfrm>
                <a:off x="1694" y="1535"/>
                <a:ext cx="18"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5" name="Freeform 867"/>
              <p:cNvSpPr>
                <a:spLocks/>
              </p:cNvSpPr>
              <p:nvPr/>
            </p:nvSpPr>
            <p:spPr bwMode="auto">
              <a:xfrm>
                <a:off x="1713"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6" name="Freeform 868"/>
              <p:cNvSpPr>
                <a:spLocks noEditPoints="1"/>
              </p:cNvSpPr>
              <p:nvPr/>
            </p:nvSpPr>
            <p:spPr bwMode="auto">
              <a:xfrm>
                <a:off x="1731" y="1535"/>
                <a:ext cx="19" cy="39"/>
              </a:xfrm>
              <a:custGeom>
                <a:avLst/>
                <a:gdLst>
                  <a:gd name="T0" fmla="*/ 9 w 28"/>
                  <a:gd name="T1" fmla="*/ 31 h 57"/>
                  <a:gd name="T2" fmla="*/ 9 w 28"/>
                  <a:gd name="T3" fmla="*/ 57 h 57"/>
                  <a:gd name="T4" fmla="*/ 0 w 28"/>
                  <a:gd name="T5" fmla="*/ 57 h 57"/>
                  <a:gd name="T6" fmla="*/ 0 w 28"/>
                  <a:gd name="T7" fmla="*/ 0 h 57"/>
                  <a:gd name="T8" fmla="*/ 13 w 28"/>
                  <a:gd name="T9" fmla="*/ 0 h 57"/>
                  <a:gd name="T10" fmla="*/ 26 w 28"/>
                  <a:gd name="T11" fmla="*/ 13 h 57"/>
                  <a:gd name="T12" fmla="*/ 26 w 28"/>
                  <a:gd name="T13" fmla="*/ 20 h 57"/>
                  <a:gd name="T14" fmla="*/ 19 w 28"/>
                  <a:gd name="T15" fmla="*/ 31 h 57"/>
                  <a:gd name="T16" fmla="*/ 28 w 28"/>
                  <a:gd name="T17" fmla="*/ 57 h 57"/>
                  <a:gd name="T18" fmla="*/ 18 w 28"/>
                  <a:gd name="T19" fmla="*/ 57 h 57"/>
                  <a:gd name="T20" fmla="*/ 9 w 28"/>
                  <a:gd name="T21" fmla="*/ 31 h 57"/>
                  <a:gd name="T22" fmla="*/ 9 w 28"/>
                  <a:gd name="T23" fmla="*/ 8 h 57"/>
                  <a:gd name="T24" fmla="*/ 9 w 28"/>
                  <a:gd name="T25" fmla="*/ 26 h 57"/>
                  <a:gd name="T26" fmla="*/ 12 w 28"/>
                  <a:gd name="T27" fmla="*/ 26 h 57"/>
                  <a:gd name="T28" fmla="*/ 17 w 28"/>
                  <a:gd name="T29" fmla="*/ 21 h 57"/>
                  <a:gd name="T30" fmla="*/ 17 w 28"/>
                  <a:gd name="T31" fmla="*/ 13 h 57"/>
                  <a:gd name="T32" fmla="*/ 12 w 28"/>
                  <a:gd name="T33" fmla="*/ 8 h 57"/>
                  <a:gd name="T34" fmla="*/ 9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9" y="31"/>
                    </a:moveTo>
                    <a:cubicBezTo>
                      <a:pt x="9" y="57"/>
                      <a:pt x="9" y="57"/>
                      <a:pt x="9" y="57"/>
                    </a:cubicBezTo>
                    <a:cubicBezTo>
                      <a:pt x="0" y="57"/>
                      <a:pt x="0" y="57"/>
                      <a:pt x="0" y="57"/>
                    </a:cubicBezTo>
                    <a:cubicBezTo>
                      <a:pt x="0" y="0"/>
                      <a:pt x="0" y="0"/>
                      <a:pt x="0" y="0"/>
                    </a:cubicBezTo>
                    <a:cubicBezTo>
                      <a:pt x="13" y="0"/>
                      <a:pt x="13" y="0"/>
                      <a:pt x="13" y="0"/>
                    </a:cubicBezTo>
                    <a:cubicBezTo>
                      <a:pt x="23" y="0"/>
                      <a:pt x="26" y="5"/>
                      <a:pt x="26" y="13"/>
                    </a:cubicBezTo>
                    <a:cubicBezTo>
                      <a:pt x="26" y="20"/>
                      <a:pt x="26" y="20"/>
                      <a:pt x="26" y="20"/>
                    </a:cubicBezTo>
                    <a:cubicBezTo>
                      <a:pt x="26" y="26"/>
                      <a:pt x="24" y="30"/>
                      <a:pt x="19" y="31"/>
                    </a:cubicBezTo>
                    <a:cubicBezTo>
                      <a:pt x="28" y="57"/>
                      <a:pt x="28" y="57"/>
                      <a:pt x="28" y="57"/>
                    </a:cubicBezTo>
                    <a:cubicBezTo>
                      <a:pt x="18" y="57"/>
                      <a:pt x="18" y="57"/>
                      <a:pt x="18" y="57"/>
                    </a:cubicBezTo>
                    <a:lnTo>
                      <a:pt x="9" y="31"/>
                    </a:lnTo>
                    <a:close/>
                    <a:moveTo>
                      <a:pt x="9" y="8"/>
                    </a:moveTo>
                    <a:cubicBezTo>
                      <a:pt x="9" y="26"/>
                      <a:pt x="9" y="26"/>
                      <a:pt x="9" y="26"/>
                    </a:cubicBezTo>
                    <a:cubicBezTo>
                      <a:pt x="12" y="26"/>
                      <a:pt x="12" y="26"/>
                      <a:pt x="12" y="26"/>
                    </a:cubicBezTo>
                    <a:cubicBezTo>
                      <a:pt x="15" y="26"/>
                      <a:pt x="17" y="24"/>
                      <a:pt x="17" y="21"/>
                    </a:cubicBezTo>
                    <a:cubicBezTo>
                      <a:pt x="17" y="13"/>
                      <a:pt x="17" y="13"/>
                      <a:pt x="17" y="13"/>
                    </a:cubicBezTo>
                    <a:cubicBezTo>
                      <a:pt x="17" y="10"/>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869"/>
              <p:cNvSpPr>
                <a:spLocks/>
              </p:cNvSpPr>
              <p:nvPr/>
            </p:nvSpPr>
            <p:spPr bwMode="auto">
              <a:xfrm>
                <a:off x="1751"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10 w 27"/>
                  <a:gd name="T11" fmla="*/ 0 h 57"/>
                  <a:gd name="T12" fmla="*/ 10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8" name="Freeform 870"/>
              <p:cNvSpPr>
                <a:spLocks/>
              </p:cNvSpPr>
              <p:nvPr/>
            </p:nvSpPr>
            <p:spPr bwMode="auto">
              <a:xfrm>
                <a:off x="1771" y="1535"/>
                <a:ext cx="19" cy="39"/>
              </a:xfrm>
              <a:custGeom>
                <a:avLst/>
                <a:gdLst>
                  <a:gd name="T0" fmla="*/ 0 w 28"/>
                  <a:gd name="T1" fmla="*/ 42 h 57"/>
                  <a:gd name="T2" fmla="*/ 0 w 28"/>
                  <a:gd name="T3" fmla="*/ 15 h 57"/>
                  <a:gd name="T4" fmla="*/ 15 w 28"/>
                  <a:gd name="T5" fmla="*/ 0 h 57"/>
                  <a:gd name="T6" fmla="*/ 28 w 28"/>
                  <a:gd name="T7" fmla="*/ 14 h 57"/>
                  <a:gd name="T8" fmla="*/ 28 w 28"/>
                  <a:gd name="T9" fmla="*/ 20 h 57"/>
                  <a:gd name="T10" fmla="*/ 19 w 28"/>
                  <a:gd name="T11" fmla="*/ 20 h 57"/>
                  <a:gd name="T12" fmla="*/ 19 w 28"/>
                  <a:gd name="T13" fmla="*/ 13 h 57"/>
                  <a:gd name="T14" fmla="*/ 15 w 28"/>
                  <a:gd name="T15" fmla="*/ 8 h 57"/>
                  <a:gd name="T16" fmla="*/ 10 w 28"/>
                  <a:gd name="T17" fmla="*/ 13 h 57"/>
                  <a:gd name="T18" fmla="*/ 10 w 28"/>
                  <a:gd name="T19" fmla="*/ 44 h 57"/>
                  <a:gd name="T20" fmla="*/ 15 w 28"/>
                  <a:gd name="T21" fmla="*/ 49 h 57"/>
                  <a:gd name="T22" fmla="*/ 19 w 28"/>
                  <a:gd name="T23" fmla="*/ 44 h 57"/>
                  <a:gd name="T24" fmla="*/ 19 w 28"/>
                  <a:gd name="T25" fmla="*/ 34 h 57"/>
                  <a:gd name="T26" fmla="*/ 28 w 28"/>
                  <a:gd name="T27" fmla="*/ 34 h 57"/>
                  <a:gd name="T28" fmla="*/ 28 w 28"/>
                  <a:gd name="T29" fmla="*/ 43 h 57"/>
                  <a:gd name="T30" fmla="*/ 15 w 28"/>
                  <a:gd name="T31" fmla="*/ 57 h 57"/>
                  <a:gd name="T32" fmla="*/ 0 w 28"/>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7">
                    <a:moveTo>
                      <a:pt x="0" y="42"/>
                    </a:moveTo>
                    <a:cubicBezTo>
                      <a:pt x="0" y="15"/>
                      <a:pt x="0" y="15"/>
                      <a:pt x="0" y="15"/>
                    </a:cubicBezTo>
                    <a:cubicBezTo>
                      <a:pt x="0" y="6"/>
                      <a:pt x="5" y="0"/>
                      <a:pt x="15" y="0"/>
                    </a:cubicBezTo>
                    <a:cubicBezTo>
                      <a:pt x="25" y="0"/>
                      <a:pt x="28" y="6"/>
                      <a:pt x="28" y="14"/>
                    </a:cubicBezTo>
                    <a:cubicBezTo>
                      <a:pt x="28" y="20"/>
                      <a:pt x="28" y="20"/>
                      <a:pt x="28" y="20"/>
                    </a:cubicBezTo>
                    <a:cubicBezTo>
                      <a:pt x="19" y="20"/>
                      <a:pt x="19" y="20"/>
                      <a:pt x="19" y="20"/>
                    </a:cubicBezTo>
                    <a:cubicBezTo>
                      <a:pt x="19" y="13"/>
                      <a:pt x="19" y="13"/>
                      <a:pt x="19" y="13"/>
                    </a:cubicBezTo>
                    <a:cubicBezTo>
                      <a:pt x="19" y="10"/>
                      <a:pt x="18" y="8"/>
                      <a:pt x="15" y="8"/>
                    </a:cubicBezTo>
                    <a:cubicBezTo>
                      <a:pt x="11" y="8"/>
                      <a:pt x="10" y="10"/>
                      <a:pt x="10" y="13"/>
                    </a:cubicBezTo>
                    <a:cubicBezTo>
                      <a:pt x="10" y="44"/>
                      <a:pt x="10" y="44"/>
                      <a:pt x="10" y="44"/>
                    </a:cubicBezTo>
                    <a:cubicBezTo>
                      <a:pt x="10" y="47"/>
                      <a:pt x="11" y="49"/>
                      <a:pt x="15" y="49"/>
                    </a:cubicBezTo>
                    <a:cubicBezTo>
                      <a:pt x="18" y="49"/>
                      <a:pt x="19" y="47"/>
                      <a:pt x="19" y="44"/>
                    </a:cubicBezTo>
                    <a:cubicBezTo>
                      <a:pt x="19" y="34"/>
                      <a:pt x="19" y="34"/>
                      <a:pt x="19" y="34"/>
                    </a:cubicBezTo>
                    <a:cubicBezTo>
                      <a:pt x="28" y="34"/>
                      <a:pt x="28" y="34"/>
                      <a:pt x="28" y="34"/>
                    </a:cubicBezTo>
                    <a:cubicBezTo>
                      <a:pt x="28" y="43"/>
                      <a:pt x="28" y="43"/>
                      <a:pt x="28" y="43"/>
                    </a:cubicBezTo>
                    <a:cubicBezTo>
                      <a:pt x="28" y="51"/>
                      <a:pt x="25" y="57"/>
                      <a:pt x="15" y="57"/>
                    </a:cubicBezTo>
                    <a:cubicBezTo>
                      <a:pt x="5"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9" name="Freeform 871"/>
              <p:cNvSpPr>
                <a:spLocks/>
              </p:cNvSpPr>
              <p:nvPr/>
            </p:nvSpPr>
            <p:spPr bwMode="auto">
              <a:xfrm>
                <a:off x="179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4 w 17"/>
                  <a:gd name="T11" fmla="*/ 39 h 39"/>
                  <a:gd name="T12" fmla="*/ 4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4" y="39"/>
                    </a:lnTo>
                    <a:lnTo>
                      <a:pt x="4"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Freeform 872"/>
              <p:cNvSpPr>
                <a:spLocks/>
              </p:cNvSpPr>
              <p:nvPr/>
            </p:nvSpPr>
            <p:spPr bwMode="auto">
              <a:xfrm>
                <a:off x="1809"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1" name="Freeform 873"/>
              <p:cNvSpPr>
                <a:spLocks noEditPoints="1"/>
              </p:cNvSpPr>
              <p:nvPr/>
            </p:nvSpPr>
            <p:spPr bwMode="auto">
              <a:xfrm>
                <a:off x="1829" y="1535"/>
                <a:ext cx="19" cy="39"/>
              </a:xfrm>
              <a:custGeom>
                <a:avLst/>
                <a:gdLst>
                  <a:gd name="T0" fmla="*/ 10 w 28"/>
                  <a:gd name="T1" fmla="*/ 31 h 57"/>
                  <a:gd name="T2" fmla="*/ 10 w 28"/>
                  <a:gd name="T3" fmla="*/ 57 h 57"/>
                  <a:gd name="T4" fmla="*/ 0 w 28"/>
                  <a:gd name="T5" fmla="*/ 57 h 57"/>
                  <a:gd name="T6" fmla="*/ 0 w 28"/>
                  <a:gd name="T7" fmla="*/ 0 h 57"/>
                  <a:gd name="T8" fmla="*/ 14 w 28"/>
                  <a:gd name="T9" fmla="*/ 0 h 57"/>
                  <a:gd name="T10" fmla="*/ 27 w 28"/>
                  <a:gd name="T11" fmla="*/ 13 h 57"/>
                  <a:gd name="T12" fmla="*/ 27 w 28"/>
                  <a:gd name="T13" fmla="*/ 20 h 57"/>
                  <a:gd name="T14" fmla="*/ 19 w 28"/>
                  <a:gd name="T15" fmla="*/ 31 h 57"/>
                  <a:gd name="T16" fmla="*/ 28 w 28"/>
                  <a:gd name="T17" fmla="*/ 57 h 57"/>
                  <a:gd name="T18" fmla="*/ 18 w 28"/>
                  <a:gd name="T19" fmla="*/ 57 h 57"/>
                  <a:gd name="T20" fmla="*/ 10 w 28"/>
                  <a:gd name="T21" fmla="*/ 31 h 57"/>
                  <a:gd name="T22" fmla="*/ 10 w 28"/>
                  <a:gd name="T23" fmla="*/ 8 h 57"/>
                  <a:gd name="T24" fmla="*/ 10 w 28"/>
                  <a:gd name="T25" fmla="*/ 26 h 57"/>
                  <a:gd name="T26" fmla="*/ 13 w 28"/>
                  <a:gd name="T27" fmla="*/ 26 h 57"/>
                  <a:gd name="T28" fmla="*/ 17 w 28"/>
                  <a:gd name="T29" fmla="*/ 21 h 57"/>
                  <a:gd name="T30" fmla="*/ 17 w 28"/>
                  <a:gd name="T31" fmla="*/ 13 h 57"/>
                  <a:gd name="T32" fmla="*/ 13 w 28"/>
                  <a:gd name="T33" fmla="*/ 8 h 57"/>
                  <a:gd name="T34" fmla="*/ 10 w 28"/>
                  <a:gd name="T3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7">
                    <a:moveTo>
                      <a:pt x="10" y="31"/>
                    </a:moveTo>
                    <a:cubicBezTo>
                      <a:pt x="10" y="57"/>
                      <a:pt x="10" y="57"/>
                      <a:pt x="10" y="57"/>
                    </a:cubicBezTo>
                    <a:cubicBezTo>
                      <a:pt x="0" y="57"/>
                      <a:pt x="0" y="57"/>
                      <a:pt x="0" y="57"/>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7"/>
                      <a:pt x="28" y="57"/>
                      <a:pt x="28" y="57"/>
                    </a:cubicBezTo>
                    <a:cubicBezTo>
                      <a:pt x="18" y="57"/>
                      <a:pt x="18" y="57"/>
                      <a:pt x="18" y="57"/>
                    </a:cubicBezTo>
                    <a:lnTo>
                      <a:pt x="10" y="31"/>
                    </a:lnTo>
                    <a:close/>
                    <a:moveTo>
                      <a:pt x="10" y="8"/>
                    </a:moveTo>
                    <a:cubicBezTo>
                      <a:pt x="10" y="26"/>
                      <a:pt x="10" y="26"/>
                      <a:pt x="10" y="26"/>
                    </a:cubicBezTo>
                    <a:cubicBezTo>
                      <a:pt x="13" y="26"/>
                      <a:pt x="13" y="26"/>
                      <a:pt x="13" y="26"/>
                    </a:cubicBezTo>
                    <a:cubicBezTo>
                      <a:pt x="16" y="26"/>
                      <a:pt x="17" y="24"/>
                      <a:pt x="17" y="21"/>
                    </a:cubicBezTo>
                    <a:cubicBezTo>
                      <a:pt x="17" y="13"/>
                      <a:pt x="17" y="13"/>
                      <a:pt x="17" y="13"/>
                    </a:cubicBezTo>
                    <a:cubicBezTo>
                      <a:pt x="17" y="10"/>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2" name="Freeform 874"/>
              <p:cNvSpPr>
                <a:spLocks/>
              </p:cNvSpPr>
              <p:nvPr/>
            </p:nvSpPr>
            <p:spPr bwMode="auto">
              <a:xfrm>
                <a:off x="184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Freeform 875"/>
              <p:cNvSpPr>
                <a:spLocks noEditPoints="1"/>
              </p:cNvSpPr>
              <p:nvPr/>
            </p:nvSpPr>
            <p:spPr bwMode="auto">
              <a:xfrm>
                <a:off x="2077" y="1482"/>
                <a:ext cx="19" cy="38"/>
              </a:xfrm>
              <a:custGeom>
                <a:avLst/>
                <a:gdLst>
                  <a:gd name="T0" fmla="*/ 10 w 28"/>
                  <a:gd name="T1" fmla="*/ 30 h 56"/>
                  <a:gd name="T2" fmla="*/ 10 w 28"/>
                  <a:gd name="T3" fmla="*/ 56 h 56"/>
                  <a:gd name="T4" fmla="*/ 0 w 28"/>
                  <a:gd name="T5" fmla="*/ 56 h 56"/>
                  <a:gd name="T6" fmla="*/ 0 w 28"/>
                  <a:gd name="T7" fmla="*/ 0 h 56"/>
                  <a:gd name="T8" fmla="*/ 14 w 28"/>
                  <a:gd name="T9" fmla="*/ 0 h 56"/>
                  <a:gd name="T10" fmla="*/ 27 w 28"/>
                  <a:gd name="T11" fmla="*/ 12 h 56"/>
                  <a:gd name="T12" fmla="*/ 27 w 28"/>
                  <a:gd name="T13" fmla="*/ 20 h 56"/>
                  <a:gd name="T14" fmla="*/ 19 w 28"/>
                  <a:gd name="T15" fmla="*/ 30 h 56"/>
                  <a:gd name="T16" fmla="*/ 28 w 28"/>
                  <a:gd name="T17" fmla="*/ 56 h 56"/>
                  <a:gd name="T18" fmla="*/ 18 w 28"/>
                  <a:gd name="T19" fmla="*/ 56 h 56"/>
                  <a:gd name="T20" fmla="*/ 10 w 28"/>
                  <a:gd name="T21" fmla="*/ 30 h 56"/>
                  <a:gd name="T22" fmla="*/ 10 w 28"/>
                  <a:gd name="T23" fmla="*/ 8 h 56"/>
                  <a:gd name="T24" fmla="*/ 10 w 28"/>
                  <a:gd name="T25" fmla="*/ 25 h 56"/>
                  <a:gd name="T26" fmla="*/ 13 w 28"/>
                  <a:gd name="T27" fmla="*/ 25 h 56"/>
                  <a:gd name="T28" fmla="*/ 17 w 28"/>
                  <a:gd name="T29" fmla="*/ 20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0"/>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2"/>
                    </a:cubicBezTo>
                    <a:cubicBezTo>
                      <a:pt x="27" y="20"/>
                      <a:pt x="27" y="20"/>
                      <a:pt x="27" y="20"/>
                    </a:cubicBezTo>
                    <a:cubicBezTo>
                      <a:pt x="27" y="26"/>
                      <a:pt x="25" y="29"/>
                      <a:pt x="19" y="30"/>
                    </a:cubicBezTo>
                    <a:cubicBezTo>
                      <a:pt x="28" y="56"/>
                      <a:pt x="28" y="56"/>
                      <a:pt x="28" y="56"/>
                    </a:cubicBezTo>
                    <a:cubicBezTo>
                      <a:pt x="18" y="56"/>
                      <a:pt x="18" y="56"/>
                      <a:pt x="18" y="56"/>
                    </a:cubicBezTo>
                    <a:lnTo>
                      <a:pt x="10" y="30"/>
                    </a:lnTo>
                    <a:close/>
                    <a:moveTo>
                      <a:pt x="10" y="8"/>
                    </a:moveTo>
                    <a:cubicBezTo>
                      <a:pt x="10" y="25"/>
                      <a:pt x="10" y="25"/>
                      <a:pt x="10" y="25"/>
                    </a:cubicBezTo>
                    <a:cubicBezTo>
                      <a:pt x="13" y="25"/>
                      <a:pt x="13" y="25"/>
                      <a:pt x="13" y="25"/>
                    </a:cubicBezTo>
                    <a:cubicBezTo>
                      <a:pt x="16" y="25"/>
                      <a:pt x="17" y="23"/>
                      <a:pt x="17" y="20"/>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4" name="Freeform 876"/>
              <p:cNvSpPr>
                <a:spLocks/>
              </p:cNvSpPr>
              <p:nvPr/>
            </p:nvSpPr>
            <p:spPr bwMode="auto">
              <a:xfrm>
                <a:off x="2099"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Freeform 877"/>
              <p:cNvSpPr>
                <a:spLocks noEditPoints="1"/>
              </p:cNvSpPr>
              <p:nvPr/>
            </p:nvSpPr>
            <p:spPr bwMode="auto">
              <a:xfrm>
                <a:off x="2117" y="1482"/>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3 h 56"/>
                  <a:gd name="T18" fmla="*/ 18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3"/>
                    </a:cubicBezTo>
                    <a:cubicBezTo>
                      <a:pt x="18" y="13"/>
                      <a:pt x="18" y="13"/>
                      <a:pt x="18" y="13"/>
                    </a:cubicBezTo>
                    <a:cubicBezTo>
                      <a:pt x="18"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6" name="Freeform 878"/>
              <p:cNvSpPr>
                <a:spLocks/>
              </p:cNvSpPr>
              <p:nvPr/>
            </p:nvSpPr>
            <p:spPr bwMode="auto">
              <a:xfrm>
                <a:off x="2140" y="1482"/>
                <a:ext cx="18" cy="39"/>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10 w 27"/>
                  <a:gd name="T11" fmla="*/ 0 h 57"/>
                  <a:gd name="T12" fmla="*/ 10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10" y="0"/>
                      <a:pt x="10" y="0"/>
                      <a:pt x="10" y="0"/>
                    </a:cubicBezTo>
                    <a:cubicBezTo>
                      <a:pt x="10" y="43"/>
                      <a:pt x="10" y="43"/>
                      <a:pt x="10" y="43"/>
                    </a:cubicBezTo>
                    <a:cubicBezTo>
                      <a:pt x="10" y="46"/>
                      <a:pt x="11" y="49"/>
                      <a:pt x="14" y="49"/>
                    </a:cubicBezTo>
                    <a:cubicBezTo>
                      <a:pt x="17" y="49"/>
                      <a:pt x="19" y="46"/>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Freeform 879"/>
              <p:cNvSpPr>
                <a:spLocks/>
              </p:cNvSpPr>
              <p:nvPr/>
            </p:nvSpPr>
            <p:spPr bwMode="auto">
              <a:xfrm>
                <a:off x="2162"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8" name="Freeform 880"/>
              <p:cNvSpPr>
                <a:spLocks/>
              </p:cNvSpPr>
              <p:nvPr/>
            </p:nvSpPr>
            <p:spPr bwMode="auto">
              <a:xfrm>
                <a:off x="2184"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2 w 15"/>
                  <a:gd name="T11" fmla="*/ 17 h 38"/>
                  <a:gd name="T12" fmla="*/ 12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2" y="17"/>
                    </a:lnTo>
                    <a:lnTo>
                      <a:pt x="12"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Freeform 881"/>
              <p:cNvSpPr>
                <a:spLocks noEditPoints="1"/>
              </p:cNvSpPr>
              <p:nvPr/>
            </p:nvSpPr>
            <p:spPr bwMode="auto">
              <a:xfrm>
                <a:off x="2203" y="1482"/>
                <a:ext cx="18"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3 h 56"/>
                  <a:gd name="T18" fmla="*/ 19 w 28"/>
                  <a:gd name="T19" fmla="*/ 13 h 56"/>
                  <a:gd name="T20" fmla="*/ 13 w 28"/>
                  <a:gd name="T21" fmla="*/ 8 h 56"/>
                  <a:gd name="T22" fmla="*/ 9 w 28"/>
                  <a:gd name="T23" fmla="*/ 8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5" y="56"/>
                      <a:pt x="14" y="56"/>
                    </a:cubicBezTo>
                    <a:cubicBezTo>
                      <a:pt x="0" y="56"/>
                      <a:pt x="0" y="56"/>
                      <a:pt x="0" y="56"/>
                    </a:cubicBezTo>
                    <a:cubicBezTo>
                      <a:pt x="0" y="0"/>
                      <a:pt x="0" y="0"/>
                      <a:pt x="0" y="0"/>
                    </a:cubicBezTo>
                    <a:cubicBezTo>
                      <a:pt x="14" y="0"/>
                      <a:pt x="14" y="0"/>
                      <a:pt x="14" y="0"/>
                    </a:cubicBezTo>
                    <a:cubicBezTo>
                      <a:pt x="25" y="0"/>
                      <a:pt x="28" y="6"/>
                      <a:pt x="28" y="15"/>
                    </a:cubicBezTo>
                    <a:moveTo>
                      <a:pt x="13" y="48"/>
                    </a:moveTo>
                    <a:cubicBezTo>
                      <a:pt x="17" y="48"/>
                      <a:pt x="19" y="46"/>
                      <a:pt x="19" y="43"/>
                    </a:cubicBezTo>
                    <a:cubicBezTo>
                      <a:pt x="19" y="13"/>
                      <a:pt x="19" y="13"/>
                      <a:pt x="19" y="13"/>
                    </a:cubicBezTo>
                    <a:cubicBezTo>
                      <a:pt x="19" y="10"/>
                      <a:pt x="17" y="8"/>
                      <a:pt x="13" y="8"/>
                    </a:cubicBezTo>
                    <a:cubicBezTo>
                      <a:pt x="9" y="8"/>
                      <a:pt x="9" y="8"/>
                      <a:pt x="9" y="8"/>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Rectangle 882"/>
              <p:cNvSpPr>
                <a:spLocks noChangeArrowheads="1"/>
              </p:cNvSpPr>
              <p:nvPr/>
            </p:nvSpPr>
            <p:spPr bwMode="auto">
              <a:xfrm>
                <a:off x="2077"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Freeform 883"/>
              <p:cNvSpPr>
                <a:spLocks/>
              </p:cNvSpPr>
              <p:nvPr/>
            </p:nvSpPr>
            <p:spPr bwMode="auto">
              <a:xfrm>
                <a:off x="2087"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2" name="Freeform 884"/>
              <p:cNvSpPr>
                <a:spLocks/>
              </p:cNvSpPr>
              <p:nvPr/>
            </p:nvSpPr>
            <p:spPr bwMode="auto">
              <a:xfrm>
                <a:off x="2109"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2 w 15"/>
                  <a:gd name="T11" fmla="*/ 16 h 39"/>
                  <a:gd name="T12" fmla="*/ 12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2" y="16"/>
                    </a:lnTo>
                    <a:lnTo>
                      <a:pt x="12"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Freeform 885"/>
              <p:cNvSpPr>
                <a:spLocks noEditPoints="1"/>
              </p:cNvSpPr>
              <p:nvPr/>
            </p:nvSpPr>
            <p:spPr bwMode="auto">
              <a:xfrm>
                <a:off x="2127" y="1535"/>
                <a:ext cx="19" cy="43"/>
              </a:xfrm>
              <a:custGeom>
                <a:avLst/>
                <a:gdLst>
                  <a:gd name="T0" fmla="*/ 11 w 29"/>
                  <a:gd name="T1" fmla="*/ 60 h 64"/>
                  <a:gd name="T2" fmla="*/ 11 w 29"/>
                  <a:gd name="T3" fmla="*/ 57 h 64"/>
                  <a:gd name="T4" fmla="*/ 0 w 29"/>
                  <a:gd name="T5" fmla="*/ 42 h 64"/>
                  <a:gd name="T6" fmla="*/ 0 w 29"/>
                  <a:gd name="T7" fmla="*/ 15 h 64"/>
                  <a:gd name="T8" fmla="*/ 15 w 29"/>
                  <a:gd name="T9" fmla="*/ 0 h 64"/>
                  <a:gd name="T10" fmla="*/ 29 w 29"/>
                  <a:gd name="T11" fmla="*/ 15 h 64"/>
                  <a:gd name="T12" fmla="*/ 29 w 29"/>
                  <a:gd name="T13" fmla="*/ 42 h 64"/>
                  <a:gd name="T14" fmla="*/ 22 w 29"/>
                  <a:gd name="T15" fmla="*/ 55 h 64"/>
                  <a:gd name="T16" fmla="*/ 29 w 29"/>
                  <a:gd name="T17" fmla="*/ 57 h 64"/>
                  <a:gd name="T18" fmla="*/ 29 w 29"/>
                  <a:gd name="T19" fmla="*/ 64 h 64"/>
                  <a:gd name="T20" fmla="*/ 11 w 29"/>
                  <a:gd name="T21" fmla="*/ 60 h 64"/>
                  <a:gd name="T22" fmla="*/ 20 w 29"/>
                  <a:gd name="T23" fmla="*/ 44 h 64"/>
                  <a:gd name="T24" fmla="*/ 20 w 29"/>
                  <a:gd name="T25" fmla="*/ 13 h 64"/>
                  <a:gd name="T26" fmla="*/ 15 w 29"/>
                  <a:gd name="T27" fmla="*/ 8 h 64"/>
                  <a:gd name="T28" fmla="*/ 10 w 29"/>
                  <a:gd name="T29" fmla="*/ 13 h 64"/>
                  <a:gd name="T30" fmla="*/ 10 w 29"/>
                  <a:gd name="T31" fmla="*/ 44 h 64"/>
                  <a:gd name="T32" fmla="*/ 15 w 29"/>
                  <a:gd name="T33" fmla="*/ 50 h 64"/>
                  <a:gd name="T34" fmla="*/ 20 w 29"/>
                  <a:gd name="T3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64">
                    <a:moveTo>
                      <a:pt x="11" y="60"/>
                    </a:moveTo>
                    <a:cubicBezTo>
                      <a:pt x="11" y="57"/>
                      <a:pt x="11" y="57"/>
                      <a:pt x="11" y="57"/>
                    </a:cubicBezTo>
                    <a:cubicBezTo>
                      <a:pt x="4" y="55"/>
                      <a:pt x="0" y="50"/>
                      <a:pt x="0" y="42"/>
                    </a:cubicBezTo>
                    <a:cubicBezTo>
                      <a:pt x="0" y="15"/>
                      <a:pt x="0" y="15"/>
                      <a:pt x="0" y="15"/>
                    </a:cubicBezTo>
                    <a:cubicBezTo>
                      <a:pt x="0" y="6"/>
                      <a:pt x="5" y="0"/>
                      <a:pt x="15" y="0"/>
                    </a:cubicBezTo>
                    <a:cubicBezTo>
                      <a:pt x="25" y="0"/>
                      <a:pt x="29" y="6"/>
                      <a:pt x="29" y="15"/>
                    </a:cubicBezTo>
                    <a:cubicBezTo>
                      <a:pt x="29" y="42"/>
                      <a:pt x="29" y="42"/>
                      <a:pt x="29" y="42"/>
                    </a:cubicBezTo>
                    <a:cubicBezTo>
                      <a:pt x="29" y="48"/>
                      <a:pt x="27" y="53"/>
                      <a:pt x="22" y="55"/>
                    </a:cubicBezTo>
                    <a:cubicBezTo>
                      <a:pt x="29" y="57"/>
                      <a:pt x="29" y="57"/>
                      <a:pt x="29" y="57"/>
                    </a:cubicBezTo>
                    <a:cubicBezTo>
                      <a:pt x="29" y="64"/>
                      <a:pt x="29" y="64"/>
                      <a:pt x="29" y="64"/>
                    </a:cubicBezTo>
                    <a:lnTo>
                      <a:pt x="11" y="60"/>
                    </a:lnTo>
                    <a:close/>
                    <a:moveTo>
                      <a:pt x="20" y="44"/>
                    </a:moveTo>
                    <a:cubicBezTo>
                      <a:pt x="20" y="13"/>
                      <a:pt x="20" y="13"/>
                      <a:pt x="20" y="13"/>
                    </a:cubicBezTo>
                    <a:cubicBezTo>
                      <a:pt x="20" y="10"/>
                      <a:pt x="18" y="8"/>
                      <a:pt x="15" y="8"/>
                    </a:cubicBezTo>
                    <a:cubicBezTo>
                      <a:pt x="11" y="8"/>
                      <a:pt x="10" y="10"/>
                      <a:pt x="10" y="13"/>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4" name="Freeform 886"/>
              <p:cNvSpPr>
                <a:spLocks/>
              </p:cNvSpPr>
              <p:nvPr/>
            </p:nvSpPr>
            <p:spPr bwMode="auto">
              <a:xfrm>
                <a:off x="2150"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4"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Freeform 887"/>
              <p:cNvSpPr>
                <a:spLocks noEditPoints="1"/>
              </p:cNvSpPr>
              <p:nvPr/>
            </p:nvSpPr>
            <p:spPr bwMode="auto">
              <a:xfrm>
                <a:off x="2170" y="1535"/>
                <a:ext cx="22" cy="39"/>
              </a:xfrm>
              <a:custGeom>
                <a:avLst/>
                <a:gdLst>
                  <a:gd name="T0" fmla="*/ 0 w 22"/>
                  <a:gd name="T1" fmla="*/ 39 h 39"/>
                  <a:gd name="T2" fmla="*/ 8 w 22"/>
                  <a:gd name="T3" fmla="*/ 0 h 39"/>
                  <a:gd name="T4" fmla="*/ 15 w 22"/>
                  <a:gd name="T5" fmla="*/ 0 h 39"/>
                  <a:gd name="T6" fmla="*/ 22 w 22"/>
                  <a:gd name="T7" fmla="*/ 39 h 39"/>
                  <a:gd name="T8" fmla="*/ 16 w 22"/>
                  <a:gd name="T9" fmla="*/ 39 h 39"/>
                  <a:gd name="T10" fmla="*/ 14 w 22"/>
                  <a:gd name="T11" fmla="*/ 31 h 39"/>
                  <a:gd name="T12" fmla="*/ 8 w 22"/>
                  <a:gd name="T13" fmla="*/ 31 h 39"/>
                  <a:gd name="T14" fmla="*/ 6 w 22"/>
                  <a:gd name="T15" fmla="*/ 39 h 39"/>
                  <a:gd name="T16" fmla="*/ 0 w 22"/>
                  <a:gd name="T17" fmla="*/ 39 h 39"/>
                  <a:gd name="T18" fmla="*/ 8 w 22"/>
                  <a:gd name="T19" fmla="*/ 26 h 39"/>
                  <a:gd name="T20" fmla="*/ 14 w 22"/>
                  <a:gd name="T21" fmla="*/ 26 h 39"/>
                  <a:gd name="T22" fmla="*/ 11 w 22"/>
                  <a:gd name="T23" fmla="*/ 11 h 39"/>
                  <a:gd name="T24" fmla="*/ 11 w 22"/>
                  <a:gd name="T25" fmla="*/ 11 h 39"/>
                  <a:gd name="T26" fmla="*/ 8 w 22"/>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9">
                    <a:moveTo>
                      <a:pt x="0" y="39"/>
                    </a:moveTo>
                    <a:lnTo>
                      <a:pt x="8" y="0"/>
                    </a:lnTo>
                    <a:lnTo>
                      <a:pt x="15" y="0"/>
                    </a:lnTo>
                    <a:lnTo>
                      <a:pt x="22" y="39"/>
                    </a:lnTo>
                    <a:lnTo>
                      <a:pt x="16" y="39"/>
                    </a:lnTo>
                    <a:lnTo>
                      <a:pt x="14" y="31"/>
                    </a:lnTo>
                    <a:lnTo>
                      <a:pt x="8" y="31"/>
                    </a:lnTo>
                    <a:lnTo>
                      <a:pt x="6" y="39"/>
                    </a:lnTo>
                    <a:lnTo>
                      <a:pt x="0" y="39"/>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6" name="Freeform 888"/>
              <p:cNvSpPr>
                <a:spLocks/>
              </p:cNvSpPr>
              <p:nvPr/>
            </p:nvSpPr>
            <p:spPr bwMode="auto">
              <a:xfrm>
                <a:off x="2194" y="1535"/>
                <a:ext cx="15" cy="39"/>
              </a:xfrm>
              <a:custGeom>
                <a:avLst/>
                <a:gdLst>
                  <a:gd name="T0" fmla="*/ 0 w 15"/>
                  <a:gd name="T1" fmla="*/ 0 h 39"/>
                  <a:gd name="T2" fmla="*/ 7 w 15"/>
                  <a:gd name="T3" fmla="*/ 0 h 39"/>
                  <a:gd name="T4" fmla="*/ 7 w 15"/>
                  <a:gd name="T5" fmla="*/ 33 h 39"/>
                  <a:gd name="T6" fmla="*/ 15 w 15"/>
                  <a:gd name="T7" fmla="*/ 33 h 39"/>
                  <a:gd name="T8" fmla="*/ 15 w 15"/>
                  <a:gd name="T9" fmla="*/ 39 h 39"/>
                  <a:gd name="T10" fmla="*/ 0 w 15"/>
                  <a:gd name="T11" fmla="*/ 39 h 39"/>
                  <a:gd name="T12" fmla="*/ 0 w 1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 h="39">
                    <a:moveTo>
                      <a:pt x="0" y="0"/>
                    </a:moveTo>
                    <a:lnTo>
                      <a:pt x="7" y="0"/>
                    </a:lnTo>
                    <a:lnTo>
                      <a:pt x="7"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Rectangle 889"/>
              <p:cNvSpPr>
                <a:spLocks noChangeArrowheads="1"/>
              </p:cNvSpPr>
              <p:nvPr/>
            </p:nvSpPr>
            <p:spPr bwMode="auto">
              <a:xfrm>
                <a:off x="2211"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8" name="Freeform 890"/>
              <p:cNvSpPr>
                <a:spLocks/>
              </p:cNvSpPr>
              <p:nvPr/>
            </p:nvSpPr>
            <p:spPr bwMode="auto">
              <a:xfrm>
                <a:off x="2221"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Rectangle 891"/>
              <p:cNvSpPr>
                <a:spLocks noChangeArrowheads="1"/>
              </p:cNvSpPr>
              <p:nvPr/>
            </p:nvSpPr>
            <p:spPr bwMode="auto">
              <a:xfrm>
                <a:off x="2241"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0" name="Freeform 892"/>
              <p:cNvSpPr>
                <a:spLocks/>
              </p:cNvSpPr>
              <p:nvPr/>
            </p:nvSpPr>
            <p:spPr bwMode="auto">
              <a:xfrm>
                <a:off x="2250" y="1535"/>
                <a:ext cx="16" cy="39"/>
              </a:xfrm>
              <a:custGeom>
                <a:avLst/>
                <a:gdLst>
                  <a:gd name="T0" fmla="*/ 0 w 16"/>
                  <a:gd name="T1" fmla="*/ 0 h 39"/>
                  <a:gd name="T2" fmla="*/ 16 w 16"/>
                  <a:gd name="T3" fmla="*/ 0 h 39"/>
                  <a:gd name="T4" fmla="*/ 16 w 16"/>
                  <a:gd name="T5" fmla="*/ 5 h 39"/>
                  <a:gd name="T6" fmla="*/ 7 w 16"/>
                  <a:gd name="T7" fmla="*/ 5 h 39"/>
                  <a:gd name="T8" fmla="*/ 7 w 16"/>
                  <a:gd name="T9" fmla="*/ 16 h 39"/>
                  <a:gd name="T10" fmla="*/ 13 w 16"/>
                  <a:gd name="T11" fmla="*/ 16 h 39"/>
                  <a:gd name="T12" fmla="*/ 13 w 16"/>
                  <a:gd name="T13" fmla="*/ 22 h 39"/>
                  <a:gd name="T14" fmla="*/ 7 w 16"/>
                  <a:gd name="T15" fmla="*/ 22 h 39"/>
                  <a:gd name="T16" fmla="*/ 7 w 16"/>
                  <a:gd name="T17" fmla="*/ 33 h 39"/>
                  <a:gd name="T18" fmla="*/ 16 w 16"/>
                  <a:gd name="T19" fmla="*/ 33 h 39"/>
                  <a:gd name="T20" fmla="*/ 16 w 16"/>
                  <a:gd name="T21" fmla="*/ 39 h 39"/>
                  <a:gd name="T22" fmla="*/ 0 w 16"/>
                  <a:gd name="T23" fmla="*/ 39 h 39"/>
                  <a:gd name="T24" fmla="*/ 0 w 16"/>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9">
                    <a:moveTo>
                      <a:pt x="0" y="0"/>
                    </a:moveTo>
                    <a:lnTo>
                      <a:pt x="16" y="0"/>
                    </a:lnTo>
                    <a:lnTo>
                      <a:pt x="16" y="5"/>
                    </a:lnTo>
                    <a:lnTo>
                      <a:pt x="7" y="5"/>
                    </a:lnTo>
                    <a:lnTo>
                      <a:pt x="7" y="16"/>
                    </a:lnTo>
                    <a:lnTo>
                      <a:pt x="13" y="16"/>
                    </a:lnTo>
                    <a:lnTo>
                      <a:pt x="13" y="22"/>
                    </a:lnTo>
                    <a:lnTo>
                      <a:pt x="7" y="22"/>
                    </a:lnTo>
                    <a:lnTo>
                      <a:pt x="7" y="33"/>
                    </a:lnTo>
                    <a:lnTo>
                      <a:pt x="16" y="33"/>
                    </a:lnTo>
                    <a:lnTo>
                      <a:pt x="16"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1" name="Freeform 893"/>
              <p:cNvSpPr>
                <a:spLocks/>
              </p:cNvSpPr>
              <p:nvPr/>
            </p:nvSpPr>
            <p:spPr bwMode="auto">
              <a:xfrm>
                <a:off x="2269" y="1535"/>
                <a:ext cx="18" cy="39"/>
              </a:xfrm>
              <a:custGeom>
                <a:avLst/>
                <a:gdLst>
                  <a:gd name="T0" fmla="*/ 0 w 27"/>
                  <a:gd name="T1" fmla="*/ 44 h 57"/>
                  <a:gd name="T2" fmla="*/ 0 w 27"/>
                  <a:gd name="T3" fmla="*/ 37 h 57"/>
                  <a:gd name="T4" fmla="*/ 9 w 27"/>
                  <a:gd name="T5" fmla="*/ 37 h 57"/>
                  <a:gd name="T6" fmla="*/ 9 w 27"/>
                  <a:gd name="T7" fmla="*/ 45 h 57"/>
                  <a:gd name="T8" fmla="*/ 13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2"/>
                      <a:pt x="18" y="42"/>
                      <a:pt x="18" y="42"/>
                    </a:cubicBezTo>
                    <a:cubicBezTo>
                      <a:pt x="18" y="39"/>
                      <a:pt x="16"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6" y="7"/>
                      <a:pt x="13" y="7"/>
                    </a:cubicBezTo>
                    <a:cubicBezTo>
                      <a:pt x="11" y="7"/>
                      <a:pt x="9" y="9"/>
                      <a:pt x="9" y="12"/>
                    </a:cubicBezTo>
                    <a:cubicBezTo>
                      <a:pt x="9" y="13"/>
                      <a:pt x="9" y="13"/>
                      <a:pt x="9" y="13"/>
                    </a:cubicBezTo>
                    <a:cubicBezTo>
                      <a:pt x="9" y="16"/>
                      <a:pt x="11" y="18"/>
                      <a:pt x="13"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2" name="Freeform 894"/>
              <p:cNvSpPr>
                <a:spLocks/>
              </p:cNvSpPr>
              <p:nvPr/>
            </p:nvSpPr>
            <p:spPr bwMode="auto">
              <a:xfrm>
                <a:off x="2554" y="1482"/>
                <a:ext cx="19" cy="39"/>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6"/>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9"/>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Freeform 895"/>
              <p:cNvSpPr>
                <a:spLocks/>
              </p:cNvSpPr>
              <p:nvPr/>
            </p:nvSpPr>
            <p:spPr bwMode="auto">
              <a:xfrm>
                <a:off x="2575" y="1482"/>
                <a:ext cx="19" cy="39"/>
              </a:xfrm>
              <a:custGeom>
                <a:avLst/>
                <a:gdLst>
                  <a:gd name="T0" fmla="*/ 28 w 28"/>
                  <a:gd name="T1" fmla="*/ 0 h 57"/>
                  <a:gd name="T2" fmla="*/ 28 w 28"/>
                  <a:gd name="T3" fmla="*/ 42 h 57"/>
                  <a:gd name="T4" fmla="*/ 15 w 28"/>
                  <a:gd name="T5" fmla="*/ 57 h 57"/>
                  <a:gd name="T6" fmla="*/ 0 w 28"/>
                  <a:gd name="T7" fmla="*/ 42 h 57"/>
                  <a:gd name="T8" fmla="*/ 0 w 28"/>
                  <a:gd name="T9" fmla="*/ 0 h 57"/>
                  <a:gd name="T10" fmla="*/ 10 w 28"/>
                  <a:gd name="T11" fmla="*/ 0 h 57"/>
                  <a:gd name="T12" fmla="*/ 10 w 28"/>
                  <a:gd name="T13" fmla="*/ 43 h 57"/>
                  <a:gd name="T14" fmla="*/ 15 w 28"/>
                  <a:gd name="T15" fmla="*/ 49 h 57"/>
                  <a:gd name="T16" fmla="*/ 19 w 28"/>
                  <a:gd name="T17" fmla="*/ 43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2"/>
                      <a:pt x="28" y="42"/>
                      <a:pt x="28" y="42"/>
                    </a:cubicBezTo>
                    <a:cubicBezTo>
                      <a:pt x="28" y="51"/>
                      <a:pt x="24" y="57"/>
                      <a:pt x="15" y="57"/>
                    </a:cubicBezTo>
                    <a:cubicBezTo>
                      <a:pt x="5" y="57"/>
                      <a:pt x="0" y="51"/>
                      <a:pt x="0" y="42"/>
                    </a:cubicBezTo>
                    <a:cubicBezTo>
                      <a:pt x="0" y="0"/>
                      <a:pt x="0" y="0"/>
                      <a:pt x="0" y="0"/>
                    </a:cubicBezTo>
                    <a:cubicBezTo>
                      <a:pt x="10" y="0"/>
                      <a:pt x="10" y="0"/>
                      <a:pt x="10" y="0"/>
                    </a:cubicBezTo>
                    <a:cubicBezTo>
                      <a:pt x="10" y="43"/>
                      <a:pt x="10" y="43"/>
                      <a:pt x="10" y="43"/>
                    </a:cubicBezTo>
                    <a:cubicBezTo>
                      <a:pt x="10" y="46"/>
                      <a:pt x="11" y="49"/>
                      <a:pt x="15" y="49"/>
                    </a:cubicBezTo>
                    <a:cubicBezTo>
                      <a:pt x="18" y="49"/>
                      <a:pt x="19" y="46"/>
                      <a:pt x="19" y="43"/>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Freeform 896"/>
              <p:cNvSpPr>
                <a:spLocks/>
              </p:cNvSpPr>
              <p:nvPr/>
            </p:nvSpPr>
            <p:spPr bwMode="auto">
              <a:xfrm>
                <a:off x="2597"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3"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Freeform 897"/>
              <p:cNvSpPr>
                <a:spLocks/>
              </p:cNvSpPr>
              <p:nvPr/>
            </p:nvSpPr>
            <p:spPr bwMode="auto">
              <a:xfrm>
                <a:off x="2616" y="1482"/>
                <a:ext cx="17" cy="38"/>
              </a:xfrm>
              <a:custGeom>
                <a:avLst/>
                <a:gdLst>
                  <a:gd name="T0" fmla="*/ 0 w 17"/>
                  <a:gd name="T1" fmla="*/ 0 h 38"/>
                  <a:gd name="T2" fmla="*/ 17 w 17"/>
                  <a:gd name="T3" fmla="*/ 0 h 38"/>
                  <a:gd name="T4" fmla="*/ 17 w 17"/>
                  <a:gd name="T5" fmla="*/ 6 h 38"/>
                  <a:gd name="T6" fmla="*/ 12 w 17"/>
                  <a:gd name="T7" fmla="*/ 6 h 38"/>
                  <a:gd name="T8" fmla="*/ 12 w 17"/>
                  <a:gd name="T9" fmla="*/ 38 h 38"/>
                  <a:gd name="T10" fmla="*/ 5 w 17"/>
                  <a:gd name="T11" fmla="*/ 38 h 38"/>
                  <a:gd name="T12" fmla="*/ 5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2" y="6"/>
                    </a:lnTo>
                    <a:lnTo>
                      <a:pt x="12" y="38"/>
                    </a:lnTo>
                    <a:lnTo>
                      <a:pt x="5" y="38"/>
                    </a:lnTo>
                    <a:lnTo>
                      <a:pt x="5"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6" name="Freeform 898"/>
              <p:cNvSpPr>
                <a:spLocks noEditPoints="1"/>
              </p:cNvSpPr>
              <p:nvPr/>
            </p:nvSpPr>
            <p:spPr bwMode="auto">
              <a:xfrm>
                <a:off x="2632"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3 w 22"/>
                  <a:gd name="T11" fmla="*/ 31 h 38"/>
                  <a:gd name="T12" fmla="*/ 7 w 22"/>
                  <a:gd name="T13" fmla="*/ 31 h 38"/>
                  <a:gd name="T14" fmla="*/ 6 w 22"/>
                  <a:gd name="T15" fmla="*/ 38 h 38"/>
                  <a:gd name="T16" fmla="*/ 0 w 22"/>
                  <a:gd name="T17" fmla="*/ 38 h 38"/>
                  <a:gd name="T18" fmla="*/ 7 w 22"/>
                  <a:gd name="T19" fmla="*/ 26 h 38"/>
                  <a:gd name="T20" fmla="*/ 13 w 22"/>
                  <a:gd name="T21" fmla="*/ 26 h 38"/>
                  <a:gd name="T22" fmla="*/ 10 w 22"/>
                  <a:gd name="T23" fmla="*/ 11 h 38"/>
                  <a:gd name="T24" fmla="*/ 10 w 22"/>
                  <a:gd name="T25" fmla="*/ 11 h 38"/>
                  <a:gd name="T26" fmla="*/ 7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3" y="31"/>
                    </a:lnTo>
                    <a:lnTo>
                      <a:pt x="7" y="31"/>
                    </a:lnTo>
                    <a:lnTo>
                      <a:pt x="6" y="38"/>
                    </a:lnTo>
                    <a:lnTo>
                      <a:pt x="0" y="38"/>
                    </a:lnTo>
                    <a:close/>
                    <a:moveTo>
                      <a:pt x="7" y="26"/>
                    </a:moveTo>
                    <a:lnTo>
                      <a:pt x="13" y="26"/>
                    </a:lnTo>
                    <a:lnTo>
                      <a:pt x="10" y="11"/>
                    </a:lnTo>
                    <a:lnTo>
                      <a:pt x="10" y="11"/>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Rectangle 899"/>
              <p:cNvSpPr>
                <a:spLocks noChangeArrowheads="1"/>
              </p:cNvSpPr>
              <p:nvPr/>
            </p:nvSpPr>
            <p:spPr bwMode="auto">
              <a:xfrm>
                <a:off x="265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Freeform 900"/>
              <p:cNvSpPr>
                <a:spLocks/>
              </p:cNvSpPr>
              <p:nvPr/>
            </p:nvSpPr>
            <p:spPr bwMode="auto">
              <a:xfrm>
                <a:off x="2665"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Freeform 901"/>
              <p:cNvSpPr>
                <a:spLocks noEditPoints="1"/>
              </p:cNvSpPr>
              <p:nvPr/>
            </p:nvSpPr>
            <p:spPr bwMode="auto">
              <a:xfrm>
                <a:off x="2685" y="1482"/>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0 w 22"/>
                  <a:gd name="T23" fmla="*/ 11 h 38"/>
                  <a:gd name="T24" fmla="*/ 10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Freeform 902"/>
              <p:cNvSpPr>
                <a:spLocks noEditPoints="1"/>
              </p:cNvSpPr>
              <p:nvPr/>
            </p:nvSpPr>
            <p:spPr bwMode="auto">
              <a:xfrm>
                <a:off x="2709" y="1482"/>
                <a:ext cx="18"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3 w 27"/>
                  <a:gd name="T23" fmla="*/ 23 h 56"/>
                  <a:gd name="T24" fmla="*/ 17 w 27"/>
                  <a:gd name="T25" fmla="*/ 19 h 56"/>
                  <a:gd name="T26" fmla="*/ 17 w 27"/>
                  <a:gd name="T27" fmla="*/ 12 h 56"/>
                  <a:gd name="T28" fmla="*/ 13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8"/>
                      <a:pt x="13" y="8"/>
                    </a:cubicBezTo>
                    <a:cubicBezTo>
                      <a:pt x="9" y="8"/>
                      <a:pt x="9" y="8"/>
                      <a:pt x="9" y="8"/>
                    </a:cubicBezTo>
                    <a:lnTo>
                      <a:pt x="9" y="23"/>
                    </a:lnTo>
                    <a:close/>
                    <a:moveTo>
                      <a:pt x="9" y="31"/>
                    </a:moveTo>
                    <a:cubicBezTo>
                      <a:pt x="9" y="48"/>
                      <a:pt x="9" y="48"/>
                      <a:pt x="9" y="48"/>
                    </a:cubicBezTo>
                    <a:cubicBezTo>
                      <a:pt x="13" y="48"/>
                      <a:pt x="13" y="48"/>
                      <a:pt x="13"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903"/>
              <p:cNvSpPr>
                <a:spLocks/>
              </p:cNvSpPr>
              <p:nvPr/>
            </p:nvSpPr>
            <p:spPr bwMode="auto">
              <a:xfrm>
                <a:off x="2730" y="1482"/>
                <a:ext cx="14" cy="38"/>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Freeform 904"/>
              <p:cNvSpPr>
                <a:spLocks/>
              </p:cNvSpPr>
              <p:nvPr/>
            </p:nvSpPr>
            <p:spPr bwMode="auto">
              <a:xfrm>
                <a:off x="2746"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905"/>
              <p:cNvSpPr>
                <a:spLocks/>
              </p:cNvSpPr>
              <p:nvPr/>
            </p:nvSpPr>
            <p:spPr bwMode="auto">
              <a:xfrm>
                <a:off x="2770" y="1482"/>
                <a:ext cx="18" cy="39"/>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7"/>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7"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4" name="Rectangle 906"/>
              <p:cNvSpPr>
                <a:spLocks noChangeArrowheads="1"/>
              </p:cNvSpPr>
              <p:nvPr/>
            </p:nvSpPr>
            <p:spPr bwMode="auto">
              <a:xfrm>
                <a:off x="2791"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907"/>
              <p:cNvSpPr>
                <a:spLocks/>
              </p:cNvSpPr>
              <p:nvPr/>
            </p:nvSpPr>
            <p:spPr bwMode="auto">
              <a:xfrm>
                <a:off x="2799" y="1482"/>
                <a:ext cx="17" cy="38"/>
              </a:xfrm>
              <a:custGeom>
                <a:avLst/>
                <a:gdLst>
                  <a:gd name="T0" fmla="*/ 0 w 17"/>
                  <a:gd name="T1" fmla="*/ 0 h 38"/>
                  <a:gd name="T2" fmla="*/ 17 w 17"/>
                  <a:gd name="T3" fmla="*/ 0 h 38"/>
                  <a:gd name="T4" fmla="*/ 17 w 17"/>
                  <a:gd name="T5" fmla="*/ 6 h 38"/>
                  <a:gd name="T6" fmla="*/ 13 w 17"/>
                  <a:gd name="T7" fmla="*/ 6 h 38"/>
                  <a:gd name="T8" fmla="*/ 13 w 17"/>
                  <a:gd name="T9" fmla="*/ 38 h 38"/>
                  <a:gd name="T10" fmla="*/ 6 w 17"/>
                  <a:gd name="T11" fmla="*/ 38 h 38"/>
                  <a:gd name="T12" fmla="*/ 6 w 17"/>
                  <a:gd name="T13" fmla="*/ 6 h 38"/>
                  <a:gd name="T14" fmla="*/ 0 w 17"/>
                  <a:gd name="T15" fmla="*/ 6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6"/>
                    </a:lnTo>
                    <a:lnTo>
                      <a:pt x="13" y="6"/>
                    </a:lnTo>
                    <a:lnTo>
                      <a:pt x="13" y="38"/>
                    </a:lnTo>
                    <a:lnTo>
                      <a:pt x="6" y="38"/>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6" name="Rectangle 908"/>
              <p:cNvSpPr>
                <a:spLocks noChangeArrowheads="1"/>
              </p:cNvSpPr>
              <p:nvPr/>
            </p:nvSpPr>
            <p:spPr bwMode="auto">
              <a:xfrm>
                <a:off x="2819"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909"/>
              <p:cNvSpPr>
                <a:spLocks/>
              </p:cNvSpPr>
              <p:nvPr/>
            </p:nvSpPr>
            <p:spPr bwMode="auto">
              <a:xfrm>
                <a:off x="2828" y="1482"/>
                <a:ext cx="15" cy="38"/>
              </a:xfrm>
              <a:custGeom>
                <a:avLst/>
                <a:gdLst>
                  <a:gd name="T0" fmla="*/ 0 w 15"/>
                  <a:gd name="T1" fmla="*/ 0 h 38"/>
                  <a:gd name="T2" fmla="*/ 15 w 15"/>
                  <a:gd name="T3" fmla="*/ 0 h 38"/>
                  <a:gd name="T4" fmla="*/ 15 w 15"/>
                  <a:gd name="T5" fmla="*/ 6 h 38"/>
                  <a:gd name="T6" fmla="*/ 6 w 15"/>
                  <a:gd name="T7" fmla="*/ 6 h 38"/>
                  <a:gd name="T8" fmla="*/ 6 w 15"/>
                  <a:gd name="T9" fmla="*/ 17 h 38"/>
                  <a:gd name="T10" fmla="*/ 13 w 15"/>
                  <a:gd name="T11" fmla="*/ 17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6"/>
                    </a:lnTo>
                    <a:lnTo>
                      <a:pt x="6" y="6"/>
                    </a:lnTo>
                    <a:lnTo>
                      <a:pt x="6" y="17"/>
                    </a:lnTo>
                    <a:lnTo>
                      <a:pt x="13" y="17"/>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8" name="Freeform 910"/>
              <p:cNvSpPr>
                <a:spLocks/>
              </p:cNvSpPr>
              <p:nvPr/>
            </p:nvSpPr>
            <p:spPr bwMode="auto">
              <a:xfrm>
                <a:off x="2846" y="1482"/>
                <a:ext cx="18" cy="39"/>
              </a:xfrm>
              <a:custGeom>
                <a:avLst/>
                <a:gdLst>
                  <a:gd name="T0" fmla="*/ 0 w 27"/>
                  <a:gd name="T1" fmla="*/ 45 h 58"/>
                  <a:gd name="T2" fmla="*/ 0 w 27"/>
                  <a:gd name="T3" fmla="*/ 37 h 58"/>
                  <a:gd name="T4" fmla="*/ 8 w 27"/>
                  <a:gd name="T5" fmla="*/ 37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7 w 27"/>
                  <a:gd name="T29" fmla="*/ 17 h 58"/>
                  <a:gd name="T30" fmla="*/ 17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7" y="17"/>
                      <a:pt x="17" y="17"/>
                      <a:pt x="17" y="17"/>
                    </a:cubicBezTo>
                    <a:cubicBezTo>
                      <a:pt x="17" y="13"/>
                      <a:pt x="17" y="13"/>
                      <a:pt x="17" y="13"/>
                    </a:cubicBezTo>
                    <a:cubicBezTo>
                      <a:pt x="17"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2"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911"/>
              <p:cNvSpPr>
                <a:spLocks noEditPoints="1"/>
              </p:cNvSpPr>
              <p:nvPr/>
            </p:nvSpPr>
            <p:spPr bwMode="auto">
              <a:xfrm>
                <a:off x="2554" y="1535"/>
                <a:ext cx="21" cy="39"/>
              </a:xfrm>
              <a:custGeom>
                <a:avLst/>
                <a:gdLst>
                  <a:gd name="T0" fmla="*/ 0 w 21"/>
                  <a:gd name="T1" fmla="*/ 39 h 39"/>
                  <a:gd name="T2" fmla="*/ 7 w 21"/>
                  <a:gd name="T3" fmla="*/ 0 h 39"/>
                  <a:gd name="T4" fmla="*/ 14 w 21"/>
                  <a:gd name="T5" fmla="*/ 0 h 39"/>
                  <a:gd name="T6" fmla="*/ 21 w 21"/>
                  <a:gd name="T7" fmla="*/ 39 h 39"/>
                  <a:gd name="T8" fmla="*/ 15 w 21"/>
                  <a:gd name="T9" fmla="*/ 39 h 39"/>
                  <a:gd name="T10" fmla="*/ 14 w 21"/>
                  <a:gd name="T11" fmla="*/ 31 h 39"/>
                  <a:gd name="T12" fmla="*/ 7 w 21"/>
                  <a:gd name="T13" fmla="*/ 31 h 39"/>
                  <a:gd name="T14" fmla="*/ 6 w 21"/>
                  <a:gd name="T15" fmla="*/ 39 h 39"/>
                  <a:gd name="T16" fmla="*/ 0 w 21"/>
                  <a:gd name="T17" fmla="*/ 39 h 39"/>
                  <a:gd name="T18" fmla="*/ 8 w 21"/>
                  <a:gd name="T19" fmla="*/ 26 h 39"/>
                  <a:gd name="T20" fmla="*/ 13 w 21"/>
                  <a:gd name="T21" fmla="*/ 26 h 39"/>
                  <a:gd name="T22" fmla="*/ 10 w 21"/>
                  <a:gd name="T23" fmla="*/ 11 h 39"/>
                  <a:gd name="T24" fmla="*/ 10 w 21"/>
                  <a:gd name="T25" fmla="*/ 11 h 39"/>
                  <a:gd name="T26" fmla="*/ 8 w 21"/>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9">
                    <a:moveTo>
                      <a:pt x="0" y="39"/>
                    </a:moveTo>
                    <a:lnTo>
                      <a:pt x="7" y="0"/>
                    </a:lnTo>
                    <a:lnTo>
                      <a:pt x="14" y="0"/>
                    </a:lnTo>
                    <a:lnTo>
                      <a:pt x="21" y="39"/>
                    </a:lnTo>
                    <a:lnTo>
                      <a:pt x="15" y="39"/>
                    </a:lnTo>
                    <a:lnTo>
                      <a:pt x="14" y="31"/>
                    </a:lnTo>
                    <a:lnTo>
                      <a:pt x="7" y="31"/>
                    </a:lnTo>
                    <a:lnTo>
                      <a:pt x="6" y="39"/>
                    </a:lnTo>
                    <a:lnTo>
                      <a:pt x="0" y="39"/>
                    </a:lnTo>
                    <a:close/>
                    <a:moveTo>
                      <a:pt x="8" y="26"/>
                    </a:moveTo>
                    <a:lnTo>
                      <a:pt x="13" y="26"/>
                    </a:lnTo>
                    <a:lnTo>
                      <a:pt x="10" y="11"/>
                    </a:lnTo>
                    <a:lnTo>
                      <a:pt x="10"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Freeform 912"/>
              <p:cNvSpPr>
                <a:spLocks/>
              </p:cNvSpPr>
              <p:nvPr/>
            </p:nvSpPr>
            <p:spPr bwMode="auto">
              <a:xfrm>
                <a:off x="2577" y="1535"/>
                <a:ext cx="19" cy="39"/>
              </a:xfrm>
              <a:custGeom>
                <a:avLst/>
                <a:gdLst>
                  <a:gd name="T0" fmla="*/ 6 w 19"/>
                  <a:gd name="T1" fmla="*/ 14 h 39"/>
                  <a:gd name="T2" fmla="*/ 6 w 19"/>
                  <a:gd name="T3" fmla="*/ 39 h 39"/>
                  <a:gd name="T4" fmla="*/ 0 w 19"/>
                  <a:gd name="T5" fmla="*/ 39 h 39"/>
                  <a:gd name="T6" fmla="*/ 0 w 19"/>
                  <a:gd name="T7" fmla="*/ 0 h 39"/>
                  <a:gd name="T8" fmla="*/ 7 w 19"/>
                  <a:gd name="T9" fmla="*/ 0 h 39"/>
                  <a:gd name="T10" fmla="*/ 14 w 19"/>
                  <a:gd name="T11" fmla="*/ 22 h 39"/>
                  <a:gd name="T12" fmla="*/ 14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7" y="0"/>
                    </a:lnTo>
                    <a:lnTo>
                      <a:pt x="14" y="22"/>
                    </a:lnTo>
                    <a:lnTo>
                      <a:pt x="14"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913"/>
              <p:cNvSpPr>
                <a:spLocks noEditPoints="1"/>
              </p:cNvSpPr>
              <p:nvPr/>
            </p:nvSpPr>
            <p:spPr bwMode="auto">
              <a:xfrm>
                <a:off x="2599" y="1535"/>
                <a:ext cx="19" cy="39"/>
              </a:xfrm>
              <a:custGeom>
                <a:avLst/>
                <a:gdLst>
                  <a:gd name="T0" fmla="*/ 28 w 28"/>
                  <a:gd name="T1" fmla="*/ 15 h 57"/>
                  <a:gd name="T2" fmla="*/ 28 w 28"/>
                  <a:gd name="T3" fmla="*/ 41 h 57"/>
                  <a:gd name="T4" fmla="*/ 15 w 28"/>
                  <a:gd name="T5" fmla="*/ 57 h 57"/>
                  <a:gd name="T6" fmla="*/ 0 w 28"/>
                  <a:gd name="T7" fmla="*/ 57 h 57"/>
                  <a:gd name="T8" fmla="*/ 0 w 28"/>
                  <a:gd name="T9" fmla="*/ 0 h 57"/>
                  <a:gd name="T10" fmla="*/ 15 w 28"/>
                  <a:gd name="T11" fmla="*/ 0 h 57"/>
                  <a:gd name="T12" fmla="*/ 28 w 28"/>
                  <a:gd name="T13" fmla="*/ 15 h 57"/>
                  <a:gd name="T14" fmla="*/ 14 w 28"/>
                  <a:gd name="T15" fmla="*/ 49 h 57"/>
                  <a:gd name="T16" fmla="*/ 19 w 28"/>
                  <a:gd name="T17" fmla="*/ 43 h 57"/>
                  <a:gd name="T18" fmla="*/ 19 w 28"/>
                  <a:gd name="T19" fmla="*/ 14 h 57"/>
                  <a:gd name="T20" fmla="*/ 14 w 28"/>
                  <a:gd name="T21" fmla="*/ 8 h 57"/>
                  <a:gd name="T22" fmla="*/ 10 w 28"/>
                  <a:gd name="T23" fmla="*/ 8 h 57"/>
                  <a:gd name="T24" fmla="*/ 10 w 28"/>
                  <a:gd name="T25" fmla="*/ 49 h 57"/>
                  <a:gd name="T26" fmla="*/ 14 w 28"/>
                  <a:gd name="T2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28" y="15"/>
                    </a:moveTo>
                    <a:cubicBezTo>
                      <a:pt x="28" y="41"/>
                      <a:pt x="28" y="41"/>
                      <a:pt x="28" y="41"/>
                    </a:cubicBezTo>
                    <a:cubicBezTo>
                      <a:pt x="28" y="50"/>
                      <a:pt x="25" y="57"/>
                      <a:pt x="15" y="57"/>
                    </a:cubicBezTo>
                    <a:cubicBezTo>
                      <a:pt x="0" y="57"/>
                      <a:pt x="0" y="57"/>
                      <a:pt x="0" y="57"/>
                    </a:cubicBezTo>
                    <a:cubicBezTo>
                      <a:pt x="0" y="0"/>
                      <a:pt x="0" y="0"/>
                      <a:pt x="0" y="0"/>
                    </a:cubicBezTo>
                    <a:cubicBezTo>
                      <a:pt x="15" y="0"/>
                      <a:pt x="15" y="0"/>
                      <a:pt x="15" y="0"/>
                    </a:cubicBezTo>
                    <a:cubicBezTo>
                      <a:pt x="25" y="0"/>
                      <a:pt x="28" y="7"/>
                      <a:pt x="28" y="15"/>
                    </a:cubicBezTo>
                    <a:moveTo>
                      <a:pt x="14" y="49"/>
                    </a:moveTo>
                    <a:cubicBezTo>
                      <a:pt x="17" y="49"/>
                      <a:pt x="19" y="47"/>
                      <a:pt x="19" y="43"/>
                    </a:cubicBezTo>
                    <a:cubicBezTo>
                      <a:pt x="19" y="14"/>
                      <a:pt x="19" y="14"/>
                      <a:pt x="19" y="14"/>
                    </a:cubicBezTo>
                    <a:cubicBezTo>
                      <a:pt x="19" y="10"/>
                      <a:pt x="17" y="8"/>
                      <a:pt x="14" y="8"/>
                    </a:cubicBezTo>
                    <a:cubicBezTo>
                      <a:pt x="10" y="8"/>
                      <a:pt x="10" y="8"/>
                      <a:pt x="10" y="8"/>
                    </a:cubicBezTo>
                    <a:cubicBezTo>
                      <a:pt x="10" y="49"/>
                      <a:pt x="10" y="49"/>
                      <a:pt x="10" y="49"/>
                    </a:cubicBez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2" name="Freeform 914"/>
              <p:cNvSpPr>
                <a:spLocks/>
              </p:cNvSpPr>
              <p:nvPr/>
            </p:nvSpPr>
            <p:spPr bwMode="auto">
              <a:xfrm>
                <a:off x="2627"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915"/>
              <p:cNvSpPr>
                <a:spLocks noEditPoints="1"/>
              </p:cNvSpPr>
              <p:nvPr/>
            </p:nvSpPr>
            <p:spPr bwMode="auto">
              <a:xfrm>
                <a:off x="2647"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4" name="Freeform 916"/>
              <p:cNvSpPr>
                <a:spLocks/>
              </p:cNvSpPr>
              <p:nvPr/>
            </p:nvSpPr>
            <p:spPr bwMode="auto">
              <a:xfrm>
                <a:off x="2670"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917"/>
              <p:cNvSpPr>
                <a:spLocks/>
              </p:cNvSpPr>
              <p:nvPr/>
            </p:nvSpPr>
            <p:spPr bwMode="auto">
              <a:xfrm>
                <a:off x="2696" y="1535"/>
                <a:ext cx="24" cy="39"/>
              </a:xfrm>
              <a:custGeom>
                <a:avLst/>
                <a:gdLst>
                  <a:gd name="T0" fmla="*/ 18 w 24"/>
                  <a:gd name="T1" fmla="*/ 14 h 39"/>
                  <a:gd name="T2" fmla="*/ 18 w 24"/>
                  <a:gd name="T3" fmla="*/ 14 h 39"/>
                  <a:gd name="T4" fmla="*/ 14 w 24"/>
                  <a:gd name="T5" fmla="*/ 39 h 39"/>
                  <a:gd name="T6" fmla="*/ 10 w 24"/>
                  <a:gd name="T7" fmla="*/ 39 h 39"/>
                  <a:gd name="T8" fmla="*/ 5 w 24"/>
                  <a:gd name="T9" fmla="*/ 14 h 39"/>
                  <a:gd name="T10" fmla="*/ 5 w 24"/>
                  <a:gd name="T11" fmla="*/ 14 h 39"/>
                  <a:gd name="T12" fmla="*/ 5 w 24"/>
                  <a:gd name="T13" fmla="*/ 39 h 39"/>
                  <a:gd name="T14" fmla="*/ 0 w 24"/>
                  <a:gd name="T15" fmla="*/ 39 h 39"/>
                  <a:gd name="T16" fmla="*/ 0 w 24"/>
                  <a:gd name="T17" fmla="*/ 0 h 39"/>
                  <a:gd name="T18" fmla="*/ 7 w 24"/>
                  <a:gd name="T19" fmla="*/ 0 h 39"/>
                  <a:gd name="T20" fmla="*/ 12 w 24"/>
                  <a:gd name="T21" fmla="*/ 22 h 39"/>
                  <a:gd name="T22" fmla="*/ 12 w 24"/>
                  <a:gd name="T23" fmla="*/ 22 h 39"/>
                  <a:gd name="T24" fmla="*/ 16 w 24"/>
                  <a:gd name="T25" fmla="*/ 0 h 39"/>
                  <a:gd name="T26" fmla="*/ 24 w 24"/>
                  <a:gd name="T27" fmla="*/ 0 h 39"/>
                  <a:gd name="T28" fmla="*/ 24 w 24"/>
                  <a:gd name="T29" fmla="*/ 39 h 39"/>
                  <a:gd name="T30" fmla="*/ 18 w 24"/>
                  <a:gd name="T31" fmla="*/ 39 h 39"/>
                  <a:gd name="T32" fmla="*/ 18 w 24"/>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9">
                    <a:moveTo>
                      <a:pt x="18" y="14"/>
                    </a:moveTo>
                    <a:lnTo>
                      <a:pt x="18" y="14"/>
                    </a:lnTo>
                    <a:lnTo>
                      <a:pt x="14" y="39"/>
                    </a:lnTo>
                    <a:lnTo>
                      <a:pt x="10" y="39"/>
                    </a:lnTo>
                    <a:lnTo>
                      <a:pt x="5" y="14"/>
                    </a:lnTo>
                    <a:lnTo>
                      <a:pt x="5" y="14"/>
                    </a:lnTo>
                    <a:lnTo>
                      <a:pt x="5" y="39"/>
                    </a:lnTo>
                    <a:lnTo>
                      <a:pt x="0" y="39"/>
                    </a:lnTo>
                    <a:lnTo>
                      <a:pt x="0" y="0"/>
                    </a:lnTo>
                    <a:lnTo>
                      <a:pt x="7" y="0"/>
                    </a:lnTo>
                    <a:lnTo>
                      <a:pt x="12" y="22"/>
                    </a:lnTo>
                    <a:lnTo>
                      <a:pt x="12" y="22"/>
                    </a:lnTo>
                    <a:lnTo>
                      <a:pt x="16" y="0"/>
                    </a:lnTo>
                    <a:lnTo>
                      <a:pt x="24" y="0"/>
                    </a:lnTo>
                    <a:lnTo>
                      <a:pt x="24" y="39"/>
                    </a:lnTo>
                    <a:lnTo>
                      <a:pt x="18" y="39"/>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Freeform 918"/>
              <p:cNvSpPr>
                <a:spLocks/>
              </p:cNvSpPr>
              <p:nvPr/>
            </p:nvSpPr>
            <p:spPr bwMode="auto">
              <a:xfrm>
                <a:off x="2722" y="1535"/>
                <a:ext cx="19" cy="39"/>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2"/>
                      <a:pt x="24" y="57"/>
                      <a:pt x="14" y="57"/>
                    </a:cubicBezTo>
                    <a:cubicBezTo>
                      <a:pt x="5" y="57"/>
                      <a:pt x="0" y="52"/>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919"/>
              <p:cNvSpPr>
                <a:spLocks/>
              </p:cNvSpPr>
              <p:nvPr/>
            </p:nvSpPr>
            <p:spPr bwMode="auto">
              <a:xfrm>
                <a:off x="2744" y="1535"/>
                <a:ext cx="19" cy="39"/>
              </a:xfrm>
              <a:custGeom>
                <a:avLst/>
                <a:gdLst>
                  <a:gd name="T0" fmla="*/ 5 w 19"/>
                  <a:gd name="T1" fmla="*/ 14 h 39"/>
                  <a:gd name="T2" fmla="*/ 5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5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5" y="14"/>
                    </a:moveTo>
                    <a:lnTo>
                      <a:pt x="5" y="39"/>
                    </a:lnTo>
                    <a:lnTo>
                      <a:pt x="0" y="39"/>
                    </a:lnTo>
                    <a:lnTo>
                      <a:pt x="0" y="0"/>
                    </a:lnTo>
                    <a:lnTo>
                      <a:pt x="6" y="0"/>
                    </a:lnTo>
                    <a:lnTo>
                      <a:pt x="13" y="22"/>
                    </a:lnTo>
                    <a:lnTo>
                      <a:pt x="13" y="0"/>
                    </a:lnTo>
                    <a:lnTo>
                      <a:pt x="19" y="0"/>
                    </a:lnTo>
                    <a:lnTo>
                      <a:pt x="19"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Rectangle 920"/>
              <p:cNvSpPr>
                <a:spLocks noChangeArrowheads="1"/>
              </p:cNvSpPr>
              <p:nvPr/>
            </p:nvSpPr>
            <p:spPr bwMode="auto">
              <a:xfrm>
                <a:off x="2766"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921"/>
              <p:cNvSpPr>
                <a:spLocks/>
              </p:cNvSpPr>
              <p:nvPr/>
            </p:nvSpPr>
            <p:spPr bwMode="auto">
              <a:xfrm>
                <a:off x="2774" y="1535"/>
                <a:ext cx="17" cy="39"/>
              </a:xfrm>
              <a:custGeom>
                <a:avLst/>
                <a:gdLst>
                  <a:gd name="T0" fmla="*/ 0 w 17"/>
                  <a:gd name="T1" fmla="*/ 0 h 39"/>
                  <a:gd name="T2" fmla="*/ 17 w 17"/>
                  <a:gd name="T3" fmla="*/ 0 h 39"/>
                  <a:gd name="T4" fmla="*/ 17 w 17"/>
                  <a:gd name="T5" fmla="*/ 5 h 39"/>
                  <a:gd name="T6" fmla="*/ 12 w 17"/>
                  <a:gd name="T7" fmla="*/ 5 h 39"/>
                  <a:gd name="T8" fmla="*/ 12 w 17"/>
                  <a:gd name="T9" fmla="*/ 39 h 39"/>
                  <a:gd name="T10" fmla="*/ 6 w 17"/>
                  <a:gd name="T11" fmla="*/ 39 h 39"/>
                  <a:gd name="T12" fmla="*/ 6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2" y="5"/>
                    </a:lnTo>
                    <a:lnTo>
                      <a:pt x="12" y="39"/>
                    </a:lnTo>
                    <a:lnTo>
                      <a:pt x="6" y="39"/>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Rectangle 922"/>
              <p:cNvSpPr>
                <a:spLocks noChangeArrowheads="1"/>
              </p:cNvSpPr>
              <p:nvPr/>
            </p:nvSpPr>
            <p:spPr bwMode="auto">
              <a:xfrm>
                <a:off x="2793" y="1535"/>
                <a:ext cx="7"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923"/>
              <p:cNvSpPr>
                <a:spLocks/>
              </p:cNvSpPr>
              <p:nvPr/>
            </p:nvSpPr>
            <p:spPr bwMode="auto">
              <a:xfrm>
                <a:off x="2803" y="1535"/>
                <a:ext cx="15" cy="39"/>
              </a:xfrm>
              <a:custGeom>
                <a:avLst/>
                <a:gdLst>
                  <a:gd name="T0" fmla="*/ 0 w 15"/>
                  <a:gd name="T1" fmla="*/ 0 h 39"/>
                  <a:gd name="T2" fmla="*/ 15 w 15"/>
                  <a:gd name="T3" fmla="*/ 0 h 39"/>
                  <a:gd name="T4" fmla="*/ 15 w 15"/>
                  <a:gd name="T5" fmla="*/ 5 h 39"/>
                  <a:gd name="T6" fmla="*/ 6 w 15"/>
                  <a:gd name="T7" fmla="*/ 5 h 39"/>
                  <a:gd name="T8" fmla="*/ 6 w 15"/>
                  <a:gd name="T9" fmla="*/ 16 h 39"/>
                  <a:gd name="T10" fmla="*/ 13 w 15"/>
                  <a:gd name="T11" fmla="*/ 16 h 39"/>
                  <a:gd name="T12" fmla="*/ 13 w 15"/>
                  <a:gd name="T13" fmla="*/ 22 h 39"/>
                  <a:gd name="T14" fmla="*/ 6 w 15"/>
                  <a:gd name="T15" fmla="*/ 22 h 39"/>
                  <a:gd name="T16" fmla="*/ 6 w 15"/>
                  <a:gd name="T17" fmla="*/ 33 h 39"/>
                  <a:gd name="T18" fmla="*/ 15 w 15"/>
                  <a:gd name="T19" fmla="*/ 33 h 39"/>
                  <a:gd name="T20" fmla="*/ 15 w 15"/>
                  <a:gd name="T21" fmla="*/ 39 h 39"/>
                  <a:gd name="T22" fmla="*/ 0 w 15"/>
                  <a:gd name="T23" fmla="*/ 39 h 39"/>
                  <a:gd name="T24" fmla="*/ 0 w 1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0" y="0"/>
                    </a:moveTo>
                    <a:lnTo>
                      <a:pt x="15" y="0"/>
                    </a:lnTo>
                    <a:lnTo>
                      <a:pt x="15" y="5"/>
                    </a:lnTo>
                    <a:lnTo>
                      <a:pt x="6" y="5"/>
                    </a:lnTo>
                    <a:lnTo>
                      <a:pt x="6" y="16"/>
                    </a:lnTo>
                    <a:lnTo>
                      <a:pt x="13" y="16"/>
                    </a:lnTo>
                    <a:lnTo>
                      <a:pt x="13" y="22"/>
                    </a:lnTo>
                    <a:lnTo>
                      <a:pt x="6" y="22"/>
                    </a:lnTo>
                    <a:lnTo>
                      <a:pt x="6" y="33"/>
                    </a:lnTo>
                    <a:lnTo>
                      <a:pt x="15" y="33"/>
                    </a:lnTo>
                    <a:lnTo>
                      <a:pt x="15" y="39"/>
                    </a:lnTo>
                    <a:lnTo>
                      <a:pt x="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2" name="Freeform 924"/>
              <p:cNvSpPr>
                <a:spLocks/>
              </p:cNvSpPr>
              <p:nvPr/>
            </p:nvSpPr>
            <p:spPr bwMode="auto">
              <a:xfrm>
                <a:off x="2820" y="1535"/>
                <a:ext cx="19" cy="39"/>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5 h 57"/>
                  <a:gd name="T16" fmla="*/ 8 w 27"/>
                  <a:gd name="T17" fmla="*/ 29 h 57"/>
                  <a:gd name="T18" fmla="*/ 0 w 27"/>
                  <a:gd name="T19" fmla="*/ 14 h 57"/>
                  <a:gd name="T20" fmla="*/ 0 w 27"/>
                  <a:gd name="T21" fmla="*/ 12 h 57"/>
                  <a:gd name="T22" fmla="*/ 13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5"/>
                    </a:cubicBezTo>
                    <a:cubicBezTo>
                      <a:pt x="8" y="29"/>
                      <a:pt x="8" y="29"/>
                      <a:pt x="8" y="29"/>
                    </a:cubicBezTo>
                    <a:cubicBezTo>
                      <a:pt x="3" y="24"/>
                      <a:pt x="0" y="20"/>
                      <a:pt x="0" y="14"/>
                    </a:cubicBezTo>
                    <a:cubicBezTo>
                      <a:pt x="0" y="12"/>
                      <a:pt x="0" y="12"/>
                      <a:pt x="0" y="12"/>
                    </a:cubicBezTo>
                    <a:cubicBezTo>
                      <a:pt x="0" y="5"/>
                      <a:pt x="4" y="0"/>
                      <a:pt x="13"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3"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925"/>
              <p:cNvSpPr>
                <a:spLocks noEditPoints="1"/>
              </p:cNvSpPr>
              <p:nvPr/>
            </p:nvSpPr>
            <p:spPr bwMode="auto">
              <a:xfrm>
                <a:off x="3073" y="1482"/>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8 h 56"/>
                  <a:gd name="T24" fmla="*/ 9 w 28"/>
                  <a:gd name="T25" fmla="*/ 25 h 56"/>
                  <a:gd name="T26" fmla="*/ 12 w 28"/>
                  <a:gd name="T27" fmla="*/ 25 h 56"/>
                  <a:gd name="T28" fmla="*/ 17 w 28"/>
                  <a:gd name="T29" fmla="*/ 20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5"/>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8"/>
                    </a:moveTo>
                    <a:cubicBezTo>
                      <a:pt x="9" y="25"/>
                      <a:pt x="9" y="25"/>
                      <a:pt x="9" y="25"/>
                    </a:cubicBezTo>
                    <a:cubicBezTo>
                      <a:pt x="12" y="25"/>
                      <a:pt x="12" y="25"/>
                      <a:pt x="12" y="25"/>
                    </a:cubicBezTo>
                    <a:cubicBezTo>
                      <a:pt x="15" y="25"/>
                      <a:pt x="17" y="23"/>
                      <a:pt x="17" y="20"/>
                    </a:cubicBezTo>
                    <a:cubicBezTo>
                      <a:pt x="17" y="12"/>
                      <a:pt x="17" y="12"/>
                      <a:pt x="17" y="12"/>
                    </a:cubicBezTo>
                    <a:cubicBezTo>
                      <a:pt x="17" y="9"/>
                      <a:pt x="15"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4" name="Freeform 926"/>
              <p:cNvSpPr>
                <a:spLocks/>
              </p:cNvSpPr>
              <p:nvPr/>
            </p:nvSpPr>
            <p:spPr bwMode="auto">
              <a:xfrm>
                <a:off x="3093" y="1482"/>
                <a:ext cx="16" cy="38"/>
              </a:xfrm>
              <a:custGeom>
                <a:avLst/>
                <a:gdLst>
                  <a:gd name="T0" fmla="*/ 0 w 16"/>
                  <a:gd name="T1" fmla="*/ 0 h 38"/>
                  <a:gd name="T2" fmla="*/ 16 w 16"/>
                  <a:gd name="T3" fmla="*/ 0 h 38"/>
                  <a:gd name="T4" fmla="*/ 16 w 16"/>
                  <a:gd name="T5" fmla="*/ 6 h 38"/>
                  <a:gd name="T6" fmla="*/ 7 w 16"/>
                  <a:gd name="T7" fmla="*/ 6 h 38"/>
                  <a:gd name="T8" fmla="*/ 7 w 16"/>
                  <a:gd name="T9" fmla="*/ 17 h 38"/>
                  <a:gd name="T10" fmla="*/ 13 w 16"/>
                  <a:gd name="T11" fmla="*/ 17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6"/>
                    </a:lnTo>
                    <a:lnTo>
                      <a:pt x="7" y="6"/>
                    </a:lnTo>
                    <a:lnTo>
                      <a:pt x="7" y="17"/>
                    </a:lnTo>
                    <a:lnTo>
                      <a:pt x="13" y="17"/>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927"/>
              <p:cNvSpPr>
                <a:spLocks/>
              </p:cNvSpPr>
              <p:nvPr/>
            </p:nvSpPr>
            <p:spPr bwMode="auto">
              <a:xfrm>
                <a:off x="3111"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29 h 58"/>
                  <a:gd name="T18" fmla="*/ 0 w 27"/>
                  <a:gd name="T19" fmla="*/ 14 h 58"/>
                  <a:gd name="T20" fmla="*/ 0 w 27"/>
                  <a:gd name="T21" fmla="*/ 12 h 58"/>
                  <a:gd name="T22" fmla="*/ 13 w 27"/>
                  <a:gd name="T23" fmla="*/ 0 h 58"/>
                  <a:gd name="T24" fmla="*/ 26 w 27"/>
                  <a:gd name="T25" fmla="*/ 13 h 58"/>
                  <a:gd name="T26" fmla="*/ 26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19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29"/>
                      <a:pt x="8" y="29"/>
                      <a:pt x="8" y="29"/>
                    </a:cubicBezTo>
                    <a:cubicBezTo>
                      <a:pt x="2" y="24"/>
                      <a:pt x="0" y="21"/>
                      <a:pt x="0" y="14"/>
                    </a:cubicBezTo>
                    <a:cubicBezTo>
                      <a:pt x="0" y="12"/>
                      <a:pt x="0" y="12"/>
                      <a:pt x="0" y="12"/>
                    </a:cubicBezTo>
                    <a:cubicBezTo>
                      <a:pt x="0" y="6"/>
                      <a:pt x="4" y="0"/>
                      <a:pt x="13" y="0"/>
                    </a:cubicBezTo>
                    <a:cubicBezTo>
                      <a:pt x="22" y="0"/>
                      <a:pt x="26" y="5"/>
                      <a:pt x="26" y="13"/>
                    </a:cubicBezTo>
                    <a:cubicBezTo>
                      <a:pt x="26" y="17"/>
                      <a:pt x="26" y="17"/>
                      <a:pt x="26" y="17"/>
                    </a:cubicBezTo>
                    <a:cubicBezTo>
                      <a:pt x="18" y="17"/>
                      <a:pt x="18" y="17"/>
                      <a:pt x="18" y="17"/>
                    </a:cubicBezTo>
                    <a:cubicBezTo>
                      <a:pt x="18" y="13"/>
                      <a:pt x="18" y="13"/>
                      <a:pt x="18" y="13"/>
                    </a:cubicBezTo>
                    <a:cubicBezTo>
                      <a:pt x="18" y="9"/>
                      <a:pt x="16" y="8"/>
                      <a:pt x="13" y="8"/>
                    </a:cubicBezTo>
                    <a:cubicBezTo>
                      <a:pt x="10" y="8"/>
                      <a:pt x="9" y="9"/>
                      <a:pt x="9" y="12"/>
                    </a:cubicBezTo>
                    <a:cubicBezTo>
                      <a:pt x="9" y="14"/>
                      <a:pt x="9" y="14"/>
                      <a:pt x="9" y="14"/>
                    </a:cubicBezTo>
                    <a:cubicBezTo>
                      <a:pt x="9" y="17"/>
                      <a:pt x="10" y="19"/>
                      <a:pt x="13" y="21"/>
                    </a:cubicBezTo>
                    <a:cubicBezTo>
                      <a:pt x="19" y="27"/>
                      <a:pt x="19" y="27"/>
                      <a:pt x="19" y="27"/>
                    </a:cubicBezTo>
                    <a:cubicBezTo>
                      <a:pt x="24" y="32"/>
                      <a:pt x="27" y="35"/>
                      <a:pt x="27" y="42"/>
                    </a:cubicBezTo>
                    <a:cubicBezTo>
                      <a:pt x="27" y="44"/>
                      <a:pt x="27" y="44"/>
                      <a:pt x="27" y="44"/>
                    </a:cubicBezTo>
                    <a:cubicBezTo>
                      <a:pt x="27" y="52"/>
                      <a:pt x="23" y="58"/>
                      <a:pt x="13" y="58"/>
                    </a:cubicBezTo>
                    <a:cubicBezTo>
                      <a:pt x="3"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6" name="Freeform 928"/>
              <p:cNvSpPr>
                <a:spLocks noEditPoints="1"/>
              </p:cNvSpPr>
              <p:nvPr/>
            </p:nvSpPr>
            <p:spPr bwMode="auto">
              <a:xfrm>
                <a:off x="3132" y="1482"/>
                <a:ext cx="18" cy="38"/>
              </a:xfrm>
              <a:custGeom>
                <a:avLst/>
                <a:gdLst>
                  <a:gd name="T0" fmla="*/ 0 w 27"/>
                  <a:gd name="T1" fmla="*/ 0 h 56"/>
                  <a:gd name="T2" fmla="*/ 14 w 27"/>
                  <a:gd name="T3" fmla="*/ 0 h 56"/>
                  <a:gd name="T4" fmla="*/ 27 w 27"/>
                  <a:gd name="T5" fmla="*/ 12 h 56"/>
                  <a:gd name="T6" fmla="*/ 27 w 27"/>
                  <a:gd name="T7" fmla="*/ 24 h 56"/>
                  <a:gd name="T8" fmla="*/ 14 w 27"/>
                  <a:gd name="T9" fmla="*/ 37 h 56"/>
                  <a:gd name="T10" fmla="*/ 9 w 27"/>
                  <a:gd name="T11" fmla="*/ 37 h 56"/>
                  <a:gd name="T12" fmla="*/ 9 w 27"/>
                  <a:gd name="T13" fmla="*/ 56 h 56"/>
                  <a:gd name="T14" fmla="*/ 0 w 27"/>
                  <a:gd name="T15" fmla="*/ 56 h 56"/>
                  <a:gd name="T16" fmla="*/ 0 w 27"/>
                  <a:gd name="T17" fmla="*/ 0 h 56"/>
                  <a:gd name="T18" fmla="*/ 9 w 27"/>
                  <a:gd name="T19" fmla="*/ 8 h 56"/>
                  <a:gd name="T20" fmla="*/ 9 w 27"/>
                  <a:gd name="T21" fmla="*/ 30 h 56"/>
                  <a:gd name="T22" fmla="*/ 13 w 27"/>
                  <a:gd name="T23" fmla="*/ 30 h 56"/>
                  <a:gd name="T24" fmla="*/ 17 w 27"/>
                  <a:gd name="T25" fmla="*/ 25 h 56"/>
                  <a:gd name="T26" fmla="*/ 17 w 27"/>
                  <a:gd name="T27" fmla="*/ 12 h 56"/>
                  <a:gd name="T28" fmla="*/ 13 w 27"/>
                  <a:gd name="T29" fmla="*/ 8 h 56"/>
                  <a:gd name="T30" fmla="*/ 9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3" y="0"/>
                      <a:pt x="27" y="5"/>
                      <a:pt x="27" y="12"/>
                    </a:cubicBezTo>
                    <a:cubicBezTo>
                      <a:pt x="27" y="24"/>
                      <a:pt x="27" y="24"/>
                      <a:pt x="27" y="24"/>
                    </a:cubicBezTo>
                    <a:cubicBezTo>
                      <a:pt x="27" y="32"/>
                      <a:pt x="23" y="37"/>
                      <a:pt x="14"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3" y="30"/>
                      <a:pt x="13" y="30"/>
                      <a:pt x="13" y="30"/>
                    </a:cubicBezTo>
                    <a:cubicBezTo>
                      <a:pt x="16" y="30"/>
                      <a:pt x="17" y="28"/>
                      <a:pt x="17" y="25"/>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929"/>
              <p:cNvSpPr>
                <a:spLocks noEditPoints="1"/>
              </p:cNvSpPr>
              <p:nvPr/>
            </p:nvSpPr>
            <p:spPr bwMode="auto">
              <a:xfrm>
                <a:off x="3152" y="1482"/>
                <a:ext cx="19" cy="39"/>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19 w 29"/>
                  <a:gd name="T15" fmla="*/ 44 h 58"/>
                  <a:gd name="T16" fmla="*/ 19 w 29"/>
                  <a:gd name="T17" fmla="*/ 14 h 58"/>
                  <a:gd name="T18" fmla="*/ 15 w 29"/>
                  <a:gd name="T19" fmla="*/ 8 h 58"/>
                  <a:gd name="T20" fmla="*/ 10 w 29"/>
                  <a:gd name="T21" fmla="*/ 14 h 58"/>
                  <a:gd name="T22" fmla="*/ 10 w 29"/>
                  <a:gd name="T23" fmla="*/ 44 h 58"/>
                  <a:gd name="T24" fmla="*/ 15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7"/>
                      <a:pt x="5" y="0"/>
                      <a:pt x="15" y="0"/>
                    </a:cubicBezTo>
                    <a:cubicBezTo>
                      <a:pt x="25" y="0"/>
                      <a:pt x="29" y="7"/>
                      <a:pt x="29" y="15"/>
                    </a:cubicBezTo>
                    <a:cubicBezTo>
                      <a:pt x="29" y="42"/>
                      <a:pt x="29" y="42"/>
                      <a:pt x="29" y="42"/>
                    </a:cubicBezTo>
                    <a:cubicBezTo>
                      <a:pt x="29" y="51"/>
                      <a:pt x="25" y="58"/>
                      <a:pt x="15" y="58"/>
                    </a:cubicBezTo>
                    <a:cubicBezTo>
                      <a:pt x="5" y="58"/>
                      <a:pt x="0" y="51"/>
                      <a:pt x="0" y="42"/>
                    </a:cubicBezTo>
                    <a:moveTo>
                      <a:pt x="19" y="44"/>
                    </a:moveTo>
                    <a:cubicBezTo>
                      <a:pt x="19" y="14"/>
                      <a:pt x="19" y="14"/>
                      <a:pt x="19" y="14"/>
                    </a:cubicBezTo>
                    <a:cubicBezTo>
                      <a:pt x="19" y="10"/>
                      <a:pt x="18" y="8"/>
                      <a:pt x="15" y="8"/>
                    </a:cubicBezTo>
                    <a:cubicBezTo>
                      <a:pt x="11" y="8"/>
                      <a:pt x="10" y="10"/>
                      <a:pt x="10" y="14"/>
                    </a:cubicBezTo>
                    <a:cubicBezTo>
                      <a:pt x="10" y="44"/>
                      <a:pt x="10" y="44"/>
                      <a:pt x="10" y="44"/>
                    </a:cubicBezTo>
                    <a:cubicBezTo>
                      <a:pt x="10" y="47"/>
                      <a:pt x="11" y="50"/>
                      <a:pt x="15"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8" name="Freeform 930"/>
              <p:cNvSpPr>
                <a:spLocks/>
              </p:cNvSpPr>
              <p:nvPr/>
            </p:nvSpPr>
            <p:spPr bwMode="auto">
              <a:xfrm>
                <a:off x="3174" y="1482"/>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4" y="22"/>
                    </a:lnTo>
                    <a:lnTo>
                      <a:pt x="14" y="0"/>
                    </a:lnTo>
                    <a:lnTo>
                      <a:pt x="18" y="0"/>
                    </a:lnTo>
                    <a:lnTo>
                      <a:pt x="18"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931"/>
              <p:cNvSpPr>
                <a:spLocks/>
              </p:cNvSpPr>
              <p:nvPr/>
            </p:nvSpPr>
            <p:spPr bwMode="auto">
              <a:xfrm>
                <a:off x="3195" y="1482"/>
                <a:ext cx="18" cy="39"/>
              </a:xfrm>
              <a:custGeom>
                <a:avLst/>
                <a:gdLst>
                  <a:gd name="T0" fmla="*/ 0 w 27"/>
                  <a:gd name="T1" fmla="*/ 45 h 58"/>
                  <a:gd name="T2" fmla="*/ 0 w 27"/>
                  <a:gd name="T3" fmla="*/ 37 h 58"/>
                  <a:gd name="T4" fmla="*/ 9 w 27"/>
                  <a:gd name="T5" fmla="*/ 37 h 58"/>
                  <a:gd name="T6" fmla="*/ 9 w 27"/>
                  <a:gd name="T7" fmla="*/ 45 h 58"/>
                  <a:gd name="T8" fmla="*/ 13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3 w 27"/>
                  <a:gd name="T23" fmla="*/ 0 h 58"/>
                  <a:gd name="T24" fmla="*/ 27 w 27"/>
                  <a:gd name="T25" fmla="*/ 13 h 58"/>
                  <a:gd name="T26" fmla="*/ 27 w 27"/>
                  <a:gd name="T27" fmla="*/ 17 h 58"/>
                  <a:gd name="T28" fmla="*/ 18 w 27"/>
                  <a:gd name="T29" fmla="*/ 17 h 58"/>
                  <a:gd name="T30" fmla="*/ 18 w 27"/>
                  <a:gd name="T31" fmla="*/ 13 h 58"/>
                  <a:gd name="T32" fmla="*/ 13 w 27"/>
                  <a:gd name="T33" fmla="*/ 8 h 58"/>
                  <a:gd name="T34" fmla="*/ 9 w 27"/>
                  <a:gd name="T35" fmla="*/ 12 h 58"/>
                  <a:gd name="T36" fmla="*/ 9 w 27"/>
                  <a:gd name="T37" fmla="*/ 14 h 58"/>
                  <a:gd name="T38" fmla="*/ 13 w 27"/>
                  <a:gd name="T39" fmla="*/ 21 h 58"/>
                  <a:gd name="T40" fmla="*/ 20 w 27"/>
                  <a:gd name="T41" fmla="*/ 27 h 58"/>
                  <a:gd name="T42" fmla="*/ 27 w 27"/>
                  <a:gd name="T43" fmla="*/ 42 h 58"/>
                  <a:gd name="T44" fmla="*/ 27 w 27"/>
                  <a:gd name="T45" fmla="*/ 44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0" y="50"/>
                      <a:pt x="13" y="50"/>
                    </a:cubicBezTo>
                    <a:cubicBezTo>
                      <a:pt x="16" y="50"/>
                      <a:pt x="18" y="48"/>
                      <a:pt x="18" y="45"/>
                    </a:cubicBezTo>
                    <a:cubicBezTo>
                      <a:pt x="18" y="43"/>
                      <a:pt x="18" y="43"/>
                      <a:pt x="18" y="43"/>
                    </a:cubicBezTo>
                    <a:cubicBezTo>
                      <a:pt x="18" y="40"/>
                      <a:pt x="16" y="38"/>
                      <a:pt x="14" y="35"/>
                    </a:cubicBezTo>
                    <a:cubicBezTo>
                      <a:pt x="8" y="29"/>
                      <a:pt x="8" y="29"/>
                      <a:pt x="8" y="29"/>
                    </a:cubicBezTo>
                    <a:cubicBezTo>
                      <a:pt x="3" y="24"/>
                      <a:pt x="0" y="21"/>
                      <a:pt x="0" y="14"/>
                    </a:cubicBezTo>
                    <a:cubicBezTo>
                      <a:pt x="0" y="12"/>
                      <a:pt x="0" y="12"/>
                      <a:pt x="0" y="12"/>
                    </a:cubicBezTo>
                    <a:cubicBezTo>
                      <a:pt x="0" y="6"/>
                      <a:pt x="4" y="0"/>
                      <a:pt x="13"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6" y="8"/>
                      <a:pt x="13" y="8"/>
                    </a:cubicBezTo>
                    <a:cubicBezTo>
                      <a:pt x="11" y="8"/>
                      <a:pt x="9" y="9"/>
                      <a:pt x="9" y="12"/>
                    </a:cubicBezTo>
                    <a:cubicBezTo>
                      <a:pt x="9" y="14"/>
                      <a:pt x="9" y="14"/>
                      <a:pt x="9" y="14"/>
                    </a:cubicBezTo>
                    <a:cubicBezTo>
                      <a:pt x="9" y="17"/>
                      <a:pt x="11" y="19"/>
                      <a:pt x="13" y="21"/>
                    </a:cubicBezTo>
                    <a:cubicBezTo>
                      <a:pt x="20" y="27"/>
                      <a:pt x="20" y="27"/>
                      <a:pt x="20" y="27"/>
                    </a:cubicBezTo>
                    <a:cubicBezTo>
                      <a:pt x="25" y="32"/>
                      <a:pt x="27" y="35"/>
                      <a:pt x="27" y="42"/>
                    </a:cubicBezTo>
                    <a:cubicBezTo>
                      <a:pt x="27" y="44"/>
                      <a:pt x="27" y="44"/>
                      <a:pt x="27" y="44"/>
                    </a:cubicBezTo>
                    <a:cubicBezTo>
                      <a:pt x="27" y="52"/>
                      <a:pt x="23" y="58"/>
                      <a:pt x="13"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Rectangle 932"/>
              <p:cNvSpPr>
                <a:spLocks noChangeArrowheads="1"/>
              </p:cNvSpPr>
              <p:nvPr/>
            </p:nvSpPr>
            <p:spPr bwMode="auto">
              <a:xfrm>
                <a:off x="3216" y="1482"/>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933"/>
              <p:cNvSpPr>
                <a:spLocks noEditPoints="1"/>
              </p:cNvSpPr>
              <p:nvPr/>
            </p:nvSpPr>
            <p:spPr bwMode="auto">
              <a:xfrm>
                <a:off x="3225" y="1482"/>
                <a:ext cx="19" cy="38"/>
              </a:xfrm>
              <a:custGeom>
                <a:avLst/>
                <a:gdLst>
                  <a:gd name="T0" fmla="*/ 0 w 27"/>
                  <a:gd name="T1" fmla="*/ 0 h 56"/>
                  <a:gd name="T2" fmla="*/ 13 w 27"/>
                  <a:gd name="T3" fmla="*/ 0 h 56"/>
                  <a:gd name="T4" fmla="*/ 26 w 27"/>
                  <a:gd name="T5" fmla="*/ 12 h 56"/>
                  <a:gd name="T6" fmla="*/ 26 w 27"/>
                  <a:gd name="T7" fmla="*/ 18 h 56"/>
                  <a:gd name="T8" fmla="*/ 20 w 27"/>
                  <a:gd name="T9" fmla="*/ 27 h 56"/>
                  <a:gd name="T10" fmla="*/ 27 w 27"/>
                  <a:gd name="T11" fmla="*/ 36 h 56"/>
                  <a:gd name="T12" fmla="*/ 27 w 27"/>
                  <a:gd name="T13" fmla="*/ 44 h 56"/>
                  <a:gd name="T14" fmla="*/ 14 w 27"/>
                  <a:gd name="T15" fmla="*/ 56 h 56"/>
                  <a:gd name="T16" fmla="*/ 0 w 27"/>
                  <a:gd name="T17" fmla="*/ 56 h 56"/>
                  <a:gd name="T18" fmla="*/ 0 w 27"/>
                  <a:gd name="T19" fmla="*/ 0 h 56"/>
                  <a:gd name="T20" fmla="*/ 9 w 27"/>
                  <a:gd name="T21" fmla="*/ 23 h 56"/>
                  <a:gd name="T22" fmla="*/ 12 w 27"/>
                  <a:gd name="T23" fmla="*/ 23 h 56"/>
                  <a:gd name="T24" fmla="*/ 17 w 27"/>
                  <a:gd name="T25" fmla="*/ 19 h 56"/>
                  <a:gd name="T26" fmla="*/ 17 w 27"/>
                  <a:gd name="T27" fmla="*/ 12 h 56"/>
                  <a:gd name="T28" fmla="*/ 12 w 27"/>
                  <a:gd name="T29" fmla="*/ 8 h 56"/>
                  <a:gd name="T30" fmla="*/ 9 w 27"/>
                  <a:gd name="T31" fmla="*/ 8 h 56"/>
                  <a:gd name="T32" fmla="*/ 9 w 27"/>
                  <a:gd name="T33" fmla="*/ 23 h 56"/>
                  <a:gd name="T34" fmla="*/ 9 w 27"/>
                  <a:gd name="T35" fmla="*/ 31 h 56"/>
                  <a:gd name="T36" fmla="*/ 9 w 27"/>
                  <a:gd name="T37" fmla="*/ 48 h 56"/>
                  <a:gd name="T38" fmla="*/ 13 w 27"/>
                  <a:gd name="T39" fmla="*/ 48 h 56"/>
                  <a:gd name="T40" fmla="*/ 18 w 27"/>
                  <a:gd name="T41" fmla="*/ 44 h 56"/>
                  <a:gd name="T42" fmla="*/ 18 w 27"/>
                  <a:gd name="T43" fmla="*/ 35 h 56"/>
                  <a:gd name="T44" fmla="*/ 13 w 27"/>
                  <a:gd name="T45" fmla="*/ 31 h 56"/>
                  <a:gd name="T46" fmla="*/ 9 w 27"/>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6">
                    <a:moveTo>
                      <a:pt x="0" y="0"/>
                    </a:moveTo>
                    <a:cubicBezTo>
                      <a:pt x="13" y="0"/>
                      <a:pt x="13" y="0"/>
                      <a:pt x="13" y="0"/>
                    </a:cubicBezTo>
                    <a:cubicBezTo>
                      <a:pt x="23" y="0"/>
                      <a:pt x="26" y="4"/>
                      <a:pt x="26" y="12"/>
                    </a:cubicBezTo>
                    <a:cubicBezTo>
                      <a:pt x="26" y="18"/>
                      <a:pt x="26" y="18"/>
                      <a:pt x="26" y="18"/>
                    </a:cubicBezTo>
                    <a:cubicBezTo>
                      <a:pt x="26" y="23"/>
                      <a:pt x="24" y="26"/>
                      <a:pt x="20" y="27"/>
                    </a:cubicBezTo>
                    <a:cubicBezTo>
                      <a:pt x="25" y="28"/>
                      <a:pt x="27" y="31"/>
                      <a:pt x="27" y="36"/>
                    </a:cubicBezTo>
                    <a:cubicBezTo>
                      <a:pt x="27" y="44"/>
                      <a:pt x="27" y="44"/>
                      <a:pt x="27" y="44"/>
                    </a:cubicBezTo>
                    <a:cubicBezTo>
                      <a:pt x="27" y="52"/>
                      <a:pt x="24" y="56"/>
                      <a:pt x="14" y="56"/>
                    </a:cubicBezTo>
                    <a:cubicBezTo>
                      <a:pt x="0" y="56"/>
                      <a:pt x="0" y="56"/>
                      <a:pt x="0" y="56"/>
                    </a:cubicBezTo>
                    <a:lnTo>
                      <a:pt x="0" y="0"/>
                    </a:lnTo>
                    <a:close/>
                    <a:moveTo>
                      <a:pt x="9" y="23"/>
                    </a:moveTo>
                    <a:cubicBezTo>
                      <a:pt x="12" y="23"/>
                      <a:pt x="12" y="23"/>
                      <a:pt x="12" y="23"/>
                    </a:cubicBezTo>
                    <a:cubicBezTo>
                      <a:pt x="15" y="23"/>
                      <a:pt x="17" y="22"/>
                      <a:pt x="17" y="19"/>
                    </a:cubicBezTo>
                    <a:cubicBezTo>
                      <a:pt x="17" y="12"/>
                      <a:pt x="17" y="12"/>
                      <a:pt x="17" y="12"/>
                    </a:cubicBezTo>
                    <a:cubicBezTo>
                      <a:pt x="17" y="9"/>
                      <a:pt x="15" y="8"/>
                      <a:pt x="12" y="8"/>
                    </a:cubicBezTo>
                    <a:cubicBezTo>
                      <a:pt x="9" y="8"/>
                      <a:pt x="9" y="8"/>
                      <a:pt x="9" y="8"/>
                    </a:cubicBezTo>
                    <a:lnTo>
                      <a:pt x="9" y="23"/>
                    </a:lnTo>
                    <a:close/>
                    <a:moveTo>
                      <a:pt x="9" y="31"/>
                    </a:moveTo>
                    <a:cubicBezTo>
                      <a:pt x="9" y="48"/>
                      <a:pt x="9" y="48"/>
                      <a:pt x="9" y="48"/>
                    </a:cubicBezTo>
                    <a:cubicBezTo>
                      <a:pt x="13" y="48"/>
                      <a:pt x="13" y="48"/>
                      <a:pt x="13" y="48"/>
                    </a:cubicBezTo>
                    <a:cubicBezTo>
                      <a:pt x="16" y="48"/>
                      <a:pt x="18" y="47"/>
                      <a:pt x="18" y="44"/>
                    </a:cubicBezTo>
                    <a:cubicBezTo>
                      <a:pt x="18" y="35"/>
                      <a:pt x="18" y="35"/>
                      <a:pt x="18" y="35"/>
                    </a:cubicBezTo>
                    <a:cubicBezTo>
                      <a:pt x="18" y="32"/>
                      <a:pt x="16"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2" name="Freeform 934"/>
              <p:cNvSpPr>
                <a:spLocks/>
              </p:cNvSpPr>
              <p:nvPr/>
            </p:nvSpPr>
            <p:spPr bwMode="auto">
              <a:xfrm>
                <a:off x="3246" y="1482"/>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Freeform 935"/>
              <p:cNvSpPr>
                <a:spLocks/>
              </p:cNvSpPr>
              <p:nvPr/>
            </p:nvSpPr>
            <p:spPr bwMode="auto">
              <a:xfrm>
                <a:off x="3263" y="1482"/>
                <a:ext cx="14" cy="38"/>
              </a:xfrm>
              <a:custGeom>
                <a:avLst/>
                <a:gdLst>
                  <a:gd name="T0" fmla="*/ 0 w 14"/>
                  <a:gd name="T1" fmla="*/ 0 h 38"/>
                  <a:gd name="T2" fmla="*/ 14 w 14"/>
                  <a:gd name="T3" fmla="*/ 0 h 38"/>
                  <a:gd name="T4" fmla="*/ 14 w 14"/>
                  <a:gd name="T5" fmla="*/ 6 h 38"/>
                  <a:gd name="T6" fmla="*/ 6 w 14"/>
                  <a:gd name="T7" fmla="*/ 6 h 38"/>
                  <a:gd name="T8" fmla="*/ 6 w 14"/>
                  <a:gd name="T9" fmla="*/ 17 h 38"/>
                  <a:gd name="T10" fmla="*/ 12 w 14"/>
                  <a:gd name="T11" fmla="*/ 17 h 38"/>
                  <a:gd name="T12" fmla="*/ 12 w 14"/>
                  <a:gd name="T13" fmla="*/ 21 h 38"/>
                  <a:gd name="T14" fmla="*/ 6 w 14"/>
                  <a:gd name="T15" fmla="*/ 21 h 38"/>
                  <a:gd name="T16" fmla="*/ 6 w 14"/>
                  <a:gd name="T17" fmla="*/ 33 h 38"/>
                  <a:gd name="T18" fmla="*/ 14 w 14"/>
                  <a:gd name="T19" fmla="*/ 33 h 38"/>
                  <a:gd name="T20" fmla="*/ 14 w 14"/>
                  <a:gd name="T21" fmla="*/ 38 h 38"/>
                  <a:gd name="T22" fmla="*/ 0 w 14"/>
                  <a:gd name="T23" fmla="*/ 38 h 38"/>
                  <a:gd name="T24" fmla="*/ 0 w 1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8">
                    <a:moveTo>
                      <a:pt x="0" y="0"/>
                    </a:moveTo>
                    <a:lnTo>
                      <a:pt x="14" y="0"/>
                    </a:lnTo>
                    <a:lnTo>
                      <a:pt x="14" y="6"/>
                    </a:lnTo>
                    <a:lnTo>
                      <a:pt x="6" y="6"/>
                    </a:lnTo>
                    <a:lnTo>
                      <a:pt x="6" y="17"/>
                    </a:lnTo>
                    <a:lnTo>
                      <a:pt x="12" y="17"/>
                    </a:lnTo>
                    <a:lnTo>
                      <a:pt x="12" y="21"/>
                    </a:lnTo>
                    <a:lnTo>
                      <a:pt x="6" y="21"/>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4" name="Freeform 936"/>
              <p:cNvSpPr>
                <a:spLocks/>
              </p:cNvSpPr>
              <p:nvPr/>
            </p:nvSpPr>
            <p:spPr bwMode="auto">
              <a:xfrm>
                <a:off x="3073" y="1535"/>
                <a:ext cx="18" cy="39"/>
              </a:xfrm>
              <a:custGeom>
                <a:avLst/>
                <a:gdLst>
                  <a:gd name="T0" fmla="*/ 0 w 27"/>
                  <a:gd name="T1" fmla="*/ 42 h 57"/>
                  <a:gd name="T2" fmla="*/ 0 w 27"/>
                  <a:gd name="T3" fmla="*/ 15 h 57"/>
                  <a:gd name="T4" fmla="*/ 14 w 27"/>
                  <a:gd name="T5" fmla="*/ 0 h 57"/>
                  <a:gd name="T6" fmla="*/ 27 w 27"/>
                  <a:gd name="T7" fmla="*/ 14 h 57"/>
                  <a:gd name="T8" fmla="*/ 27 w 27"/>
                  <a:gd name="T9" fmla="*/ 20 h 57"/>
                  <a:gd name="T10" fmla="*/ 18 w 27"/>
                  <a:gd name="T11" fmla="*/ 20 h 57"/>
                  <a:gd name="T12" fmla="*/ 18 w 27"/>
                  <a:gd name="T13" fmla="*/ 13 h 57"/>
                  <a:gd name="T14" fmla="*/ 14 w 27"/>
                  <a:gd name="T15" fmla="*/ 8 h 57"/>
                  <a:gd name="T16" fmla="*/ 9 w 27"/>
                  <a:gd name="T17" fmla="*/ 13 h 57"/>
                  <a:gd name="T18" fmla="*/ 9 w 27"/>
                  <a:gd name="T19" fmla="*/ 44 h 57"/>
                  <a:gd name="T20" fmla="*/ 14 w 27"/>
                  <a:gd name="T21" fmla="*/ 49 h 57"/>
                  <a:gd name="T22" fmla="*/ 18 w 27"/>
                  <a:gd name="T23" fmla="*/ 44 h 57"/>
                  <a:gd name="T24" fmla="*/ 18 w 27"/>
                  <a:gd name="T25" fmla="*/ 34 h 57"/>
                  <a:gd name="T26" fmla="*/ 27 w 27"/>
                  <a:gd name="T27" fmla="*/ 34 h 57"/>
                  <a:gd name="T28" fmla="*/ 27 w 27"/>
                  <a:gd name="T29" fmla="*/ 43 h 57"/>
                  <a:gd name="T30" fmla="*/ 14 w 27"/>
                  <a:gd name="T31" fmla="*/ 57 h 57"/>
                  <a:gd name="T32" fmla="*/ 0 w 27"/>
                  <a:gd name="T3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7">
                    <a:moveTo>
                      <a:pt x="0" y="42"/>
                    </a:moveTo>
                    <a:cubicBezTo>
                      <a:pt x="0" y="15"/>
                      <a:pt x="0" y="15"/>
                      <a:pt x="0" y="15"/>
                    </a:cubicBezTo>
                    <a:cubicBezTo>
                      <a:pt x="0" y="6"/>
                      <a:pt x="4" y="0"/>
                      <a:pt x="14" y="0"/>
                    </a:cubicBezTo>
                    <a:cubicBezTo>
                      <a:pt x="24" y="0"/>
                      <a:pt x="27" y="6"/>
                      <a:pt x="27" y="14"/>
                    </a:cubicBezTo>
                    <a:cubicBezTo>
                      <a:pt x="27" y="20"/>
                      <a:pt x="27" y="20"/>
                      <a:pt x="27" y="20"/>
                    </a:cubicBezTo>
                    <a:cubicBezTo>
                      <a:pt x="18" y="20"/>
                      <a:pt x="18" y="20"/>
                      <a:pt x="18" y="20"/>
                    </a:cubicBezTo>
                    <a:cubicBezTo>
                      <a:pt x="18" y="13"/>
                      <a:pt x="18" y="13"/>
                      <a:pt x="18" y="13"/>
                    </a:cubicBezTo>
                    <a:cubicBezTo>
                      <a:pt x="18" y="10"/>
                      <a:pt x="17" y="8"/>
                      <a:pt x="14" y="8"/>
                    </a:cubicBezTo>
                    <a:cubicBezTo>
                      <a:pt x="10" y="8"/>
                      <a:pt x="9" y="10"/>
                      <a:pt x="9" y="13"/>
                    </a:cubicBezTo>
                    <a:cubicBezTo>
                      <a:pt x="9" y="44"/>
                      <a:pt x="9" y="44"/>
                      <a:pt x="9" y="44"/>
                    </a:cubicBezTo>
                    <a:cubicBezTo>
                      <a:pt x="9" y="47"/>
                      <a:pt x="10" y="49"/>
                      <a:pt x="14" y="49"/>
                    </a:cubicBezTo>
                    <a:cubicBezTo>
                      <a:pt x="17" y="49"/>
                      <a:pt x="18" y="47"/>
                      <a:pt x="18" y="44"/>
                    </a:cubicBezTo>
                    <a:cubicBezTo>
                      <a:pt x="18" y="34"/>
                      <a:pt x="18" y="34"/>
                      <a:pt x="18" y="34"/>
                    </a:cubicBezTo>
                    <a:cubicBezTo>
                      <a:pt x="27" y="34"/>
                      <a:pt x="27" y="34"/>
                      <a:pt x="27" y="34"/>
                    </a:cubicBezTo>
                    <a:cubicBezTo>
                      <a:pt x="27" y="43"/>
                      <a:pt x="27" y="43"/>
                      <a:pt x="27" y="43"/>
                    </a:cubicBezTo>
                    <a:cubicBezTo>
                      <a:pt x="27" y="51"/>
                      <a:pt x="24" y="57"/>
                      <a:pt x="14" y="57"/>
                    </a:cubicBezTo>
                    <a:cubicBezTo>
                      <a:pt x="4" y="57"/>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5" name="Freeform 937"/>
              <p:cNvSpPr>
                <a:spLocks noEditPoints="1"/>
              </p:cNvSpPr>
              <p:nvPr/>
            </p:nvSpPr>
            <p:spPr bwMode="auto">
              <a:xfrm>
                <a:off x="3094" y="1535"/>
                <a:ext cx="19" cy="39"/>
              </a:xfrm>
              <a:custGeom>
                <a:avLst/>
                <a:gdLst>
                  <a:gd name="T0" fmla="*/ 0 w 28"/>
                  <a:gd name="T1" fmla="*/ 42 h 57"/>
                  <a:gd name="T2" fmla="*/ 0 w 28"/>
                  <a:gd name="T3" fmla="*/ 15 h 57"/>
                  <a:gd name="T4" fmla="*/ 14 w 28"/>
                  <a:gd name="T5" fmla="*/ 0 h 57"/>
                  <a:gd name="T6" fmla="*/ 28 w 28"/>
                  <a:gd name="T7" fmla="*/ 15 h 57"/>
                  <a:gd name="T8" fmla="*/ 28 w 28"/>
                  <a:gd name="T9" fmla="*/ 42 h 57"/>
                  <a:gd name="T10" fmla="*/ 14 w 28"/>
                  <a:gd name="T11" fmla="*/ 57 h 57"/>
                  <a:gd name="T12" fmla="*/ 0 w 28"/>
                  <a:gd name="T13" fmla="*/ 42 h 57"/>
                  <a:gd name="T14" fmla="*/ 19 w 28"/>
                  <a:gd name="T15" fmla="*/ 44 h 57"/>
                  <a:gd name="T16" fmla="*/ 19 w 28"/>
                  <a:gd name="T17" fmla="*/ 13 h 57"/>
                  <a:gd name="T18" fmla="*/ 14 w 28"/>
                  <a:gd name="T19" fmla="*/ 8 h 57"/>
                  <a:gd name="T20" fmla="*/ 9 w 28"/>
                  <a:gd name="T21" fmla="*/ 13 h 57"/>
                  <a:gd name="T22" fmla="*/ 9 w 28"/>
                  <a:gd name="T23" fmla="*/ 44 h 57"/>
                  <a:gd name="T24" fmla="*/ 14 w 28"/>
                  <a:gd name="T25" fmla="*/ 49 h 57"/>
                  <a:gd name="T26" fmla="*/ 19 w 28"/>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7">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7"/>
                      <a:pt x="14" y="57"/>
                    </a:cubicBezTo>
                    <a:cubicBezTo>
                      <a:pt x="4" y="57"/>
                      <a:pt x="0" y="51"/>
                      <a:pt x="0" y="42"/>
                    </a:cubicBezTo>
                    <a:moveTo>
                      <a:pt x="19" y="44"/>
                    </a:moveTo>
                    <a:cubicBezTo>
                      <a:pt x="19" y="13"/>
                      <a:pt x="19" y="13"/>
                      <a:pt x="19" y="13"/>
                    </a:cubicBezTo>
                    <a:cubicBezTo>
                      <a:pt x="19" y="10"/>
                      <a:pt x="18" y="8"/>
                      <a:pt x="14" y="8"/>
                    </a:cubicBezTo>
                    <a:cubicBezTo>
                      <a:pt x="11" y="8"/>
                      <a:pt x="9" y="10"/>
                      <a:pt x="9" y="13"/>
                    </a:cubicBezTo>
                    <a:cubicBezTo>
                      <a:pt x="9" y="44"/>
                      <a:pt x="9" y="44"/>
                      <a:pt x="9" y="44"/>
                    </a:cubicBezTo>
                    <a:cubicBezTo>
                      <a:pt x="9"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6" name="Freeform 938"/>
              <p:cNvSpPr>
                <a:spLocks/>
              </p:cNvSpPr>
              <p:nvPr/>
            </p:nvSpPr>
            <p:spPr bwMode="auto">
              <a:xfrm>
                <a:off x="3116" y="1535"/>
                <a:ext cx="18" cy="39"/>
              </a:xfrm>
              <a:custGeom>
                <a:avLst/>
                <a:gdLst>
                  <a:gd name="T0" fmla="*/ 5 w 18"/>
                  <a:gd name="T1" fmla="*/ 14 h 39"/>
                  <a:gd name="T2" fmla="*/ 5 w 18"/>
                  <a:gd name="T3" fmla="*/ 39 h 39"/>
                  <a:gd name="T4" fmla="*/ 0 w 18"/>
                  <a:gd name="T5" fmla="*/ 39 h 39"/>
                  <a:gd name="T6" fmla="*/ 0 w 18"/>
                  <a:gd name="T7" fmla="*/ 0 h 39"/>
                  <a:gd name="T8" fmla="*/ 6 w 18"/>
                  <a:gd name="T9" fmla="*/ 0 h 39"/>
                  <a:gd name="T10" fmla="*/ 13 w 18"/>
                  <a:gd name="T11" fmla="*/ 22 h 39"/>
                  <a:gd name="T12" fmla="*/ 13 w 18"/>
                  <a:gd name="T13" fmla="*/ 0 h 39"/>
                  <a:gd name="T14" fmla="*/ 18 w 18"/>
                  <a:gd name="T15" fmla="*/ 0 h 39"/>
                  <a:gd name="T16" fmla="*/ 18 w 18"/>
                  <a:gd name="T17" fmla="*/ 39 h 39"/>
                  <a:gd name="T18" fmla="*/ 13 w 18"/>
                  <a:gd name="T19" fmla="*/ 39 h 39"/>
                  <a:gd name="T20" fmla="*/ 5 w 18"/>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9">
                    <a:moveTo>
                      <a:pt x="5" y="14"/>
                    </a:moveTo>
                    <a:lnTo>
                      <a:pt x="5" y="39"/>
                    </a:lnTo>
                    <a:lnTo>
                      <a:pt x="0" y="39"/>
                    </a:lnTo>
                    <a:lnTo>
                      <a:pt x="0" y="0"/>
                    </a:lnTo>
                    <a:lnTo>
                      <a:pt x="6" y="0"/>
                    </a:lnTo>
                    <a:lnTo>
                      <a:pt x="13" y="22"/>
                    </a:lnTo>
                    <a:lnTo>
                      <a:pt x="13" y="0"/>
                    </a:lnTo>
                    <a:lnTo>
                      <a:pt x="18" y="0"/>
                    </a:lnTo>
                    <a:lnTo>
                      <a:pt x="18" y="39"/>
                    </a:lnTo>
                    <a:lnTo>
                      <a:pt x="13" y="39"/>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7" name="Freeform 939"/>
              <p:cNvSpPr>
                <a:spLocks/>
              </p:cNvSpPr>
              <p:nvPr/>
            </p:nvSpPr>
            <p:spPr bwMode="auto">
              <a:xfrm>
                <a:off x="3137" y="1535"/>
                <a:ext cx="18" cy="39"/>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5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8 w 27"/>
                  <a:gd name="T29" fmla="*/ 17 h 57"/>
                  <a:gd name="T30" fmla="*/ 18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5"/>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8" y="17"/>
                      <a:pt x="18" y="17"/>
                      <a:pt x="18" y="17"/>
                    </a:cubicBezTo>
                    <a:cubicBezTo>
                      <a:pt x="18" y="12"/>
                      <a:pt x="18" y="12"/>
                      <a:pt x="18" y="12"/>
                    </a:cubicBezTo>
                    <a:cubicBezTo>
                      <a:pt x="18"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8" name="Freeform 940"/>
              <p:cNvSpPr>
                <a:spLocks/>
              </p:cNvSpPr>
              <p:nvPr/>
            </p:nvSpPr>
            <p:spPr bwMode="auto">
              <a:xfrm>
                <a:off x="3158" y="1535"/>
                <a:ext cx="18" cy="39"/>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8 w 27"/>
                  <a:gd name="T17" fmla="*/ 44 h 57"/>
                  <a:gd name="T18" fmla="*/ 18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3"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0" y="49"/>
                      <a:pt x="14" y="49"/>
                    </a:cubicBezTo>
                    <a:cubicBezTo>
                      <a:pt x="17" y="49"/>
                      <a:pt x="18" y="47"/>
                      <a:pt x="18" y="44"/>
                    </a:cubicBezTo>
                    <a:cubicBezTo>
                      <a:pt x="18" y="0"/>
                      <a:pt x="18" y="0"/>
                      <a:pt x="18"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9" name="Freeform 941"/>
              <p:cNvSpPr>
                <a:spLocks/>
              </p:cNvSpPr>
              <p:nvPr/>
            </p:nvSpPr>
            <p:spPr bwMode="auto">
              <a:xfrm>
                <a:off x="3179" y="1535"/>
                <a:ext cx="23" cy="39"/>
              </a:xfrm>
              <a:custGeom>
                <a:avLst/>
                <a:gdLst>
                  <a:gd name="T0" fmla="*/ 17 w 23"/>
                  <a:gd name="T1" fmla="*/ 14 h 39"/>
                  <a:gd name="T2" fmla="*/ 17 w 23"/>
                  <a:gd name="T3" fmla="*/ 14 h 39"/>
                  <a:gd name="T4" fmla="*/ 13 w 23"/>
                  <a:gd name="T5" fmla="*/ 39 h 39"/>
                  <a:gd name="T6" fmla="*/ 10 w 23"/>
                  <a:gd name="T7" fmla="*/ 39 h 39"/>
                  <a:gd name="T8" fmla="*/ 5 w 23"/>
                  <a:gd name="T9" fmla="*/ 14 h 39"/>
                  <a:gd name="T10" fmla="*/ 5 w 23"/>
                  <a:gd name="T11" fmla="*/ 14 h 39"/>
                  <a:gd name="T12" fmla="*/ 5 w 23"/>
                  <a:gd name="T13" fmla="*/ 39 h 39"/>
                  <a:gd name="T14" fmla="*/ 0 w 23"/>
                  <a:gd name="T15" fmla="*/ 39 h 39"/>
                  <a:gd name="T16" fmla="*/ 0 w 23"/>
                  <a:gd name="T17" fmla="*/ 0 h 39"/>
                  <a:gd name="T18" fmla="*/ 7 w 23"/>
                  <a:gd name="T19" fmla="*/ 0 h 39"/>
                  <a:gd name="T20" fmla="*/ 11 w 23"/>
                  <a:gd name="T21" fmla="*/ 22 h 39"/>
                  <a:gd name="T22" fmla="*/ 11 w 23"/>
                  <a:gd name="T23" fmla="*/ 22 h 39"/>
                  <a:gd name="T24" fmla="*/ 15 w 23"/>
                  <a:gd name="T25" fmla="*/ 0 h 39"/>
                  <a:gd name="T26" fmla="*/ 23 w 23"/>
                  <a:gd name="T27" fmla="*/ 0 h 39"/>
                  <a:gd name="T28" fmla="*/ 23 w 23"/>
                  <a:gd name="T29" fmla="*/ 39 h 39"/>
                  <a:gd name="T30" fmla="*/ 17 w 23"/>
                  <a:gd name="T31" fmla="*/ 39 h 39"/>
                  <a:gd name="T32" fmla="*/ 17 w 23"/>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17" y="14"/>
                    </a:moveTo>
                    <a:lnTo>
                      <a:pt x="17" y="14"/>
                    </a:lnTo>
                    <a:lnTo>
                      <a:pt x="13" y="39"/>
                    </a:lnTo>
                    <a:lnTo>
                      <a:pt x="10" y="39"/>
                    </a:lnTo>
                    <a:lnTo>
                      <a:pt x="5" y="14"/>
                    </a:lnTo>
                    <a:lnTo>
                      <a:pt x="5" y="14"/>
                    </a:lnTo>
                    <a:lnTo>
                      <a:pt x="5" y="39"/>
                    </a:lnTo>
                    <a:lnTo>
                      <a:pt x="0" y="39"/>
                    </a:lnTo>
                    <a:lnTo>
                      <a:pt x="0" y="0"/>
                    </a:lnTo>
                    <a:lnTo>
                      <a:pt x="7" y="0"/>
                    </a:lnTo>
                    <a:lnTo>
                      <a:pt x="11" y="22"/>
                    </a:lnTo>
                    <a:lnTo>
                      <a:pt x="11" y="22"/>
                    </a:lnTo>
                    <a:lnTo>
                      <a:pt x="15" y="0"/>
                    </a:lnTo>
                    <a:lnTo>
                      <a:pt x="23" y="0"/>
                    </a:lnTo>
                    <a:lnTo>
                      <a:pt x="23" y="39"/>
                    </a:lnTo>
                    <a:lnTo>
                      <a:pt x="17" y="39"/>
                    </a:lnTo>
                    <a:lnTo>
                      <a:pt x="1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0" name="Freeform 942"/>
              <p:cNvSpPr>
                <a:spLocks noEditPoints="1"/>
              </p:cNvSpPr>
              <p:nvPr/>
            </p:nvSpPr>
            <p:spPr bwMode="auto">
              <a:xfrm>
                <a:off x="3205" y="1535"/>
                <a:ext cx="18" cy="39"/>
              </a:xfrm>
              <a:custGeom>
                <a:avLst/>
                <a:gdLst>
                  <a:gd name="T0" fmla="*/ 0 w 27"/>
                  <a:gd name="T1" fmla="*/ 0 h 57"/>
                  <a:gd name="T2" fmla="*/ 14 w 27"/>
                  <a:gd name="T3" fmla="*/ 0 h 57"/>
                  <a:gd name="T4" fmla="*/ 27 w 27"/>
                  <a:gd name="T5" fmla="*/ 13 h 57"/>
                  <a:gd name="T6" fmla="*/ 27 w 27"/>
                  <a:gd name="T7" fmla="*/ 25 h 57"/>
                  <a:gd name="T8" fmla="*/ 14 w 27"/>
                  <a:gd name="T9" fmla="*/ 37 h 57"/>
                  <a:gd name="T10" fmla="*/ 9 w 27"/>
                  <a:gd name="T11" fmla="*/ 37 h 57"/>
                  <a:gd name="T12" fmla="*/ 9 w 27"/>
                  <a:gd name="T13" fmla="*/ 57 h 57"/>
                  <a:gd name="T14" fmla="*/ 0 w 27"/>
                  <a:gd name="T15" fmla="*/ 57 h 57"/>
                  <a:gd name="T16" fmla="*/ 0 w 27"/>
                  <a:gd name="T17" fmla="*/ 0 h 57"/>
                  <a:gd name="T18" fmla="*/ 9 w 27"/>
                  <a:gd name="T19" fmla="*/ 8 h 57"/>
                  <a:gd name="T20" fmla="*/ 9 w 27"/>
                  <a:gd name="T21" fmla="*/ 30 h 57"/>
                  <a:gd name="T22" fmla="*/ 13 w 27"/>
                  <a:gd name="T23" fmla="*/ 30 h 57"/>
                  <a:gd name="T24" fmla="*/ 18 w 27"/>
                  <a:gd name="T25" fmla="*/ 26 h 57"/>
                  <a:gd name="T26" fmla="*/ 18 w 27"/>
                  <a:gd name="T27" fmla="*/ 13 h 57"/>
                  <a:gd name="T28" fmla="*/ 13 w 27"/>
                  <a:gd name="T29" fmla="*/ 8 h 57"/>
                  <a:gd name="T30" fmla="*/ 9 w 27"/>
                  <a:gd name="T3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0" y="0"/>
                    </a:moveTo>
                    <a:cubicBezTo>
                      <a:pt x="14" y="0"/>
                      <a:pt x="14" y="0"/>
                      <a:pt x="14" y="0"/>
                    </a:cubicBezTo>
                    <a:cubicBezTo>
                      <a:pt x="23" y="0"/>
                      <a:pt x="27" y="5"/>
                      <a:pt x="27" y="13"/>
                    </a:cubicBezTo>
                    <a:cubicBezTo>
                      <a:pt x="27" y="25"/>
                      <a:pt x="27" y="25"/>
                      <a:pt x="27" y="25"/>
                    </a:cubicBezTo>
                    <a:cubicBezTo>
                      <a:pt x="27" y="33"/>
                      <a:pt x="23" y="37"/>
                      <a:pt x="14" y="37"/>
                    </a:cubicBezTo>
                    <a:cubicBezTo>
                      <a:pt x="9" y="37"/>
                      <a:pt x="9" y="37"/>
                      <a:pt x="9" y="37"/>
                    </a:cubicBezTo>
                    <a:cubicBezTo>
                      <a:pt x="9" y="57"/>
                      <a:pt x="9" y="57"/>
                      <a:pt x="9" y="57"/>
                    </a:cubicBezTo>
                    <a:cubicBezTo>
                      <a:pt x="0" y="57"/>
                      <a:pt x="0" y="57"/>
                      <a:pt x="0" y="57"/>
                    </a:cubicBezTo>
                    <a:lnTo>
                      <a:pt x="0" y="0"/>
                    </a:lnTo>
                    <a:close/>
                    <a:moveTo>
                      <a:pt x="9" y="8"/>
                    </a:moveTo>
                    <a:cubicBezTo>
                      <a:pt x="9" y="30"/>
                      <a:pt x="9" y="30"/>
                      <a:pt x="9" y="30"/>
                    </a:cubicBezTo>
                    <a:cubicBezTo>
                      <a:pt x="13" y="30"/>
                      <a:pt x="13" y="30"/>
                      <a:pt x="13" y="30"/>
                    </a:cubicBezTo>
                    <a:cubicBezTo>
                      <a:pt x="16" y="30"/>
                      <a:pt x="18" y="29"/>
                      <a:pt x="18" y="26"/>
                    </a:cubicBezTo>
                    <a:cubicBezTo>
                      <a:pt x="18" y="13"/>
                      <a:pt x="18" y="13"/>
                      <a:pt x="18" y="13"/>
                    </a:cubicBezTo>
                    <a:cubicBezTo>
                      <a:pt x="18" y="10"/>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1" name="Freeform 943"/>
              <p:cNvSpPr>
                <a:spLocks/>
              </p:cNvSpPr>
              <p:nvPr/>
            </p:nvSpPr>
            <p:spPr bwMode="auto">
              <a:xfrm>
                <a:off x="3225" y="1535"/>
                <a:ext cx="17" cy="39"/>
              </a:xfrm>
              <a:custGeom>
                <a:avLst/>
                <a:gdLst>
                  <a:gd name="T0" fmla="*/ 0 w 17"/>
                  <a:gd name="T1" fmla="*/ 0 h 39"/>
                  <a:gd name="T2" fmla="*/ 17 w 17"/>
                  <a:gd name="T3" fmla="*/ 0 h 39"/>
                  <a:gd name="T4" fmla="*/ 17 w 17"/>
                  <a:gd name="T5" fmla="*/ 5 h 39"/>
                  <a:gd name="T6" fmla="*/ 11 w 17"/>
                  <a:gd name="T7" fmla="*/ 5 h 39"/>
                  <a:gd name="T8" fmla="*/ 11 w 17"/>
                  <a:gd name="T9" fmla="*/ 39 h 39"/>
                  <a:gd name="T10" fmla="*/ 5 w 17"/>
                  <a:gd name="T11" fmla="*/ 39 h 39"/>
                  <a:gd name="T12" fmla="*/ 5 w 17"/>
                  <a:gd name="T13" fmla="*/ 5 h 39"/>
                  <a:gd name="T14" fmla="*/ 0 w 17"/>
                  <a:gd name="T15" fmla="*/ 5 h 39"/>
                  <a:gd name="T16" fmla="*/ 0 w 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9">
                    <a:moveTo>
                      <a:pt x="0" y="0"/>
                    </a:moveTo>
                    <a:lnTo>
                      <a:pt x="17" y="0"/>
                    </a:lnTo>
                    <a:lnTo>
                      <a:pt x="17" y="5"/>
                    </a:lnTo>
                    <a:lnTo>
                      <a:pt x="11" y="5"/>
                    </a:lnTo>
                    <a:lnTo>
                      <a:pt x="11" y="39"/>
                    </a:lnTo>
                    <a:lnTo>
                      <a:pt x="5" y="39"/>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Rectangle 944"/>
              <p:cNvSpPr>
                <a:spLocks noChangeArrowheads="1"/>
              </p:cNvSpPr>
              <p:nvPr/>
            </p:nvSpPr>
            <p:spPr bwMode="auto">
              <a:xfrm>
                <a:off x="3244" y="1535"/>
                <a:ext cx="6"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3" name="Freeform 945"/>
              <p:cNvSpPr>
                <a:spLocks noEditPoints="1"/>
              </p:cNvSpPr>
              <p:nvPr/>
            </p:nvSpPr>
            <p:spPr bwMode="auto">
              <a:xfrm>
                <a:off x="3253" y="1535"/>
                <a:ext cx="20" cy="39"/>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4 h 57"/>
                  <a:gd name="T16" fmla="*/ 19 w 29"/>
                  <a:gd name="T17" fmla="*/ 13 h 57"/>
                  <a:gd name="T18" fmla="*/ 14 w 29"/>
                  <a:gd name="T19" fmla="*/ 8 h 57"/>
                  <a:gd name="T20" fmla="*/ 10 w 29"/>
                  <a:gd name="T21" fmla="*/ 13 h 57"/>
                  <a:gd name="T22" fmla="*/ 10 w 29"/>
                  <a:gd name="T23" fmla="*/ 44 h 57"/>
                  <a:gd name="T24" fmla="*/ 14 w 29"/>
                  <a:gd name="T25" fmla="*/ 49 h 57"/>
                  <a:gd name="T26" fmla="*/ 19 w 29"/>
                  <a:gd name="T27"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5" y="0"/>
                      <a:pt x="14" y="0"/>
                    </a:cubicBezTo>
                    <a:cubicBezTo>
                      <a:pt x="24" y="0"/>
                      <a:pt x="29" y="6"/>
                      <a:pt x="29" y="15"/>
                    </a:cubicBezTo>
                    <a:cubicBezTo>
                      <a:pt x="29" y="42"/>
                      <a:pt x="29" y="42"/>
                      <a:pt x="29" y="42"/>
                    </a:cubicBezTo>
                    <a:cubicBezTo>
                      <a:pt x="29" y="51"/>
                      <a:pt x="24" y="57"/>
                      <a:pt x="14" y="57"/>
                    </a:cubicBezTo>
                    <a:cubicBezTo>
                      <a:pt x="5" y="57"/>
                      <a:pt x="0" y="51"/>
                      <a:pt x="0" y="42"/>
                    </a:cubicBezTo>
                    <a:moveTo>
                      <a:pt x="19" y="44"/>
                    </a:moveTo>
                    <a:cubicBezTo>
                      <a:pt x="19" y="13"/>
                      <a:pt x="19" y="13"/>
                      <a:pt x="19" y="13"/>
                    </a:cubicBezTo>
                    <a:cubicBezTo>
                      <a:pt x="19" y="10"/>
                      <a:pt x="18" y="8"/>
                      <a:pt x="14" y="8"/>
                    </a:cubicBezTo>
                    <a:cubicBezTo>
                      <a:pt x="11" y="8"/>
                      <a:pt x="10" y="10"/>
                      <a:pt x="10" y="13"/>
                    </a:cubicBezTo>
                    <a:cubicBezTo>
                      <a:pt x="10" y="44"/>
                      <a:pt x="10" y="44"/>
                      <a:pt x="10" y="44"/>
                    </a:cubicBezTo>
                    <a:cubicBezTo>
                      <a:pt x="10" y="47"/>
                      <a:pt x="11" y="49"/>
                      <a:pt x="14" y="49"/>
                    </a:cubicBezTo>
                    <a:cubicBezTo>
                      <a:pt x="18" y="49"/>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4" name="Freeform 946"/>
              <p:cNvSpPr>
                <a:spLocks/>
              </p:cNvSpPr>
              <p:nvPr/>
            </p:nvSpPr>
            <p:spPr bwMode="auto">
              <a:xfrm>
                <a:off x="3275" y="1535"/>
                <a:ext cx="19" cy="39"/>
              </a:xfrm>
              <a:custGeom>
                <a:avLst/>
                <a:gdLst>
                  <a:gd name="T0" fmla="*/ 6 w 19"/>
                  <a:gd name="T1" fmla="*/ 14 h 39"/>
                  <a:gd name="T2" fmla="*/ 6 w 19"/>
                  <a:gd name="T3" fmla="*/ 39 h 39"/>
                  <a:gd name="T4" fmla="*/ 0 w 19"/>
                  <a:gd name="T5" fmla="*/ 39 h 39"/>
                  <a:gd name="T6" fmla="*/ 0 w 19"/>
                  <a:gd name="T7" fmla="*/ 0 h 39"/>
                  <a:gd name="T8" fmla="*/ 6 w 19"/>
                  <a:gd name="T9" fmla="*/ 0 h 39"/>
                  <a:gd name="T10" fmla="*/ 13 w 19"/>
                  <a:gd name="T11" fmla="*/ 22 h 39"/>
                  <a:gd name="T12" fmla="*/ 13 w 19"/>
                  <a:gd name="T13" fmla="*/ 0 h 39"/>
                  <a:gd name="T14" fmla="*/ 19 w 19"/>
                  <a:gd name="T15" fmla="*/ 0 h 39"/>
                  <a:gd name="T16" fmla="*/ 19 w 19"/>
                  <a:gd name="T17" fmla="*/ 39 h 39"/>
                  <a:gd name="T18" fmla="*/ 13 w 19"/>
                  <a:gd name="T19" fmla="*/ 39 h 39"/>
                  <a:gd name="T20" fmla="*/ 6 w 19"/>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6" y="14"/>
                    </a:moveTo>
                    <a:lnTo>
                      <a:pt x="6" y="39"/>
                    </a:lnTo>
                    <a:lnTo>
                      <a:pt x="0" y="39"/>
                    </a:lnTo>
                    <a:lnTo>
                      <a:pt x="0" y="0"/>
                    </a:lnTo>
                    <a:lnTo>
                      <a:pt x="6" y="0"/>
                    </a:lnTo>
                    <a:lnTo>
                      <a:pt x="13" y="22"/>
                    </a:lnTo>
                    <a:lnTo>
                      <a:pt x="13" y="0"/>
                    </a:lnTo>
                    <a:lnTo>
                      <a:pt x="19" y="0"/>
                    </a:lnTo>
                    <a:lnTo>
                      <a:pt x="19" y="39"/>
                    </a:lnTo>
                    <a:lnTo>
                      <a:pt x="13" y="39"/>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5" name="Freeform 947"/>
              <p:cNvSpPr>
                <a:spLocks noEditPoints="1"/>
              </p:cNvSpPr>
              <p:nvPr/>
            </p:nvSpPr>
            <p:spPr bwMode="auto">
              <a:xfrm>
                <a:off x="3071" y="1589"/>
                <a:ext cx="22" cy="37"/>
              </a:xfrm>
              <a:custGeom>
                <a:avLst/>
                <a:gdLst>
                  <a:gd name="T0" fmla="*/ 0 w 22"/>
                  <a:gd name="T1" fmla="*/ 37 h 37"/>
                  <a:gd name="T2" fmla="*/ 8 w 22"/>
                  <a:gd name="T3" fmla="*/ 0 h 37"/>
                  <a:gd name="T4" fmla="*/ 15 w 22"/>
                  <a:gd name="T5" fmla="*/ 0 h 37"/>
                  <a:gd name="T6" fmla="*/ 22 w 22"/>
                  <a:gd name="T7" fmla="*/ 37 h 37"/>
                  <a:gd name="T8" fmla="*/ 15 w 22"/>
                  <a:gd name="T9" fmla="*/ 37 h 37"/>
                  <a:gd name="T10" fmla="*/ 15 w 22"/>
                  <a:gd name="T11" fmla="*/ 31 h 37"/>
                  <a:gd name="T12" fmla="*/ 8 w 22"/>
                  <a:gd name="T13" fmla="*/ 31 h 37"/>
                  <a:gd name="T14" fmla="*/ 7 w 22"/>
                  <a:gd name="T15" fmla="*/ 37 h 37"/>
                  <a:gd name="T16" fmla="*/ 0 w 22"/>
                  <a:gd name="T17" fmla="*/ 37 h 37"/>
                  <a:gd name="T18" fmla="*/ 9 w 22"/>
                  <a:gd name="T19" fmla="*/ 25 h 37"/>
                  <a:gd name="T20" fmla="*/ 13 w 22"/>
                  <a:gd name="T21" fmla="*/ 25 h 37"/>
                  <a:gd name="T22" fmla="*/ 11 w 22"/>
                  <a:gd name="T23" fmla="*/ 10 h 37"/>
                  <a:gd name="T24" fmla="*/ 11 w 22"/>
                  <a:gd name="T25" fmla="*/ 10 h 37"/>
                  <a:gd name="T26" fmla="*/ 9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5" y="37"/>
                    </a:lnTo>
                    <a:lnTo>
                      <a:pt x="15" y="31"/>
                    </a:lnTo>
                    <a:lnTo>
                      <a:pt x="8" y="31"/>
                    </a:lnTo>
                    <a:lnTo>
                      <a:pt x="7" y="37"/>
                    </a:lnTo>
                    <a:lnTo>
                      <a:pt x="0" y="37"/>
                    </a:lnTo>
                    <a:close/>
                    <a:moveTo>
                      <a:pt x="9" y="25"/>
                    </a:moveTo>
                    <a:lnTo>
                      <a:pt x="13" y="25"/>
                    </a:lnTo>
                    <a:lnTo>
                      <a:pt x="11" y="10"/>
                    </a:lnTo>
                    <a:lnTo>
                      <a:pt x="11" y="10"/>
                    </a:lnTo>
                    <a:lnTo>
                      <a:pt x="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6" name="Freeform 948"/>
              <p:cNvSpPr>
                <a:spLocks/>
              </p:cNvSpPr>
              <p:nvPr/>
            </p:nvSpPr>
            <p:spPr bwMode="auto">
              <a:xfrm>
                <a:off x="3095"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7" name="Freeform 949"/>
              <p:cNvSpPr>
                <a:spLocks noEditPoints="1"/>
              </p:cNvSpPr>
              <p:nvPr/>
            </p:nvSpPr>
            <p:spPr bwMode="auto">
              <a:xfrm>
                <a:off x="311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 name="Freeform 950"/>
              <p:cNvSpPr>
                <a:spLocks noEditPoints="1"/>
              </p:cNvSpPr>
              <p:nvPr/>
            </p:nvSpPr>
            <p:spPr bwMode="auto">
              <a:xfrm>
                <a:off x="3143" y="1589"/>
                <a:ext cx="18" cy="37"/>
              </a:xfrm>
              <a:custGeom>
                <a:avLst/>
                <a:gdLst>
                  <a:gd name="T0" fmla="*/ 0 w 27"/>
                  <a:gd name="T1" fmla="*/ 0 h 56"/>
                  <a:gd name="T2" fmla="*/ 14 w 27"/>
                  <a:gd name="T3" fmla="*/ 0 h 56"/>
                  <a:gd name="T4" fmla="*/ 27 w 27"/>
                  <a:gd name="T5" fmla="*/ 13 h 56"/>
                  <a:gd name="T6" fmla="*/ 27 w 27"/>
                  <a:gd name="T7" fmla="*/ 24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4"/>
                      <a:pt x="27" y="24"/>
                      <a:pt x="27" y="24"/>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 name="Freeform 951"/>
              <p:cNvSpPr>
                <a:spLocks noEditPoints="1"/>
              </p:cNvSpPr>
              <p:nvPr/>
            </p:nvSpPr>
            <p:spPr bwMode="auto">
              <a:xfrm>
                <a:off x="3164" y="1589"/>
                <a:ext cx="19" cy="37"/>
              </a:xfrm>
              <a:custGeom>
                <a:avLst/>
                <a:gdLst>
                  <a:gd name="T0" fmla="*/ 9 w 28"/>
                  <a:gd name="T1" fmla="*/ 30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0 h 56"/>
                  <a:gd name="T22" fmla="*/ 9 w 28"/>
                  <a:gd name="T23" fmla="*/ 8 h 56"/>
                  <a:gd name="T24" fmla="*/ 9 w 28"/>
                  <a:gd name="T25" fmla="*/ 25 h 56"/>
                  <a:gd name="T26" fmla="*/ 13 w 28"/>
                  <a:gd name="T27" fmla="*/ 25 h 56"/>
                  <a:gd name="T28" fmla="*/ 17 w 28"/>
                  <a:gd name="T29" fmla="*/ 21 h 56"/>
                  <a:gd name="T30" fmla="*/ 17 w 28"/>
                  <a:gd name="T31" fmla="*/ 12 h 56"/>
                  <a:gd name="T32" fmla="*/ 13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29"/>
                      <a:pt x="19" y="31"/>
                    </a:cubicBezTo>
                    <a:cubicBezTo>
                      <a:pt x="28" y="56"/>
                      <a:pt x="28" y="56"/>
                      <a:pt x="28" y="56"/>
                    </a:cubicBezTo>
                    <a:cubicBezTo>
                      <a:pt x="18" y="56"/>
                      <a:pt x="18" y="56"/>
                      <a:pt x="18" y="56"/>
                    </a:cubicBezTo>
                    <a:lnTo>
                      <a:pt x="9" y="30"/>
                    </a:lnTo>
                    <a:close/>
                    <a:moveTo>
                      <a:pt x="9" y="8"/>
                    </a:moveTo>
                    <a:cubicBezTo>
                      <a:pt x="9" y="25"/>
                      <a:pt x="9" y="25"/>
                      <a:pt x="9" y="25"/>
                    </a:cubicBezTo>
                    <a:cubicBezTo>
                      <a:pt x="13" y="25"/>
                      <a:pt x="13" y="25"/>
                      <a:pt x="13" y="25"/>
                    </a:cubicBezTo>
                    <a:cubicBezTo>
                      <a:pt x="16" y="25"/>
                      <a:pt x="17" y="24"/>
                      <a:pt x="17" y="21"/>
                    </a:cubicBezTo>
                    <a:cubicBezTo>
                      <a:pt x="17" y="12"/>
                      <a:pt x="17" y="12"/>
                      <a:pt x="17" y="12"/>
                    </a:cubicBezTo>
                    <a:cubicBezTo>
                      <a:pt x="17" y="9"/>
                      <a:pt x="16" y="8"/>
                      <a:pt x="13"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 name="Freeform 952"/>
              <p:cNvSpPr>
                <a:spLocks noEditPoints="1"/>
              </p:cNvSpPr>
              <p:nvPr/>
            </p:nvSpPr>
            <p:spPr bwMode="auto">
              <a:xfrm>
                <a:off x="3185" y="1588"/>
                <a:ext cx="19" cy="39"/>
              </a:xfrm>
              <a:custGeom>
                <a:avLst/>
                <a:gdLst>
                  <a:gd name="T0" fmla="*/ 0 w 28"/>
                  <a:gd name="T1" fmla="*/ 43 h 58"/>
                  <a:gd name="T2" fmla="*/ 0 w 28"/>
                  <a:gd name="T3" fmla="*/ 16 h 58"/>
                  <a:gd name="T4" fmla="*/ 14 w 28"/>
                  <a:gd name="T5" fmla="*/ 0 h 58"/>
                  <a:gd name="T6" fmla="*/ 28 w 28"/>
                  <a:gd name="T7" fmla="*/ 16 h 58"/>
                  <a:gd name="T8" fmla="*/ 28 w 28"/>
                  <a:gd name="T9" fmla="*/ 43 h 58"/>
                  <a:gd name="T10" fmla="*/ 14 w 28"/>
                  <a:gd name="T11" fmla="*/ 58 h 58"/>
                  <a:gd name="T12" fmla="*/ 0 w 28"/>
                  <a:gd name="T13" fmla="*/ 43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3"/>
                    </a:moveTo>
                    <a:cubicBezTo>
                      <a:pt x="0" y="16"/>
                      <a:pt x="0" y="16"/>
                      <a:pt x="0" y="16"/>
                    </a:cubicBezTo>
                    <a:cubicBezTo>
                      <a:pt x="0" y="7"/>
                      <a:pt x="4" y="0"/>
                      <a:pt x="14" y="0"/>
                    </a:cubicBezTo>
                    <a:cubicBezTo>
                      <a:pt x="24" y="0"/>
                      <a:pt x="28" y="7"/>
                      <a:pt x="28" y="16"/>
                    </a:cubicBezTo>
                    <a:cubicBezTo>
                      <a:pt x="28" y="43"/>
                      <a:pt x="28" y="43"/>
                      <a:pt x="28" y="43"/>
                    </a:cubicBezTo>
                    <a:cubicBezTo>
                      <a:pt x="28" y="51"/>
                      <a:pt x="24" y="58"/>
                      <a:pt x="14" y="58"/>
                    </a:cubicBezTo>
                    <a:cubicBezTo>
                      <a:pt x="4" y="58"/>
                      <a:pt x="0" y="51"/>
                      <a:pt x="0" y="43"/>
                    </a:cubicBezTo>
                    <a:moveTo>
                      <a:pt x="19" y="44"/>
                    </a:moveTo>
                    <a:cubicBezTo>
                      <a:pt x="19" y="14"/>
                      <a:pt x="19" y="14"/>
                      <a:pt x="19" y="14"/>
                    </a:cubicBezTo>
                    <a:cubicBezTo>
                      <a:pt x="19" y="11"/>
                      <a:pt x="17" y="8"/>
                      <a:pt x="14" y="8"/>
                    </a:cubicBezTo>
                    <a:cubicBezTo>
                      <a:pt x="11" y="8"/>
                      <a:pt x="9" y="11"/>
                      <a:pt x="9" y="14"/>
                    </a:cubicBezTo>
                    <a:cubicBezTo>
                      <a:pt x="9" y="44"/>
                      <a:pt x="9" y="44"/>
                      <a:pt x="9" y="44"/>
                    </a:cubicBezTo>
                    <a:cubicBezTo>
                      <a:pt x="9" y="48"/>
                      <a:pt x="11" y="50"/>
                      <a:pt x="14" y="50"/>
                    </a:cubicBezTo>
                    <a:cubicBezTo>
                      <a:pt x="17"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 name="Freeform 953"/>
              <p:cNvSpPr>
                <a:spLocks noEditPoints="1"/>
              </p:cNvSpPr>
              <p:nvPr/>
            </p:nvSpPr>
            <p:spPr bwMode="auto">
              <a:xfrm>
                <a:off x="3206" y="1589"/>
                <a:ext cx="20" cy="37"/>
              </a:xfrm>
              <a:custGeom>
                <a:avLst/>
                <a:gdLst>
                  <a:gd name="T0" fmla="*/ 29 w 29"/>
                  <a:gd name="T1" fmla="*/ 15 h 56"/>
                  <a:gd name="T2" fmla="*/ 29 w 29"/>
                  <a:gd name="T3" fmla="*/ 41 h 56"/>
                  <a:gd name="T4" fmla="*/ 15 w 29"/>
                  <a:gd name="T5" fmla="*/ 56 h 56"/>
                  <a:gd name="T6" fmla="*/ 0 w 29"/>
                  <a:gd name="T7" fmla="*/ 56 h 56"/>
                  <a:gd name="T8" fmla="*/ 0 w 29"/>
                  <a:gd name="T9" fmla="*/ 0 h 56"/>
                  <a:gd name="T10" fmla="*/ 15 w 29"/>
                  <a:gd name="T11" fmla="*/ 0 h 56"/>
                  <a:gd name="T12" fmla="*/ 29 w 29"/>
                  <a:gd name="T13" fmla="*/ 15 h 56"/>
                  <a:gd name="T14" fmla="*/ 14 w 29"/>
                  <a:gd name="T15" fmla="*/ 48 h 56"/>
                  <a:gd name="T16" fmla="*/ 19 w 29"/>
                  <a:gd name="T17" fmla="*/ 43 h 56"/>
                  <a:gd name="T18" fmla="*/ 19 w 29"/>
                  <a:gd name="T19" fmla="*/ 13 h 56"/>
                  <a:gd name="T20" fmla="*/ 14 w 29"/>
                  <a:gd name="T21" fmla="*/ 8 h 56"/>
                  <a:gd name="T22" fmla="*/ 10 w 29"/>
                  <a:gd name="T23" fmla="*/ 8 h 56"/>
                  <a:gd name="T24" fmla="*/ 10 w 29"/>
                  <a:gd name="T25" fmla="*/ 48 h 56"/>
                  <a:gd name="T26" fmla="*/ 14 w 29"/>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6">
                    <a:moveTo>
                      <a:pt x="29" y="15"/>
                    </a:moveTo>
                    <a:cubicBezTo>
                      <a:pt x="29" y="41"/>
                      <a:pt x="29" y="41"/>
                      <a:pt x="29" y="41"/>
                    </a:cubicBezTo>
                    <a:cubicBezTo>
                      <a:pt x="29" y="50"/>
                      <a:pt x="25" y="56"/>
                      <a:pt x="15" y="56"/>
                    </a:cubicBezTo>
                    <a:cubicBezTo>
                      <a:pt x="0" y="56"/>
                      <a:pt x="0" y="56"/>
                      <a:pt x="0" y="56"/>
                    </a:cubicBezTo>
                    <a:cubicBezTo>
                      <a:pt x="0" y="0"/>
                      <a:pt x="0" y="0"/>
                      <a:pt x="0" y="0"/>
                    </a:cubicBezTo>
                    <a:cubicBezTo>
                      <a:pt x="15" y="0"/>
                      <a:pt x="15" y="0"/>
                      <a:pt x="15" y="0"/>
                    </a:cubicBezTo>
                    <a:cubicBezTo>
                      <a:pt x="25" y="0"/>
                      <a:pt x="29" y="6"/>
                      <a:pt x="29" y="15"/>
                    </a:cubicBezTo>
                    <a:moveTo>
                      <a:pt x="14" y="48"/>
                    </a:moveTo>
                    <a:cubicBezTo>
                      <a:pt x="18" y="48"/>
                      <a:pt x="19" y="46"/>
                      <a:pt x="19" y="43"/>
                    </a:cubicBezTo>
                    <a:cubicBezTo>
                      <a:pt x="19" y="13"/>
                      <a:pt x="19" y="13"/>
                      <a:pt x="19" y="13"/>
                    </a:cubicBezTo>
                    <a:cubicBezTo>
                      <a:pt x="19" y="10"/>
                      <a:pt x="18" y="8"/>
                      <a:pt x="14" y="8"/>
                    </a:cubicBezTo>
                    <a:cubicBezTo>
                      <a:pt x="10" y="8"/>
                      <a:pt x="10" y="8"/>
                      <a:pt x="10" y="8"/>
                    </a:cubicBezTo>
                    <a:cubicBezTo>
                      <a:pt x="10" y="48"/>
                      <a:pt x="10" y="48"/>
                      <a:pt x="10" y="48"/>
                    </a:cubicBez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2" name="Freeform 954"/>
              <p:cNvSpPr>
                <a:spLocks/>
              </p:cNvSpPr>
              <p:nvPr/>
            </p:nvSpPr>
            <p:spPr bwMode="auto">
              <a:xfrm>
                <a:off x="3229" y="1589"/>
                <a:ext cx="18" cy="38"/>
              </a:xfrm>
              <a:custGeom>
                <a:avLst/>
                <a:gdLst>
                  <a:gd name="T0" fmla="*/ 27 w 27"/>
                  <a:gd name="T1" fmla="*/ 0 h 57"/>
                  <a:gd name="T2" fmla="*/ 27 w 27"/>
                  <a:gd name="T3" fmla="*/ 42 h 57"/>
                  <a:gd name="T4" fmla="*/ 14 w 27"/>
                  <a:gd name="T5" fmla="*/ 57 h 57"/>
                  <a:gd name="T6" fmla="*/ 0 w 27"/>
                  <a:gd name="T7" fmla="*/ 42 h 57"/>
                  <a:gd name="T8" fmla="*/ 0 w 27"/>
                  <a:gd name="T9" fmla="*/ 0 h 57"/>
                  <a:gd name="T10" fmla="*/ 9 w 27"/>
                  <a:gd name="T11" fmla="*/ 0 h 57"/>
                  <a:gd name="T12" fmla="*/ 9 w 27"/>
                  <a:gd name="T13" fmla="*/ 43 h 57"/>
                  <a:gd name="T14" fmla="*/ 14 w 27"/>
                  <a:gd name="T15" fmla="*/ 49 h 57"/>
                  <a:gd name="T16" fmla="*/ 19 w 27"/>
                  <a:gd name="T17" fmla="*/ 43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2"/>
                      <a:pt x="27" y="42"/>
                      <a:pt x="27" y="42"/>
                    </a:cubicBezTo>
                    <a:cubicBezTo>
                      <a:pt x="27" y="51"/>
                      <a:pt x="24" y="57"/>
                      <a:pt x="14" y="57"/>
                    </a:cubicBezTo>
                    <a:cubicBezTo>
                      <a:pt x="4" y="57"/>
                      <a:pt x="0" y="51"/>
                      <a:pt x="0" y="42"/>
                    </a:cubicBezTo>
                    <a:cubicBezTo>
                      <a:pt x="0" y="0"/>
                      <a:pt x="0" y="0"/>
                      <a:pt x="0" y="0"/>
                    </a:cubicBezTo>
                    <a:cubicBezTo>
                      <a:pt x="9" y="0"/>
                      <a:pt x="9" y="0"/>
                      <a:pt x="9" y="0"/>
                    </a:cubicBezTo>
                    <a:cubicBezTo>
                      <a:pt x="9" y="43"/>
                      <a:pt x="9" y="43"/>
                      <a:pt x="9" y="43"/>
                    </a:cubicBezTo>
                    <a:cubicBezTo>
                      <a:pt x="9" y="47"/>
                      <a:pt x="11" y="49"/>
                      <a:pt x="14" y="49"/>
                    </a:cubicBezTo>
                    <a:cubicBezTo>
                      <a:pt x="17" y="49"/>
                      <a:pt x="19" y="47"/>
                      <a:pt x="19" y="43"/>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3" name="Freeform 955"/>
              <p:cNvSpPr>
                <a:spLocks/>
              </p:cNvSpPr>
              <p:nvPr/>
            </p:nvSpPr>
            <p:spPr bwMode="auto">
              <a:xfrm>
                <a:off x="3250" y="1588"/>
                <a:ext cx="19" cy="39"/>
              </a:xfrm>
              <a:custGeom>
                <a:avLst/>
                <a:gdLst>
                  <a:gd name="T0" fmla="*/ 0 w 28"/>
                  <a:gd name="T1" fmla="*/ 43 h 58"/>
                  <a:gd name="T2" fmla="*/ 0 w 28"/>
                  <a:gd name="T3" fmla="*/ 16 h 58"/>
                  <a:gd name="T4" fmla="*/ 15 w 28"/>
                  <a:gd name="T5" fmla="*/ 0 h 58"/>
                  <a:gd name="T6" fmla="*/ 28 w 28"/>
                  <a:gd name="T7" fmla="*/ 14 h 58"/>
                  <a:gd name="T8" fmla="*/ 28 w 28"/>
                  <a:gd name="T9" fmla="*/ 21 h 58"/>
                  <a:gd name="T10" fmla="*/ 19 w 28"/>
                  <a:gd name="T11" fmla="*/ 21 h 58"/>
                  <a:gd name="T12" fmla="*/ 19 w 28"/>
                  <a:gd name="T13" fmla="*/ 14 h 58"/>
                  <a:gd name="T14" fmla="*/ 15 w 28"/>
                  <a:gd name="T15" fmla="*/ 8 h 58"/>
                  <a:gd name="T16" fmla="*/ 10 w 28"/>
                  <a:gd name="T17" fmla="*/ 14 h 58"/>
                  <a:gd name="T18" fmla="*/ 10 w 28"/>
                  <a:gd name="T19" fmla="*/ 44 h 58"/>
                  <a:gd name="T20" fmla="*/ 15 w 28"/>
                  <a:gd name="T21" fmla="*/ 50 h 58"/>
                  <a:gd name="T22" fmla="*/ 19 w 28"/>
                  <a:gd name="T23" fmla="*/ 44 h 58"/>
                  <a:gd name="T24" fmla="*/ 19 w 28"/>
                  <a:gd name="T25" fmla="*/ 34 h 58"/>
                  <a:gd name="T26" fmla="*/ 28 w 28"/>
                  <a:gd name="T27" fmla="*/ 34 h 58"/>
                  <a:gd name="T28" fmla="*/ 28 w 28"/>
                  <a:gd name="T29" fmla="*/ 44 h 58"/>
                  <a:gd name="T30" fmla="*/ 15 w 28"/>
                  <a:gd name="T31" fmla="*/ 58 h 58"/>
                  <a:gd name="T32" fmla="*/ 0 w 28"/>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8">
                    <a:moveTo>
                      <a:pt x="0" y="43"/>
                    </a:moveTo>
                    <a:cubicBezTo>
                      <a:pt x="0" y="16"/>
                      <a:pt x="0" y="16"/>
                      <a:pt x="0" y="16"/>
                    </a:cubicBezTo>
                    <a:cubicBezTo>
                      <a:pt x="0" y="7"/>
                      <a:pt x="5" y="0"/>
                      <a:pt x="15" y="0"/>
                    </a:cubicBezTo>
                    <a:cubicBezTo>
                      <a:pt x="25" y="0"/>
                      <a:pt x="28" y="6"/>
                      <a:pt x="28" y="14"/>
                    </a:cubicBezTo>
                    <a:cubicBezTo>
                      <a:pt x="28" y="21"/>
                      <a:pt x="28" y="21"/>
                      <a:pt x="28" y="21"/>
                    </a:cubicBezTo>
                    <a:cubicBezTo>
                      <a:pt x="19" y="21"/>
                      <a:pt x="19" y="21"/>
                      <a:pt x="19" y="21"/>
                    </a:cubicBezTo>
                    <a:cubicBezTo>
                      <a:pt x="19" y="14"/>
                      <a:pt x="19" y="14"/>
                      <a:pt x="19" y="14"/>
                    </a:cubicBezTo>
                    <a:cubicBezTo>
                      <a:pt x="19" y="10"/>
                      <a:pt x="18" y="8"/>
                      <a:pt x="15" y="8"/>
                    </a:cubicBezTo>
                    <a:cubicBezTo>
                      <a:pt x="11" y="8"/>
                      <a:pt x="10" y="11"/>
                      <a:pt x="10" y="14"/>
                    </a:cubicBezTo>
                    <a:cubicBezTo>
                      <a:pt x="10" y="44"/>
                      <a:pt x="10" y="44"/>
                      <a:pt x="10" y="44"/>
                    </a:cubicBezTo>
                    <a:cubicBezTo>
                      <a:pt x="10" y="48"/>
                      <a:pt x="11" y="50"/>
                      <a:pt x="15" y="50"/>
                    </a:cubicBezTo>
                    <a:cubicBezTo>
                      <a:pt x="18" y="50"/>
                      <a:pt x="19" y="48"/>
                      <a:pt x="19" y="44"/>
                    </a:cubicBezTo>
                    <a:cubicBezTo>
                      <a:pt x="19" y="34"/>
                      <a:pt x="19" y="34"/>
                      <a:pt x="19" y="34"/>
                    </a:cubicBezTo>
                    <a:cubicBezTo>
                      <a:pt x="28" y="34"/>
                      <a:pt x="28" y="34"/>
                      <a:pt x="28" y="34"/>
                    </a:cubicBezTo>
                    <a:cubicBezTo>
                      <a:pt x="28" y="44"/>
                      <a:pt x="28" y="44"/>
                      <a:pt x="28" y="44"/>
                    </a:cubicBezTo>
                    <a:cubicBezTo>
                      <a:pt x="28" y="52"/>
                      <a:pt x="25" y="58"/>
                      <a:pt x="15" y="58"/>
                    </a:cubicBezTo>
                    <a:cubicBezTo>
                      <a:pt x="5"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4" name="Freeform 956"/>
              <p:cNvSpPr>
                <a:spLocks/>
              </p:cNvSpPr>
              <p:nvPr/>
            </p:nvSpPr>
            <p:spPr bwMode="auto">
              <a:xfrm>
                <a:off x="3270" y="1589"/>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5" name="Rectangle 957"/>
              <p:cNvSpPr>
                <a:spLocks noChangeArrowheads="1"/>
              </p:cNvSpPr>
              <p:nvPr/>
            </p:nvSpPr>
            <p:spPr bwMode="auto">
              <a:xfrm>
                <a:off x="3289" y="1589"/>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6" name="Freeform 958"/>
              <p:cNvSpPr>
                <a:spLocks noEditPoints="1"/>
              </p:cNvSpPr>
              <p:nvPr/>
            </p:nvSpPr>
            <p:spPr bwMode="auto">
              <a:xfrm>
                <a:off x="3298" y="1588"/>
                <a:ext cx="20" cy="39"/>
              </a:xfrm>
              <a:custGeom>
                <a:avLst/>
                <a:gdLst>
                  <a:gd name="T0" fmla="*/ 0 w 29"/>
                  <a:gd name="T1" fmla="*/ 43 h 58"/>
                  <a:gd name="T2" fmla="*/ 0 w 29"/>
                  <a:gd name="T3" fmla="*/ 16 h 58"/>
                  <a:gd name="T4" fmla="*/ 14 w 29"/>
                  <a:gd name="T5" fmla="*/ 0 h 58"/>
                  <a:gd name="T6" fmla="*/ 29 w 29"/>
                  <a:gd name="T7" fmla="*/ 16 h 58"/>
                  <a:gd name="T8" fmla="*/ 29 w 29"/>
                  <a:gd name="T9" fmla="*/ 43 h 58"/>
                  <a:gd name="T10" fmla="*/ 14 w 29"/>
                  <a:gd name="T11" fmla="*/ 58 h 58"/>
                  <a:gd name="T12" fmla="*/ 0 w 29"/>
                  <a:gd name="T13" fmla="*/ 43 h 58"/>
                  <a:gd name="T14" fmla="*/ 19 w 29"/>
                  <a:gd name="T15" fmla="*/ 44 h 58"/>
                  <a:gd name="T16" fmla="*/ 19 w 29"/>
                  <a:gd name="T17" fmla="*/ 14 h 58"/>
                  <a:gd name="T18" fmla="*/ 14 w 29"/>
                  <a:gd name="T19" fmla="*/ 8 h 58"/>
                  <a:gd name="T20" fmla="*/ 9 w 29"/>
                  <a:gd name="T21" fmla="*/ 14 h 58"/>
                  <a:gd name="T22" fmla="*/ 9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3"/>
                    </a:moveTo>
                    <a:cubicBezTo>
                      <a:pt x="0" y="16"/>
                      <a:pt x="0" y="16"/>
                      <a:pt x="0" y="16"/>
                    </a:cubicBezTo>
                    <a:cubicBezTo>
                      <a:pt x="0" y="7"/>
                      <a:pt x="4" y="0"/>
                      <a:pt x="14" y="0"/>
                    </a:cubicBezTo>
                    <a:cubicBezTo>
                      <a:pt x="24" y="0"/>
                      <a:pt x="29" y="7"/>
                      <a:pt x="29" y="16"/>
                    </a:cubicBezTo>
                    <a:cubicBezTo>
                      <a:pt x="29" y="43"/>
                      <a:pt x="29" y="43"/>
                      <a:pt x="29" y="43"/>
                    </a:cubicBezTo>
                    <a:cubicBezTo>
                      <a:pt x="29" y="51"/>
                      <a:pt x="24" y="58"/>
                      <a:pt x="14" y="58"/>
                    </a:cubicBezTo>
                    <a:cubicBezTo>
                      <a:pt x="4" y="58"/>
                      <a:pt x="0" y="51"/>
                      <a:pt x="0" y="43"/>
                    </a:cubicBezTo>
                    <a:moveTo>
                      <a:pt x="19" y="44"/>
                    </a:moveTo>
                    <a:cubicBezTo>
                      <a:pt x="19" y="14"/>
                      <a:pt x="19" y="14"/>
                      <a:pt x="19" y="14"/>
                    </a:cubicBezTo>
                    <a:cubicBezTo>
                      <a:pt x="19" y="11"/>
                      <a:pt x="18" y="8"/>
                      <a:pt x="14" y="8"/>
                    </a:cubicBezTo>
                    <a:cubicBezTo>
                      <a:pt x="11" y="8"/>
                      <a:pt x="9" y="11"/>
                      <a:pt x="9" y="14"/>
                    </a:cubicBezTo>
                    <a:cubicBezTo>
                      <a:pt x="9" y="44"/>
                      <a:pt x="9" y="44"/>
                      <a:pt x="9" y="44"/>
                    </a:cubicBezTo>
                    <a:cubicBezTo>
                      <a:pt x="9" y="48"/>
                      <a:pt x="11" y="50"/>
                      <a:pt x="14" y="50"/>
                    </a:cubicBezTo>
                    <a:cubicBezTo>
                      <a:pt x="18" y="50"/>
                      <a:pt x="19" y="48"/>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7" name="Freeform 959"/>
              <p:cNvSpPr>
                <a:spLocks/>
              </p:cNvSpPr>
              <p:nvPr/>
            </p:nvSpPr>
            <p:spPr bwMode="auto">
              <a:xfrm>
                <a:off x="3321" y="1589"/>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2 w 18"/>
                  <a:gd name="T11" fmla="*/ 21 h 37"/>
                  <a:gd name="T12" fmla="*/ 12 w 18"/>
                  <a:gd name="T13" fmla="*/ 0 h 37"/>
                  <a:gd name="T14" fmla="*/ 18 w 18"/>
                  <a:gd name="T15" fmla="*/ 0 h 37"/>
                  <a:gd name="T16" fmla="*/ 18 w 18"/>
                  <a:gd name="T17" fmla="*/ 37 h 37"/>
                  <a:gd name="T18" fmla="*/ 12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2" y="21"/>
                    </a:lnTo>
                    <a:lnTo>
                      <a:pt x="12" y="0"/>
                    </a:lnTo>
                    <a:lnTo>
                      <a:pt x="18" y="0"/>
                    </a:lnTo>
                    <a:lnTo>
                      <a:pt x="18" y="37"/>
                    </a:lnTo>
                    <a:lnTo>
                      <a:pt x="12"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8" name="Freeform 960"/>
              <p:cNvSpPr>
                <a:spLocks/>
              </p:cNvSpPr>
              <p:nvPr/>
            </p:nvSpPr>
            <p:spPr bwMode="auto">
              <a:xfrm>
                <a:off x="1577" y="1972"/>
                <a:ext cx="13" cy="37"/>
              </a:xfrm>
              <a:custGeom>
                <a:avLst/>
                <a:gdLst>
                  <a:gd name="T0" fmla="*/ 0 w 13"/>
                  <a:gd name="T1" fmla="*/ 0 h 37"/>
                  <a:gd name="T2" fmla="*/ 6 w 13"/>
                  <a:gd name="T3" fmla="*/ 0 h 37"/>
                  <a:gd name="T4" fmla="*/ 6 w 13"/>
                  <a:gd name="T5" fmla="*/ 33 h 37"/>
                  <a:gd name="T6" fmla="*/ 13 w 13"/>
                  <a:gd name="T7" fmla="*/ 33 h 37"/>
                  <a:gd name="T8" fmla="*/ 13 w 13"/>
                  <a:gd name="T9" fmla="*/ 37 h 37"/>
                  <a:gd name="T10" fmla="*/ 0 w 13"/>
                  <a:gd name="T11" fmla="*/ 37 h 37"/>
                  <a:gd name="T12" fmla="*/ 0 w 1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3" h="37">
                    <a:moveTo>
                      <a:pt x="0" y="0"/>
                    </a:moveTo>
                    <a:lnTo>
                      <a:pt x="6" y="0"/>
                    </a:lnTo>
                    <a:lnTo>
                      <a:pt x="6" y="33"/>
                    </a:lnTo>
                    <a:lnTo>
                      <a:pt x="13" y="33"/>
                    </a:lnTo>
                    <a:lnTo>
                      <a:pt x="13"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Rectangle 961"/>
              <p:cNvSpPr>
                <a:spLocks noChangeArrowheads="1"/>
              </p:cNvSpPr>
              <p:nvPr/>
            </p:nvSpPr>
            <p:spPr bwMode="auto">
              <a:xfrm>
                <a:off x="1594"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0" name="Freeform 962"/>
              <p:cNvSpPr>
                <a:spLocks/>
              </p:cNvSpPr>
              <p:nvPr/>
            </p:nvSpPr>
            <p:spPr bwMode="auto">
              <a:xfrm>
                <a:off x="1604"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6" y="5"/>
                    </a:lnTo>
                    <a:lnTo>
                      <a:pt x="6" y="16"/>
                    </a:lnTo>
                    <a:lnTo>
                      <a:pt x="12" y="16"/>
                    </a:lnTo>
                    <a:lnTo>
                      <a:pt x="12" y="21"/>
                    </a:lnTo>
                    <a:lnTo>
                      <a:pt x="6" y="21"/>
                    </a:lnTo>
                    <a:lnTo>
                      <a:pt x="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Freeform 963"/>
              <p:cNvSpPr>
                <a:spLocks/>
              </p:cNvSpPr>
              <p:nvPr/>
            </p:nvSpPr>
            <p:spPr bwMode="auto">
              <a:xfrm>
                <a:off x="162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2" name="Freeform 964"/>
              <p:cNvSpPr>
                <a:spLocks noEditPoints="1"/>
              </p:cNvSpPr>
              <p:nvPr/>
            </p:nvSpPr>
            <p:spPr bwMode="auto">
              <a:xfrm>
                <a:off x="1577"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Freeform 965"/>
              <p:cNvSpPr>
                <a:spLocks/>
              </p:cNvSpPr>
              <p:nvPr/>
            </p:nvSpPr>
            <p:spPr bwMode="auto">
              <a:xfrm>
                <a:off x="1600"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Freeform 966"/>
              <p:cNvSpPr>
                <a:spLocks/>
              </p:cNvSpPr>
              <p:nvPr/>
            </p:nvSpPr>
            <p:spPr bwMode="auto">
              <a:xfrm>
                <a:off x="163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Freeform 967"/>
              <p:cNvSpPr>
                <a:spLocks noEditPoints="1"/>
              </p:cNvSpPr>
              <p:nvPr/>
            </p:nvSpPr>
            <p:spPr bwMode="auto">
              <a:xfrm>
                <a:off x="1649" y="2025"/>
                <a:ext cx="21" cy="38"/>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Freeform 968"/>
              <p:cNvSpPr>
                <a:spLocks/>
              </p:cNvSpPr>
              <p:nvPr/>
            </p:nvSpPr>
            <p:spPr bwMode="auto">
              <a:xfrm>
                <a:off x="1673"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4 w 18"/>
                  <a:gd name="T11" fmla="*/ 22 h 38"/>
                  <a:gd name="T12" fmla="*/ 14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4" y="22"/>
                    </a:lnTo>
                    <a:lnTo>
                      <a:pt x="14"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Freeform 969"/>
              <p:cNvSpPr>
                <a:spLocks noEditPoints="1"/>
              </p:cNvSpPr>
              <p:nvPr/>
            </p:nvSpPr>
            <p:spPr bwMode="auto">
              <a:xfrm>
                <a:off x="1695"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9 w 28"/>
                  <a:gd name="T17" fmla="*/ 42 h 56"/>
                  <a:gd name="T18" fmla="*/ 19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9" y="46"/>
                      <a:pt x="19" y="42"/>
                    </a:cubicBezTo>
                    <a:cubicBezTo>
                      <a:pt x="19" y="13"/>
                      <a:pt x="19" y="13"/>
                      <a:pt x="19" y="13"/>
                    </a:cubicBezTo>
                    <a:cubicBezTo>
                      <a:pt x="19"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8" name="Freeform 970"/>
              <p:cNvSpPr>
                <a:spLocks noEditPoints="1"/>
              </p:cNvSpPr>
              <p:nvPr/>
            </p:nvSpPr>
            <p:spPr bwMode="auto">
              <a:xfrm>
                <a:off x="2074" y="1972"/>
                <a:ext cx="18" cy="37"/>
              </a:xfrm>
              <a:custGeom>
                <a:avLst/>
                <a:gdLst>
                  <a:gd name="T0" fmla="*/ 0 w 26"/>
                  <a:gd name="T1" fmla="*/ 0 h 56"/>
                  <a:gd name="T2" fmla="*/ 13 w 26"/>
                  <a:gd name="T3" fmla="*/ 0 h 56"/>
                  <a:gd name="T4" fmla="*/ 26 w 26"/>
                  <a:gd name="T5" fmla="*/ 13 h 56"/>
                  <a:gd name="T6" fmla="*/ 26 w 26"/>
                  <a:gd name="T7" fmla="*/ 25 h 56"/>
                  <a:gd name="T8" fmla="*/ 13 w 26"/>
                  <a:gd name="T9" fmla="*/ 37 h 56"/>
                  <a:gd name="T10" fmla="*/ 9 w 26"/>
                  <a:gd name="T11" fmla="*/ 37 h 56"/>
                  <a:gd name="T12" fmla="*/ 9 w 26"/>
                  <a:gd name="T13" fmla="*/ 56 h 56"/>
                  <a:gd name="T14" fmla="*/ 0 w 26"/>
                  <a:gd name="T15" fmla="*/ 56 h 56"/>
                  <a:gd name="T16" fmla="*/ 0 w 26"/>
                  <a:gd name="T17" fmla="*/ 0 h 56"/>
                  <a:gd name="T18" fmla="*/ 9 w 26"/>
                  <a:gd name="T19" fmla="*/ 8 h 56"/>
                  <a:gd name="T20" fmla="*/ 9 w 26"/>
                  <a:gd name="T21" fmla="*/ 30 h 56"/>
                  <a:gd name="T22" fmla="*/ 12 w 26"/>
                  <a:gd name="T23" fmla="*/ 30 h 56"/>
                  <a:gd name="T24" fmla="*/ 17 w 26"/>
                  <a:gd name="T25" fmla="*/ 25 h 56"/>
                  <a:gd name="T26" fmla="*/ 17 w 26"/>
                  <a:gd name="T27" fmla="*/ 12 h 56"/>
                  <a:gd name="T28" fmla="*/ 12 w 26"/>
                  <a:gd name="T29" fmla="*/ 8 h 56"/>
                  <a:gd name="T30" fmla="*/ 9 w 26"/>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6">
                    <a:moveTo>
                      <a:pt x="0" y="0"/>
                    </a:moveTo>
                    <a:cubicBezTo>
                      <a:pt x="13" y="0"/>
                      <a:pt x="13" y="0"/>
                      <a:pt x="13" y="0"/>
                    </a:cubicBezTo>
                    <a:cubicBezTo>
                      <a:pt x="23" y="0"/>
                      <a:pt x="26" y="5"/>
                      <a:pt x="26" y="13"/>
                    </a:cubicBezTo>
                    <a:cubicBezTo>
                      <a:pt x="26" y="25"/>
                      <a:pt x="26" y="25"/>
                      <a:pt x="26" y="25"/>
                    </a:cubicBezTo>
                    <a:cubicBezTo>
                      <a:pt x="26" y="32"/>
                      <a:pt x="23" y="37"/>
                      <a:pt x="13" y="37"/>
                    </a:cubicBezTo>
                    <a:cubicBezTo>
                      <a:pt x="9" y="37"/>
                      <a:pt x="9" y="37"/>
                      <a:pt x="9" y="37"/>
                    </a:cubicBezTo>
                    <a:cubicBezTo>
                      <a:pt x="9" y="56"/>
                      <a:pt x="9" y="56"/>
                      <a:pt x="9" y="56"/>
                    </a:cubicBezTo>
                    <a:cubicBezTo>
                      <a:pt x="0" y="56"/>
                      <a:pt x="0" y="56"/>
                      <a:pt x="0" y="56"/>
                    </a:cubicBezTo>
                    <a:lnTo>
                      <a:pt x="0" y="0"/>
                    </a:lnTo>
                    <a:close/>
                    <a:moveTo>
                      <a:pt x="9" y="8"/>
                    </a:moveTo>
                    <a:cubicBezTo>
                      <a:pt x="9" y="30"/>
                      <a:pt x="9" y="30"/>
                      <a:pt x="9" y="30"/>
                    </a:cubicBezTo>
                    <a:cubicBezTo>
                      <a:pt x="12" y="30"/>
                      <a:pt x="12" y="30"/>
                      <a:pt x="12" y="30"/>
                    </a:cubicBezTo>
                    <a:cubicBezTo>
                      <a:pt x="16" y="30"/>
                      <a:pt x="17" y="28"/>
                      <a:pt x="17" y="25"/>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Freeform 971"/>
              <p:cNvSpPr>
                <a:spLocks/>
              </p:cNvSpPr>
              <p:nvPr/>
            </p:nvSpPr>
            <p:spPr bwMode="auto">
              <a:xfrm>
                <a:off x="2095"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0" name="Freeform 972"/>
              <p:cNvSpPr>
                <a:spLocks noEditPoints="1"/>
              </p:cNvSpPr>
              <p:nvPr/>
            </p:nvSpPr>
            <p:spPr bwMode="auto">
              <a:xfrm>
                <a:off x="2113" y="1972"/>
                <a:ext cx="21" cy="37"/>
              </a:xfrm>
              <a:custGeom>
                <a:avLst/>
                <a:gdLst>
                  <a:gd name="T0" fmla="*/ 0 w 21"/>
                  <a:gd name="T1" fmla="*/ 37 h 37"/>
                  <a:gd name="T2" fmla="*/ 7 w 21"/>
                  <a:gd name="T3" fmla="*/ 0 h 37"/>
                  <a:gd name="T4" fmla="*/ 15 w 21"/>
                  <a:gd name="T5" fmla="*/ 0 h 37"/>
                  <a:gd name="T6" fmla="*/ 21 w 21"/>
                  <a:gd name="T7" fmla="*/ 37 h 37"/>
                  <a:gd name="T8" fmla="*/ 15 w 21"/>
                  <a:gd name="T9" fmla="*/ 37 h 37"/>
                  <a:gd name="T10" fmla="*/ 14 w 21"/>
                  <a:gd name="T11" fmla="*/ 31 h 37"/>
                  <a:gd name="T12" fmla="*/ 7 w 21"/>
                  <a:gd name="T13" fmla="*/ 31 h 37"/>
                  <a:gd name="T14" fmla="*/ 6 w 21"/>
                  <a:gd name="T15" fmla="*/ 37 h 37"/>
                  <a:gd name="T16" fmla="*/ 0 w 21"/>
                  <a:gd name="T17" fmla="*/ 37 h 37"/>
                  <a:gd name="T18" fmla="*/ 8 w 21"/>
                  <a:gd name="T19" fmla="*/ 25 h 37"/>
                  <a:gd name="T20" fmla="*/ 13 w 21"/>
                  <a:gd name="T21" fmla="*/ 25 h 37"/>
                  <a:gd name="T22" fmla="*/ 11 w 21"/>
                  <a:gd name="T23" fmla="*/ 10 h 37"/>
                  <a:gd name="T24" fmla="*/ 11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7" y="0"/>
                    </a:lnTo>
                    <a:lnTo>
                      <a:pt x="15" y="0"/>
                    </a:lnTo>
                    <a:lnTo>
                      <a:pt x="21" y="37"/>
                    </a:lnTo>
                    <a:lnTo>
                      <a:pt x="15" y="37"/>
                    </a:lnTo>
                    <a:lnTo>
                      <a:pt x="14" y="31"/>
                    </a:lnTo>
                    <a:lnTo>
                      <a:pt x="7" y="31"/>
                    </a:lnTo>
                    <a:lnTo>
                      <a:pt x="6" y="37"/>
                    </a:lnTo>
                    <a:lnTo>
                      <a:pt x="0" y="37"/>
                    </a:lnTo>
                    <a:close/>
                    <a:moveTo>
                      <a:pt x="8" y="25"/>
                    </a:moveTo>
                    <a:lnTo>
                      <a:pt x="13"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Freeform 973"/>
              <p:cNvSpPr>
                <a:spLocks/>
              </p:cNvSpPr>
              <p:nvPr/>
            </p:nvSpPr>
            <p:spPr bwMode="auto">
              <a:xfrm>
                <a:off x="2136" y="1971"/>
                <a:ext cx="19"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10 w 27"/>
                  <a:gd name="T17" fmla="*/ 14 h 58"/>
                  <a:gd name="T18" fmla="*/ 10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5" y="0"/>
                      <a:pt x="27" y="6"/>
                      <a:pt x="27" y="15"/>
                    </a:cubicBezTo>
                    <a:cubicBezTo>
                      <a:pt x="27" y="21"/>
                      <a:pt x="27" y="21"/>
                      <a:pt x="27" y="21"/>
                    </a:cubicBezTo>
                    <a:cubicBezTo>
                      <a:pt x="19" y="21"/>
                      <a:pt x="19" y="21"/>
                      <a:pt x="19" y="21"/>
                    </a:cubicBezTo>
                    <a:cubicBezTo>
                      <a:pt x="19" y="14"/>
                      <a:pt x="19" y="14"/>
                      <a:pt x="19" y="14"/>
                    </a:cubicBezTo>
                    <a:cubicBezTo>
                      <a:pt x="19" y="10"/>
                      <a:pt x="18" y="8"/>
                      <a:pt x="14" y="8"/>
                    </a:cubicBezTo>
                    <a:cubicBezTo>
                      <a:pt x="11" y="8"/>
                      <a:pt x="10" y="11"/>
                      <a:pt x="10" y="14"/>
                    </a:cubicBezTo>
                    <a:cubicBezTo>
                      <a:pt x="10" y="44"/>
                      <a:pt x="10" y="44"/>
                      <a:pt x="10" y="44"/>
                    </a:cubicBezTo>
                    <a:cubicBezTo>
                      <a:pt x="10" y="48"/>
                      <a:pt x="11" y="50"/>
                      <a:pt x="14" y="50"/>
                    </a:cubicBezTo>
                    <a:cubicBezTo>
                      <a:pt x="18"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2" name="Freeform 974"/>
              <p:cNvSpPr>
                <a:spLocks/>
              </p:cNvSpPr>
              <p:nvPr/>
            </p:nvSpPr>
            <p:spPr bwMode="auto">
              <a:xfrm>
                <a:off x="2159" y="1972"/>
                <a:ext cx="14" cy="37"/>
              </a:xfrm>
              <a:custGeom>
                <a:avLst/>
                <a:gdLst>
                  <a:gd name="T0" fmla="*/ 0 w 14"/>
                  <a:gd name="T1" fmla="*/ 0 h 37"/>
                  <a:gd name="T2" fmla="*/ 14 w 14"/>
                  <a:gd name="T3" fmla="*/ 0 h 37"/>
                  <a:gd name="T4" fmla="*/ 14 w 14"/>
                  <a:gd name="T5" fmla="*/ 5 h 37"/>
                  <a:gd name="T6" fmla="*/ 6 w 14"/>
                  <a:gd name="T7" fmla="*/ 5 h 37"/>
                  <a:gd name="T8" fmla="*/ 6 w 14"/>
                  <a:gd name="T9" fmla="*/ 16 h 37"/>
                  <a:gd name="T10" fmla="*/ 12 w 14"/>
                  <a:gd name="T11" fmla="*/ 16 h 37"/>
                  <a:gd name="T12" fmla="*/ 12 w 14"/>
                  <a:gd name="T13" fmla="*/ 21 h 37"/>
                  <a:gd name="T14" fmla="*/ 6 w 14"/>
                  <a:gd name="T15" fmla="*/ 21 h 37"/>
                  <a:gd name="T16" fmla="*/ 6 w 14"/>
                  <a:gd name="T17" fmla="*/ 33 h 37"/>
                  <a:gd name="T18" fmla="*/ 14 w 14"/>
                  <a:gd name="T19" fmla="*/ 33 h 37"/>
                  <a:gd name="T20" fmla="*/ 14 w 14"/>
                  <a:gd name="T21" fmla="*/ 37 h 37"/>
                  <a:gd name="T22" fmla="*/ 0 w 14"/>
                  <a:gd name="T23" fmla="*/ 37 h 37"/>
                  <a:gd name="T24" fmla="*/ 0 w 1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7">
                    <a:moveTo>
                      <a:pt x="0" y="0"/>
                    </a:moveTo>
                    <a:lnTo>
                      <a:pt x="14" y="0"/>
                    </a:lnTo>
                    <a:lnTo>
                      <a:pt x="14" y="5"/>
                    </a:lnTo>
                    <a:lnTo>
                      <a:pt x="6" y="5"/>
                    </a:lnTo>
                    <a:lnTo>
                      <a:pt x="6" y="16"/>
                    </a:lnTo>
                    <a:lnTo>
                      <a:pt x="12" y="16"/>
                    </a:lnTo>
                    <a:lnTo>
                      <a:pt x="12" y="21"/>
                    </a:lnTo>
                    <a:lnTo>
                      <a:pt x="6" y="21"/>
                    </a:lnTo>
                    <a:lnTo>
                      <a:pt x="6" y="33"/>
                    </a:lnTo>
                    <a:lnTo>
                      <a:pt x="14" y="33"/>
                    </a:lnTo>
                    <a:lnTo>
                      <a:pt x="14"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3" name="Freeform 975"/>
              <p:cNvSpPr>
                <a:spLocks/>
              </p:cNvSpPr>
              <p:nvPr/>
            </p:nvSpPr>
            <p:spPr bwMode="auto">
              <a:xfrm>
                <a:off x="2177" y="2003"/>
                <a:ext cx="7" cy="10"/>
              </a:xfrm>
              <a:custGeom>
                <a:avLst/>
                <a:gdLst>
                  <a:gd name="T0" fmla="*/ 7 w 7"/>
                  <a:gd name="T1" fmla="*/ 1 h 10"/>
                  <a:gd name="T2" fmla="*/ 3 w 7"/>
                  <a:gd name="T3" fmla="*/ 10 h 10"/>
                  <a:gd name="T4" fmla="*/ 0 w 7"/>
                  <a:gd name="T5" fmla="*/ 10 h 10"/>
                  <a:gd name="T6" fmla="*/ 1 w 7"/>
                  <a:gd name="T7" fmla="*/ 0 h 10"/>
                  <a:gd name="T8" fmla="*/ 7 w 7"/>
                  <a:gd name="T9" fmla="*/ 0 h 10"/>
                  <a:gd name="T10" fmla="*/ 7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7" y="1"/>
                    </a:moveTo>
                    <a:lnTo>
                      <a:pt x="3" y="10"/>
                    </a:lnTo>
                    <a:lnTo>
                      <a:pt x="0" y="10"/>
                    </a:lnTo>
                    <a:lnTo>
                      <a:pt x="1" y="0"/>
                    </a:lnTo>
                    <a:lnTo>
                      <a:pt x="7" y="0"/>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4" name="Freeform 976"/>
              <p:cNvSpPr>
                <a:spLocks/>
              </p:cNvSpPr>
              <p:nvPr/>
            </p:nvSpPr>
            <p:spPr bwMode="auto">
              <a:xfrm>
                <a:off x="2193" y="1972"/>
                <a:ext cx="17" cy="38"/>
              </a:xfrm>
              <a:custGeom>
                <a:avLst/>
                <a:gdLst>
                  <a:gd name="T0" fmla="*/ 25 w 25"/>
                  <a:gd name="T1" fmla="*/ 0 h 57"/>
                  <a:gd name="T2" fmla="*/ 25 w 25"/>
                  <a:gd name="T3" fmla="*/ 44 h 57"/>
                  <a:gd name="T4" fmla="*/ 12 w 25"/>
                  <a:gd name="T5" fmla="*/ 57 h 57"/>
                  <a:gd name="T6" fmla="*/ 0 w 25"/>
                  <a:gd name="T7" fmla="*/ 44 h 57"/>
                  <a:gd name="T8" fmla="*/ 0 w 25"/>
                  <a:gd name="T9" fmla="*/ 33 h 57"/>
                  <a:gd name="T10" fmla="*/ 9 w 25"/>
                  <a:gd name="T11" fmla="*/ 33 h 57"/>
                  <a:gd name="T12" fmla="*/ 9 w 25"/>
                  <a:gd name="T13" fmla="*/ 45 h 57"/>
                  <a:gd name="T14" fmla="*/ 12 w 25"/>
                  <a:gd name="T15" fmla="*/ 49 h 57"/>
                  <a:gd name="T16" fmla="*/ 16 w 25"/>
                  <a:gd name="T17" fmla="*/ 45 h 57"/>
                  <a:gd name="T18" fmla="*/ 16 w 25"/>
                  <a:gd name="T19" fmla="*/ 0 h 57"/>
                  <a:gd name="T20" fmla="*/ 25 w 25"/>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25" y="0"/>
                    </a:moveTo>
                    <a:cubicBezTo>
                      <a:pt x="25" y="44"/>
                      <a:pt x="25" y="44"/>
                      <a:pt x="25" y="44"/>
                    </a:cubicBezTo>
                    <a:cubicBezTo>
                      <a:pt x="25" y="52"/>
                      <a:pt x="21" y="57"/>
                      <a:pt x="12" y="57"/>
                    </a:cubicBezTo>
                    <a:cubicBezTo>
                      <a:pt x="2" y="57"/>
                      <a:pt x="0" y="52"/>
                      <a:pt x="0" y="44"/>
                    </a:cubicBezTo>
                    <a:cubicBezTo>
                      <a:pt x="0" y="33"/>
                      <a:pt x="0" y="33"/>
                      <a:pt x="0" y="33"/>
                    </a:cubicBezTo>
                    <a:cubicBezTo>
                      <a:pt x="9" y="33"/>
                      <a:pt x="9" y="33"/>
                      <a:pt x="9" y="33"/>
                    </a:cubicBezTo>
                    <a:cubicBezTo>
                      <a:pt x="9" y="45"/>
                      <a:pt x="9" y="45"/>
                      <a:pt x="9" y="45"/>
                    </a:cubicBezTo>
                    <a:cubicBezTo>
                      <a:pt x="9" y="47"/>
                      <a:pt x="10" y="49"/>
                      <a:pt x="12" y="49"/>
                    </a:cubicBezTo>
                    <a:cubicBezTo>
                      <a:pt x="15" y="49"/>
                      <a:pt x="16" y="47"/>
                      <a:pt x="16" y="45"/>
                    </a:cubicBezTo>
                    <a:cubicBezTo>
                      <a:pt x="16" y="0"/>
                      <a:pt x="16" y="0"/>
                      <a:pt x="16"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Freeform 977"/>
              <p:cNvSpPr>
                <a:spLocks/>
              </p:cNvSpPr>
              <p:nvPr/>
            </p:nvSpPr>
            <p:spPr bwMode="auto">
              <a:xfrm>
                <a:off x="2213" y="1972"/>
                <a:ext cx="19" cy="38"/>
              </a:xfrm>
              <a:custGeom>
                <a:avLst/>
                <a:gdLst>
                  <a:gd name="T0" fmla="*/ 28 w 28"/>
                  <a:gd name="T1" fmla="*/ 0 h 57"/>
                  <a:gd name="T2" fmla="*/ 28 w 28"/>
                  <a:gd name="T3" fmla="*/ 43 h 57"/>
                  <a:gd name="T4" fmla="*/ 14 w 28"/>
                  <a:gd name="T5" fmla="*/ 57 h 57"/>
                  <a:gd name="T6" fmla="*/ 0 w 28"/>
                  <a:gd name="T7" fmla="*/ 43 h 57"/>
                  <a:gd name="T8" fmla="*/ 0 w 28"/>
                  <a:gd name="T9" fmla="*/ 0 h 57"/>
                  <a:gd name="T10" fmla="*/ 10 w 28"/>
                  <a:gd name="T11" fmla="*/ 0 h 57"/>
                  <a:gd name="T12" fmla="*/ 10 w 28"/>
                  <a:gd name="T13" fmla="*/ 44 h 57"/>
                  <a:gd name="T14" fmla="*/ 14 w 28"/>
                  <a:gd name="T15" fmla="*/ 49 h 57"/>
                  <a:gd name="T16" fmla="*/ 19 w 28"/>
                  <a:gd name="T17" fmla="*/ 44 h 57"/>
                  <a:gd name="T18" fmla="*/ 19 w 28"/>
                  <a:gd name="T19" fmla="*/ 0 h 57"/>
                  <a:gd name="T20" fmla="*/ 28 w 2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7">
                    <a:moveTo>
                      <a:pt x="28" y="0"/>
                    </a:moveTo>
                    <a:cubicBezTo>
                      <a:pt x="28" y="43"/>
                      <a:pt x="28" y="43"/>
                      <a:pt x="28" y="43"/>
                    </a:cubicBezTo>
                    <a:cubicBezTo>
                      <a:pt x="28" y="51"/>
                      <a:pt x="24" y="57"/>
                      <a:pt x="14" y="57"/>
                    </a:cubicBezTo>
                    <a:cubicBezTo>
                      <a:pt x="4" y="57"/>
                      <a:pt x="0" y="51"/>
                      <a:pt x="0" y="43"/>
                    </a:cubicBezTo>
                    <a:cubicBezTo>
                      <a:pt x="0" y="0"/>
                      <a:pt x="0" y="0"/>
                      <a:pt x="0" y="0"/>
                    </a:cubicBezTo>
                    <a:cubicBezTo>
                      <a:pt x="10" y="0"/>
                      <a:pt x="10" y="0"/>
                      <a:pt x="10" y="0"/>
                    </a:cubicBezTo>
                    <a:cubicBezTo>
                      <a:pt x="10" y="44"/>
                      <a:pt x="10" y="44"/>
                      <a:pt x="10" y="44"/>
                    </a:cubicBezTo>
                    <a:cubicBezTo>
                      <a:pt x="10" y="47"/>
                      <a:pt x="11" y="49"/>
                      <a:pt x="14" y="49"/>
                    </a:cubicBezTo>
                    <a:cubicBezTo>
                      <a:pt x="18" y="49"/>
                      <a:pt x="19" y="47"/>
                      <a:pt x="19" y="44"/>
                    </a:cubicBezTo>
                    <a:cubicBezTo>
                      <a:pt x="19" y="0"/>
                      <a:pt x="19" y="0"/>
                      <a:pt x="19"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6" name="Freeform 978"/>
              <p:cNvSpPr>
                <a:spLocks/>
              </p:cNvSpPr>
              <p:nvPr/>
            </p:nvSpPr>
            <p:spPr bwMode="auto">
              <a:xfrm>
                <a:off x="2236" y="1971"/>
                <a:ext cx="18" cy="39"/>
              </a:xfrm>
              <a:custGeom>
                <a:avLst/>
                <a:gdLst>
                  <a:gd name="T0" fmla="*/ 0 w 27"/>
                  <a:gd name="T1" fmla="*/ 45 h 58"/>
                  <a:gd name="T2" fmla="*/ 0 w 27"/>
                  <a:gd name="T3" fmla="*/ 38 h 58"/>
                  <a:gd name="T4" fmla="*/ 8 w 27"/>
                  <a:gd name="T5" fmla="*/ 38 h 58"/>
                  <a:gd name="T6" fmla="*/ 8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7 w 27"/>
                  <a:gd name="T29" fmla="*/ 18 h 58"/>
                  <a:gd name="T30" fmla="*/ 17 w 27"/>
                  <a:gd name="T31" fmla="*/ 13 h 58"/>
                  <a:gd name="T32" fmla="*/ 13 w 27"/>
                  <a:gd name="T33" fmla="*/ 8 h 58"/>
                  <a:gd name="T34" fmla="*/ 8 w 27"/>
                  <a:gd name="T35" fmla="*/ 13 h 58"/>
                  <a:gd name="T36" fmla="*/ 8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8" y="38"/>
                      <a:pt x="8" y="38"/>
                      <a:pt x="8" y="38"/>
                    </a:cubicBezTo>
                    <a:cubicBezTo>
                      <a:pt x="8" y="45"/>
                      <a:pt x="8" y="45"/>
                      <a:pt x="8" y="45"/>
                    </a:cubicBezTo>
                    <a:cubicBezTo>
                      <a:pt x="8"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2" y="0"/>
                      <a:pt x="26" y="5"/>
                      <a:pt x="26" y="13"/>
                    </a:cubicBezTo>
                    <a:cubicBezTo>
                      <a:pt x="26" y="18"/>
                      <a:pt x="26" y="18"/>
                      <a:pt x="26" y="18"/>
                    </a:cubicBezTo>
                    <a:cubicBezTo>
                      <a:pt x="17" y="18"/>
                      <a:pt x="17" y="18"/>
                      <a:pt x="17" y="18"/>
                    </a:cubicBezTo>
                    <a:cubicBezTo>
                      <a:pt x="17" y="13"/>
                      <a:pt x="17" y="13"/>
                      <a:pt x="17" y="13"/>
                    </a:cubicBezTo>
                    <a:cubicBezTo>
                      <a:pt x="17" y="10"/>
                      <a:pt x="16" y="8"/>
                      <a:pt x="13" y="8"/>
                    </a:cubicBezTo>
                    <a:cubicBezTo>
                      <a:pt x="10" y="8"/>
                      <a:pt x="8" y="10"/>
                      <a:pt x="8" y="13"/>
                    </a:cubicBezTo>
                    <a:cubicBezTo>
                      <a:pt x="8" y="14"/>
                      <a:pt x="8" y="14"/>
                      <a:pt x="8" y="14"/>
                    </a:cubicBezTo>
                    <a:cubicBezTo>
                      <a:pt x="8" y="17"/>
                      <a:pt x="10" y="19"/>
                      <a:pt x="13" y="22"/>
                    </a:cubicBezTo>
                    <a:cubicBezTo>
                      <a:pt x="19" y="27"/>
                      <a:pt x="19" y="27"/>
                      <a:pt x="19" y="27"/>
                    </a:cubicBezTo>
                    <a:cubicBezTo>
                      <a:pt x="24" y="33"/>
                      <a:pt x="27" y="36"/>
                      <a:pt x="27" y="42"/>
                    </a:cubicBezTo>
                    <a:cubicBezTo>
                      <a:pt x="27" y="45"/>
                      <a:pt x="27" y="45"/>
                      <a:pt x="27" y="45"/>
                    </a:cubicBezTo>
                    <a:cubicBezTo>
                      <a:pt x="27" y="52"/>
                      <a:pt x="22" y="58"/>
                      <a:pt x="13" y="58"/>
                    </a:cubicBezTo>
                    <a:cubicBezTo>
                      <a:pt x="3"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7" name="Freeform 979"/>
              <p:cNvSpPr>
                <a:spLocks/>
              </p:cNvSpPr>
              <p:nvPr/>
            </p:nvSpPr>
            <p:spPr bwMode="auto">
              <a:xfrm>
                <a:off x="2255"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6 w 17"/>
                  <a:gd name="T11" fmla="*/ 37 h 37"/>
                  <a:gd name="T12" fmla="*/ 6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6" y="37"/>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8" name="Rectangle 980"/>
              <p:cNvSpPr>
                <a:spLocks noChangeArrowheads="1"/>
              </p:cNvSpPr>
              <p:nvPr/>
            </p:nvSpPr>
            <p:spPr bwMode="auto">
              <a:xfrm>
                <a:off x="227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9" name="Freeform 981"/>
              <p:cNvSpPr>
                <a:spLocks/>
              </p:cNvSpPr>
              <p:nvPr/>
            </p:nvSpPr>
            <p:spPr bwMode="auto">
              <a:xfrm>
                <a:off x="2286"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8 w 27"/>
                  <a:gd name="T11" fmla="*/ 21 h 58"/>
                  <a:gd name="T12" fmla="*/ 18 w 27"/>
                  <a:gd name="T13" fmla="*/ 14 h 58"/>
                  <a:gd name="T14" fmla="*/ 14 w 27"/>
                  <a:gd name="T15" fmla="*/ 8 h 58"/>
                  <a:gd name="T16" fmla="*/ 9 w 27"/>
                  <a:gd name="T17" fmla="*/ 14 h 58"/>
                  <a:gd name="T18" fmla="*/ 9 w 27"/>
                  <a:gd name="T19" fmla="*/ 44 h 58"/>
                  <a:gd name="T20" fmla="*/ 14 w 27"/>
                  <a:gd name="T21" fmla="*/ 50 h 58"/>
                  <a:gd name="T22" fmla="*/ 18 w 27"/>
                  <a:gd name="T23" fmla="*/ 45 h 58"/>
                  <a:gd name="T24" fmla="*/ 18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8" y="21"/>
                      <a:pt x="18" y="21"/>
                      <a:pt x="18" y="21"/>
                    </a:cubicBezTo>
                    <a:cubicBezTo>
                      <a:pt x="18" y="14"/>
                      <a:pt x="18" y="14"/>
                      <a:pt x="18" y="14"/>
                    </a:cubicBezTo>
                    <a:cubicBezTo>
                      <a:pt x="18" y="10"/>
                      <a:pt x="17" y="8"/>
                      <a:pt x="14" y="8"/>
                    </a:cubicBezTo>
                    <a:cubicBezTo>
                      <a:pt x="10" y="8"/>
                      <a:pt x="9" y="11"/>
                      <a:pt x="9" y="14"/>
                    </a:cubicBezTo>
                    <a:cubicBezTo>
                      <a:pt x="9" y="44"/>
                      <a:pt x="9" y="44"/>
                      <a:pt x="9" y="44"/>
                    </a:cubicBezTo>
                    <a:cubicBezTo>
                      <a:pt x="9" y="48"/>
                      <a:pt x="10" y="50"/>
                      <a:pt x="14" y="50"/>
                    </a:cubicBezTo>
                    <a:cubicBezTo>
                      <a:pt x="17" y="50"/>
                      <a:pt x="18" y="48"/>
                      <a:pt x="18" y="45"/>
                    </a:cubicBezTo>
                    <a:cubicBezTo>
                      <a:pt x="18" y="34"/>
                      <a:pt x="18" y="34"/>
                      <a:pt x="18"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0" name="Freeform 982"/>
              <p:cNvSpPr>
                <a:spLocks/>
              </p:cNvSpPr>
              <p:nvPr/>
            </p:nvSpPr>
            <p:spPr bwMode="auto">
              <a:xfrm>
                <a:off x="230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Freeform 983"/>
              <p:cNvSpPr>
                <a:spLocks noEditPoints="1"/>
              </p:cNvSpPr>
              <p:nvPr/>
            </p:nvSpPr>
            <p:spPr bwMode="auto">
              <a:xfrm>
                <a:off x="2073" y="2025"/>
                <a:ext cx="21" cy="38"/>
              </a:xfrm>
              <a:custGeom>
                <a:avLst/>
                <a:gdLst>
                  <a:gd name="T0" fmla="*/ 0 w 21"/>
                  <a:gd name="T1" fmla="*/ 38 h 38"/>
                  <a:gd name="T2" fmla="*/ 7 w 21"/>
                  <a:gd name="T3" fmla="*/ 0 h 38"/>
                  <a:gd name="T4" fmla="*/ 14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4"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2" name="Freeform 984"/>
              <p:cNvSpPr>
                <a:spLocks/>
              </p:cNvSpPr>
              <p:nvPr/>
            </p:nvSpPr>
            <p:spPr bwMode="auto">
              <a:xfrm>
                <a:off x="2097" y="2025"/>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3" name="Freeform 985"/>
              <p:cNvSpPr>
                <a:spLocks noEditPoints="1"/>
              </p:cNvSpPr>
              <p:nvPr/>
            </p:nvSpPr>
            <p:spPr bwMode="auto">
              <a:xfrm>
                <a:off x="2119" y="2025"/>
                <a:ext cx="19" cy="38"/>
              </a:xfrm>
              <a:custGeom>
                <a:avLst/>
                <a:gdLst>
                  <a:gd name="T0" fmla="*/ 28 w 28"/>
                  <a:gd name="T1" fmla="*/ 15 h 56"/>
                  <a:gd name="T2" fmla="*/ 28 w 28"/>
                  <a:gd name="T3" fmla="*/ 41 h 56"/>
                  <a:gd name="T4" fmla="*/ 14 w 28"/>
                  <a:gd name="T5" fmla="*/ 56 h 56"/>
                  <a:gd name="T6" fmla="*/ 0 w 28"/>
                  <a:gd name="T7" fmla="*/ 56 h 56"/>
                  <a:gd name="T8" fmla="*/ 0 w 28"/>
                  <a:gd name="T9" fmla="*/ 0 h 56"/>
                  <a:gd name="T10" fmla="*/ 14 w 28"/>
                  <a:gd name="T11" fmla="*/ 0 h 56"/>
                  <a:gd name="T12" fmla="*/ 28 w 28"/>
                  <a:gd name="T13" fmla="*/ 15 h 56"/>
                  <a:gd name="T14" fmla="*/ 13 w 28"/>
                  <a:gd name="T15" fmla="*/ 48 h 56"/>
                  <a:gd name="T16" fmla="*/ 18 w 28"/>
                  <a:gd name="T17" fmla="*/ 42 h 56"/>
                  <a:gd name="T18" fmla="*/ 18 w 28"/>
                  <a:gd name="T19" fmla="*/ 13 h 56"/>
                  <a:gd name="T20" fmla="*/ 13 w 28"/>
                  <a:gd name="T21" fmla="*/ 7 h 56"/>
                  <a:gd name="T22" fmla="*/ 9 w 28"/>
                  <a:gd name="T23" fmla="*/ 7 h 56"/>
                  <a:gd name="T24" fmla="*/ 9 w 28"/>
                  <a:gd name="T25" fmla="*/ 48 h 56"/>
                  <a:gd name="T26" fmla="*/ 13 w 2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6">
                    <a:moveTo>
                      <a:pt x="28" y="15"/>
                    </a:moveTo>
                    <a:cubicBezTo>
                      <a:pt x="28" y="41"/>
                      <a:pt x="28" y="41"/>
                      <a:pt x="28" y="41"/>
                    </a:cubicBezTo>
                    <a:cubicBezTo>
                      <a:pt x="28" y="49"/>
                      <a:pt x="24" y="56"/>
                      <a:pt x="14" y="56"/>
                    </a:cubicBezTo>
                    <a:cubicBezTo>
                      <a:pt x="0" y="56"/>
                      <a:pt x="0" y="56"/>
                      <a:pt x="0" y="56"/>
                    </a:cubicBezTo>
                    <a:cubicBezTo>
                      <a:pt x="0" y="0"/>
                      <a:pt x="0" y="0"/>
                      <a:pt x="0" y="0"/>
                    </a:cubicBezTo>
                    <a:cubicBezTo>
                      <a:pt x="14" y="0"/>
                      <a:pt x="14" y="0"/>
                      <a:pt x="14" y="0"/>
                    </a:cubicBezTo>
                    <a:cubicBezTo>
                      <a:pt x="24" y="0"/>
                      <a:pt x="28" y="6"/>
                      <a:pt x="28" y="15"/>
                    </a:cubicBezTo>
                    <a:moveTo>
                      <a:pt x="13" y="48"/>
                    </a:moveTo>
                    <a:cubicBezTo>
                      <a:pt x="17" y="48"/>
                      <a:pt x="18" y="46"/>
                      <a:pt x="18" y="42"/>
                    </a:cubicBezTo>
                    <a:cubicBezTo>
                      <a:pt x="18" y="13"/>
                      <a:pt x="18" y="13"/>
                      <a:pt x="18" y="13"/>
                    </a:cubicBezTo>
                    <a:cubicBezTo>
                      <a:pt x="18" y="10"/>
                      <a:pt x="17" y="7"/>
                      <a:pt x="13" y="7"/>
                    </a:cubicBezTo>
                    <a:cubicBezTo>
                      <a:pt x="9" y="7"/>
                      <a:pt x="9" y="7"/>
                      <a:pt x="9" y="7"/>
                    </a:cubicBezTo>
                    <a:cubicBezTo>
                      <a:pt x="9" y="48"/>
                      <a:pt x="9" y="48"/>
                      <a:pt x="9" y="48"/>
                    </a:cubicBezTo>
                    <a:lnTo>
                      <a:pt x="1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4" name="Freeform 986"/>
              <p:cNvSpPr>
                <a:spLocks/>
              </p:cNvSpPr>
              <p:nvPr/>
            </p:nvSpPr>
            <p:spPr bwMode="auto">
              <a:xfrm>
                <a:off x="2147" y="2024"/>
                <a:ext cx="18" cy="4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5"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5" name="Freeform 987"/>
              <p:cNvSpPr>
                <a:spLocks/>
              </p:cNvSpPr>
              <p:nvPr/>
            </p:nvSpPr>
            <p:spPr bwMode="auto">
              <a:xfrm>
                <a:off x="2167" y="2025"/>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6 w 17"/>
                  <a:gd name="T11" fmla="*/ 38 h 38"/>
                  <a:gd name="T12" fmla="*/ 6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6" y="38"/>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6" name="Freeform 988"/>
              <p:cNvSpPr>
                <a:spLocks noEditPoints="1"/>
              </p:cNvSpPr>
              <p:nvPr/>
            </p:nvSpPr>
            <p:spPr bwMode="auto">
              <a:xfrm>
                <a:off x="2188"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7" name="Freeform 989"/>
              <p:cNvSpPr>
                <a:spLocks noEditPoints="1"/>
              </p:cNvSpPr>
              <p:nvPr/>
            </p:nvSpPr>
            <p:spPr bwMode="auto">
              <a:xfrm>
                <a:off x="2209" y="2024"/>
                <a:ext cx="19"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8" name="Freeform 990"/>
              <p:cNvSpPr>
                <a:spLocks/>
              </p:cNvSpPr>
              <p:nvPr/>
            </p:nvSpPr>
            <p:spPr bwMode="auto">
              <a:xfrm>
                <a:off x="2232"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3" y="22"/>
                    </a:lnTo>
                    <a:lnTo>
                      <a:pt x="13"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9" name="Freeform 991"/>
              <p:cNvSpPr>
                <a:spLocks/>
              </p:cNvSpPr>
              <p:nvPr/>
            </p:nvSpPr>
            <p:spPr bwMode="auto">
              <a:xfrm>
                <a:off x="2254" y="2024"/>
                <a:ext cx="19" cy="4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9 w 28"/>
                  <a:gd name="T29" fmla="*/ 14 h 58"/>
                  <a:gd name="T30" fmla="*/ 9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0" name="Rectangle 992"/>
              <p:cNvSpPr>
                <a:spLocks noChangeArrowheads="1"/>
              </p:cNvSpPr>
              <p:nvPr/>
            </p:nvSpPr>
            <p:spPr bwMode="auto">
              <a:xfrm>
                <a:off x="2074"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1" name="Freeform 993"/>
              <p:cNvSpPr>
                <a:spLocks/>
              </p:cNvSpPr>
              <p:nvPr/>
            </p:nvSpPr>
            <p:spPr bwMode="auto">
              <a:xfrm>
                <a:off x="2084" y="2078"/>
                <a:ext cx="19" cy="38"/>
              </a:xfrm>
              <a:custGeom>
                <a:avLst/>
                <a:gdLst>
                  <a:gd name="T0" fmla="*/ 5 w 19"/>
                  <a:gd name="T1" fmla="*/ 14 h 38"/>
                  <a:gd name="T2" fmla="*/ 5 w 19"/>
                  <a:gd name="T3" fmla="*/ 38 h 38"/>
                  <a:gd name="T4" fmla="*/ 0 w 19"/>
                  <a:gd name="T5" fmla="*/ 38 h 38"/>
                  <a:gd name="T6" fmla="*/ 0 w 19"/>
                  <a:gd name="T7" fmla="*/ 0 h 38"/>
                  <a:gd name="T8" fmla="*/ 6 w 19"/>
                  <a:gd name="T9" fmla="*/ 0 h 38"/>
                  <a:gd name="T10" fmla="*/ 13 w 19"/>
                  <a:gd name="T11" fmla="*/ 22 h 38"/>
                  <a:gd name="T12" fmla="*/ 13 w 19"/>
                  <a:gd name="T13" fmla="*/ 0 h 38"/>
                  <a:gd name="T14" fmla="*/ 19 w 19"/>
                  <a:gd name="T15" fmla="*/ 0 h 38"/>
                  <a:gd name="T16" fmla="*/ 19 w 19"/>
                  <a:gd name="T17" fmla="*/ 38 h 38"/>
                  <a:gd name="T18" fmla="*/ 13 w 19"/>
                  <a:gd name="T19" fmla="*/ 38 h 38"/>
                  <a:gd name="T20" fmla="*/ 5 w 19"/>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4"/>
                    </a:moveTo>
                    <a:lnTo>
                      <a:pt x="5" y="38"/>
                    </a:lnTo>
                    <a:lnTo>
                      <a:pt x="0" y="38"/>
                    </a:lnTo>
                    <a:lnTo>
                      <a:pt x="0" y="0"/>
                    </a:lnTo>
                    <a:lnTo>
                      <a:pt x="6" y="0"/>
                    </a:lnTo>
                    <a:lnTo>
                      <a:pt x="13" y="22"/>
                    </a:lnTo>
                    <a:lnTo>
                      <a:pt x="13" y="0"/>
                    </a:lnTo>
                    <a:lnTo>
                      <a:pt x="19" y="0"/>
                    </a:lnTo>
                    <a:lnTo>
                      <a:pt x="19" y="38"/>
                    </a:lnTo>
                    <a:lnTo>
                      <a:pt x="13"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2" name="Freeform 994"/>
              <p:cNvSpPr>
                <a:spLocks/>
              </p:cNvSpPr>
              <p:nvPr/>
            </p:nvSpPr>
            <p:spPr bwMode="auto">
              <a:xfrm>
                <a:off x="2106" y="2078"/>
                <a:ext cx="18" cy="38"/>
              </a:xfrm>
              <a:custGeom>
                <a:avLst/>
                <a:gdLst>
                  <a:gd name="T0" fmla="*/ 0 w 27"/>
                  <a:gd name="T1" fmla="*/ 44 h 57"/>
                  <a:gd name="T2" fmla="*/ 0 w 27"/>
                  <a:gd name="T3" fmla="*/ 37 h 57"/>
                  <a:gd name="T4" fmla="*/ 8 w 27"/>
                  <a:gd name="T5" fmla="*/ 37 h 57"/>
                  <a:gd name="T6" fmla="*/ 8 w 27"/>
                  <a:gd name="T7" fmla="*/ 45 h 57"/>
                  <a:gd name="T8" fmla="*/ 13 w 27"/>
                  <a:gd name="T9" fmla="*/ 50 h 57"/>
                  <a:gd name="T10" fmla="*/ 17 w 27"/>
                  <a:gd name="T11" fmla="*/ 45 h 57"/>
                  <a:gd name="T12" fmla="*/ 17 w 27"/>
                  <a:gd name="T13" fmla="*/ 42 h 57"/>
                  <a:gd name="T14" fmla="*/ 13 w 27"/>
                  <a:gd name="T15" fmla="*/ 34 h 57"/>
                  <a:gd name="T16" fmla="*/ 8 w 27"/>
                  <a:gd name="T17" fmla="*/ 29 h 57"/>
                  <a:gd name="T18" fmla="*/ 0 w 27"/>
                  <a:gd name="T19" fmla="*/ 14 h 57"/>
                  <a:gd name="T20" fmla="*/ 0 w 27"/>
                  <a:gd name="T21" fmla="*/ 12 h 57"/>
                  <a:gd name="T22" fmla="*/ 13 w 27"/>
                  <a:gd name="T23" fmla="*/ 0 h 57"/>
                  <a:gd name="T24" fmla="*/ 26 w 27"/>
                  <a:gd name="T25" fmla="*/ 12 h 57"/>
                  <a:gd name="T26" fmla="*/ 26 w 27"/>
                  <a:gd name="T27" fmla="*/ 17 h 57"/>
                  <a:gd name="T28" fmla="*/ 17 w 27"/>
                  <a:gd name="T29" fmla="*/ 17 h 57"/>
                  <a:gd name="T30" fmla="*/ 17 w 27"/>
                  <a:gd name="T31" fmla="*/ 12 h 57"/>
                  <a:gd name="T32" fmla="*/ 13 w 27"/>
                  <a:gd name="T33" fmla="*/ 7 h 57"/>
                  <a:gd name="T34" fmla="*/ 9 w 27"/>
                  <a:gd name="T35" fmla="*/ 12 h 57"/>
                  <a:gd name="T36" fmla="*/ 9 w 27"/>
                  <a:gd name="T37" fmla="*/ 13 h 57"/>
                  <a:gd name="T38" fmla="*/ 13 w 27"/>
                  <a:gd name="T39" fmla="*/ 21 h 57"/>
                  <a:gd name="T40" fmla="*/ 19 w 27"/>
                  <a:gd name="T41" fmla="*/ 27 h 57"/>
                  <a:gd name="T42" fmla="*/ 27 w 27"/>
                  <a:gd name="T43" fmla="*/ 41 h 57"/>
                  <a:gd name="T44" fmla="*/ 27 w 27"/>
                  <a:gd name="T45" fmla="*/ 44 h 57"/>
                  <a:gd name="T46" fmla="*/ 13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8" y="37"/>
                      <a:pt x="8" y="37"/>
                      <a:pt x="8" y="37"/>
                    </a:cubicBezTo>
                    <a:cubicBezTo>
                      <a:pt x="8" y="45"/>
                      <a:pt x="8" y="45"/>
                      <a:pt x="8" y="45"/>
                    </a:cubicBezTo>
                    <a:cubicBezTo>
                      <a:pt x="8" y="48"/>
                      <a:pt x="10" y="50"/>
                      <a:pt x="13" y="50"/>
                    </a:cubicBezTo>
                    <a:cubicBezTo>
                      <a:pt x="16" y="50"/>
                      <a:pt x="17" y="48"/>
                      <a:pt x="17" y="45"/>
                    </a:cubicBezTo>
                    <a:cubicBezTo>
                      <a:pt x="17" y="42"/>
                      <a:pt x="17" y="42"/>
                      <a:pt x="17" y="42"/>
                    </a:cubicBezTo>
                    <a:cubicBezTo>
                      <a:pt x="17" y="39"/>
                      <a:pt x="16" y="37"/>
                      <a:pt x="13" y="34"/>
                    </a:cubicBezTo>
                    <a:cubicBezTo>
                      <a:pt x="8" y="29"/>
                      <a:pt x="8" y="29"/>
                      <a:pt x="8" y="29"/>
                    </a:cubicBezTo>
                    <a:cubicBezTo>
                      <a:pt x="2" y="24"/>
                      <a:pt x="0" y="20"/>
                      <a:pt x="0" y="14"/>
                    </a:cubicBezTo>
                    <a:cubicBezTo>
                      <a:pt x="0" y="12"/>
                      <a:pt x="0" y="12"/>
                      <a:pt x="0" y="12"/>
                    </a:cubicBezTo>
                    <a:cubicBezTo>
                      <a:pt x="0" y="5"/>
                      <a:pt x="4" y="0"/>
                      <a:pt x="13" y="0"/>
                    </a:cubicBezTo>
                    <a:cubicBezTo>
                      <a:pt x="22" y="0"/>
                      <a:pt x="26" y="4"/>
                      <a:pt x="26" y="12"/>
                    </a:cubicBezTo>
                    <a:cubicBezTo>
                      <a:pt x="26" y="17"/>
                      <a:pt x="26" y="17"/>
                      <a:pt x="26" y="17"/>
                    </a:cubicBezTo>
                    <a:cubicBezTo>
                      <a:pt x="17" y="17"/>
                      <a:pt x="17" y="17"/>
                      <a:pt x="17" y="17"/>
                    </a:cubicBezTo>
                    <a:cubicBezTo>
                      <a:pt x="17" y="12"/>
                      <a:pt x="17" y="12"/>
                      <a:pt x="17" y="12"/>
                    </a:cubicBezTo>
                    <a:cubicBezTo>
                      <a:pt x="17" y="9"/>
                      <a:pt x="16" y="7"/>
                      <a:pt x="13" y="7"/>
                    </a:cubicBezTo>
                    <a:cubicBezTo>
                      <a:pt x="10" y="7"/>
                      <a:pt x="9" y="9"/>
                      <a:pt x="9" y="12"/>
                    </a:cubicBezTo>
                    <a:cubicBezTo>
                      <a:pt x="9" y="13"/>
                      <a:pt x="9" y="13"/>
                      <a:pt x="9" y="13"/>
                    </a:cubicBezTo>
                    <a:cubicBezTo>
                      <a:pt x="9" y="16"/>
                      <a:pt x="10" y="18"/>
                      <a:pt x="13" y="21"/>
                    </a:cubicBezTo>
                    <a:cubicBezTo>
                      <a:pt x="19" y="27"/>
                      <a:pt x="19" y="27"/>
                      <a:pt x="19" y="27"/>
                    </a:cubicBezTo>
                    <a:cubicBezTo>
                      <a:pt x="24" y="32"/>
                      <a:pt x="27" y="35"/>
                      <a:pt x="27" y="41"/>
                    </a:cubicBezTo>
                    <a:cubicBezTo>
                      <a:pt x="27" y="44"/>
                      <a:pt x="27" y="44"/>
                      <a:pt x="27" y="44"/>
                    </a:cubicBezTo>
                    <a:cubicBezTo>
                      <a:pt x="27" y="52"/>
                      <a:pt x="23" y="57"/>
                      <a:pt x="13" y="57"/>
                    </a:cubicBezTo>
                    <a:cubicBezTo>
                      <a:pt x="3"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Freeform 995"/>
              <p:cNvSpPr>
                <a:spLocks/>
              </p:cNvSpPr>
              <p:nvPr/>
            </p:nvSpPr>
            <p:spPr bwMode="auto">
              <a:xfrm>
                <a:off x="2126" y="2078"/>
                <a:ext cx="16" cy="38"/>
              </a:xfrm>
              <a:custGeom>
                <a:avLst/>
                <a:gdLst>
                  <a:gd name="T0" fmla="*/ 0 w 16"/>
                  <a:gd name="T1" fmla="*/ 0 h 38"/>
                  <a:gd name="T2" fmla="*/ 16 w 16"/>
                  <a:gd name="T3" fmla="*/ 0 h 38"/>
                  <a:gd name="T4" fmla="*/ 16 w 16"/>
                  <a:gd name="T5" fmla="*/ 5 h 38"/>
                  <a:gd name="T6" fmla="*/ 12 w 16"/>
                  <a:gd name="T7" fmla="*/ 5 h 38"/>
                  <a:gd name="T8" fmla="*/ 12 w 16"/>
                  <a:gd name="T9" fmla="*/ 38 h 38"/>
                  <a:gd name="T10" fmla="*/ 5 w 16"/>
                  <a:gd name="T11" fmla="*/ 38 h 38"/>
                  <a:gd name="T12" fmla="*/ 5 w 16"/>
                  <a:gd name="T13" fmla="*/ 5 h 38"/>
                  <a:gd name="T14" fmla="*/ 0 w 16"/>
                  <a:gd name="T15" fmla="*/ 5 h 38"/>
                  <a:gd name="T16" fmla="*/ 0 w 1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8">
                    <a:moveTo>
                      <a:pt x="0" y="0"/>
                    </a:moveTo>
                    <a:lnTo>
                      <a:pt x="16" y="0"/>
                    </a:lnTo>
                    <a:lnTo>
                      <a:pt x="16"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4" name="Rectangle 996"/>
              <p:cNvSpPr>
                <a:spLocks noChangeArrowheads="1"/>
              </p:cNvSpPr>
              <p:nvPr/>
            </p:nvSpPr>
            <p:spPr bwMode="auto">
              <a:xfrm>
                <a:off x="2146" y="2078"/>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5" name="Freeform 997"/>
              <p:cNvSpPr>
                <a:spLocks/>
              </p:cNvSpPr>
              <p:nvPr/>
            </p:nvSpPr>
            <p:spPr bwMode="auto">
              <a:xfrm>
                <a:off x="2155"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6" name="Freeform 998"/>
              <p:cNvSpPr>
                <a:spLocks/>
              </p:cNvSpPr>
              <p:nvPr/>
            </p:nvSpPr>
            <p:spPr bwMode="auto">
              <a:xfrm>
                <a:off x="2175" y="2078"/>
                <a:ext cx="18" cy="38"/>
              </a:xfrm>
              <a:custGeom>
                <a:avLst/>
                <a:gdLst>
                  <a:gd name="T0" fmla="*/ 27 w 27"/>
                  <a:gd name="T1" fmla="*/ 0 h 57"/>
                  <a:gd name="T2" fmla="*/ 27 w 27"/>
                  <a:gd name="T3" fmla="*/ 43 h 57"/>
                  <a:gd name="T4" fmla="*/ 14 w 27"/>
                  <a:gd name="T5" fmla="*/ 57 h 57"/>
                  <a:gd name="T6" fmla="*/ 0 w 27"/>
                  <a:gd name="T7" fmla="*/ 43 h 57"/>
                  <a:gd name="T8" fmla="*/ 0 w 27"/>
                  <a:gd name="T9" fmla="*/ 0 h 57"/>
                  <a:gd name="T10" fmla="*/ 9 w 27"/>
                  <a:gd name="T11" fmla="*/ 0 h 57"/>
                  <a:gd name="T12" fmla="*/ 9 w 27"/>
                  <a:gd name="T13" fmla="*/ 44 h 57"/>
                  <a:gd name="T14" fmla="*/ 14 w 27"/>
                  <a:gd name="T15" fmla="*/ 49 h 57"/>
                  <a:gd name="T16" fmla="*/ 19 w 27"/>
                  <a:gd name="T17" fmla="*/ 44 h 57"/>
                  <a:gd name="T18" fmla="*/ 19 w 27"/>
                  <a:gd name="T19" fmla="*/ 0 h 57"/>
                  <a:gd name="T20" fmla="*/ 27 w 2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cubicBezTo>
                      <a:pt x="27" y="43"/>
                      <a:pt x="27" y="43"/>
                      <a:pt x="27" y="43"/>
                    </a:cubicBezTo>
                    <a:cubicBezTo>
                      <a:pt x="27" y="52"/>
                      <a:pt x="24" y="57"/>
                      <a:pt x="14" y="57"/>
                    </a:cubicBezTo>
                    <a:cubicBezTo>
                      <a:pt x="4" y="57"/>
                      <a:pt x="0" y="52"/>
                      <a:pt x="0" y="43"/>
                    </a:cubicBezTo>
                    <a:cubicBezTo>
                      <a:pt x="0" y="0"/>
                      <a:pt x="0" y="0"/>
                      <a:pt x="0" y="0"/>
                    </a:cubicBezTo>
                    <a:cubicBezTo>
                      <a:pt x="9" y="0"/>
                      <a:pt x="9" y="0"/>
                      <a:pt x="9" y="0"/>
                    </a:cubicBezTo>
                    <a:cubicBezTo>
                      <a:pt x="9" y="44"/>
                      <a:pt x="9" y="44"/>
                      <a:pt x="9" y="44"/>
                    </a:cubicBezTo>
                    <a:cubicBezTo>
                      <a:pt x="9" y="47"/>
                      <a:pt x="11" y="49"/>
                      <a:pt x="14" y="49"/>
                    </a:cubicBezTo>
                    <a:cubicBezTo>
                      <a:pt x="17" y="49"/>
                      <a:pt x="19" y="47"/>
                      <a:pt x="19" y="44"/>
                    </a:cubicBezTo>
                    <a:cubicBezTo>
                      <a:pt x="19" y="0"/>
                      <a:pt x="19" y="0"/>
                      <a:pt x="19" y="0"/>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Freeform 999"/>
              <p:cNvSpPr>
                <a:spLocks/>
              </p:cNvSpPr>
              <p:nvPr/>
            </p:nvSpPr>
            <p:spPr bwMode="auto">
              <a:xfrm>
                <a:off x="2196" y="2078"/>
                <a:ext cx="17" cy="38"/>
              </a:xfrm>
              <a:custGeom>
                <a:avLst/>
                <a:gdLst>
                  <a:gd name="T0" fmla="*/ 0 w 17"/>
                  <a:gd name="T1" fmla="*/ 0 h 38"/>
                  <a:gd name="T2" fmla="*/ 17 w 17"/>
                  <a:gd name="T3" fmla="*/ 0 h 38"/>
                  <a:gd name="T4" fmla="*/ 17 w 17"/>
                  <a:gd name="T5" fmla="*/ 5 h 38"/>
                  <a:gd name="T6" fmla="*/ 12 w 17"/>
                  <a:gd name="T7" fmla="*/ 5 h 38"/>
                  <a:gd name="T8" fmla="*/ 12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2" y="5"/>
                    </a:lnTo>
                    <a:lnTo>
                      <a:pt x="12"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8" name="Rectangle 1000"/>
              <p:cNvSpPr>
                <a:spLocks noChangeArrowheads="1"/>
              </p:cNvSpPr>
              <p:nvPr/>
            </p:nvSpPr>
            <p:spPr bwMode="auto">
              <a:xfrm>
                <a:off x="2216" y="2078"/>
                <a:ext cx="7"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9" name="Freeform 1001"/>
              <p:cNvSpPr>
                <a:spLocks noEditPoints="1"/>
              </p:cNvSpPr>
              <p:nvPr/>
            </p:nvSpPr>
            <p:spPr bwMode="auto">
              <a:xfrm>
                <a:off x="2226" y="2078"/>
                <a:ext cx="20" cy="38"/>
              </a:xfrm>
              <a:custGeom>
                <a:avLst/>
                <a:gdLst>
                  <a:gd name="T0" fmla="*/ 0 w 29"/>
                  <a:gd name="T1" fmla="*/ 42 h 57"/>
                  <a:gd name="T2" fmla="*/ 0 w 29"/>
                  <a:gd name="T3" fmla="*/ 15 h 57"/>
                  <a:gd name="T4" fmla="*/ 14 w 29"/>
                  <a:gd name="T5" fmla="*/ 0 h 57"/>
                  <a:gd name="T6" fmla="*/ 29 w 29"/>
                  <a:gd name="T7" fmla="*/ 15 h 57"/>
                  <a:gd name="T8" fmla="*/ 29 w 29"/>
                  <a:gd name="T9" fmla="*/ 42 h 57"/>
                  <a:gd name="T10" fmla="*/ 14 w 29"/>
                  <a:gd name="T11" fmla="*/ 57 h 57"/>
                  <a:gd name="T12" fmla="*/ 0 w 29"/>
                  <a:gd name="T13" fmla="*/ 42 h 57"/>
                  <a:gd name="T14" fmla="*/ 19 w 29"/>
                  <a:gd name="T15" fmla="*/ 43 h 57"/>
                  <a:gd name="T16" fmla="*/ 19 w 29"/>
                  <a:gd name="T17" fmla="*/ 13 h 57"/>
                  <a:gd name="T18" fmla="*/ 14 w 29"/>
                  <a:gd name="T19" fmla="*/ 8 h 57"/>
                  <a:gd name="T20" fmla="*/ 9 w 29"/>
                  <a:gd name="T21" fmla="*/ 13 h 57"/>
                  <a:gd name="T22" fmla="*/ 9 w 29"/>
                  <a:gd name="T23" fmla="*/ 43 h 57"/>
                  <a:gd name="T24" fmla="*/ 14 w 29"/>
                  <a:gd name="T25" fmla="*/ 49 h 57"/>
                  <a:gd name="T26" fmla="*/ 19 w 29"/>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7">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7"/>
                      <a:pt x="14" y="57"/>
                    </a:cubicBezTo>
                    <a:cubicBezTo>
                      <a:pt x="4" y="57"/>
                      <a:pt x="0" y="51"/>
                      <a:pt x="0" y="42"/>
                    </a:cubicBezTo>
                    <a:moveTo>
                      <a:pt x="19" y="43"/>
                    </a:moveTo>
                    <a:cubicBezTo>
                      <a:pt x="19" y="13"/>
                      <a:pt x="19" y="13"/>
                      <a:pt x="19" y="13"/>
                    </a:cubicBezTo>
                    <a:cubicBezTo>
                      <a:pt x="19" y="10"/>
                      <a:pt x="18" y="8"/>
                      <a:pt x="14" y="8"/>
                    </a:cubicBezTo>
                    <a:cubicBezTo>
                      <a:pt x="11" y="8"/>
                      <a:pt x="9" y="10"/>
                      <a:pt x="9" y="13"/>
                    </a:cubicBezTo>
                    <a:cubicBezTo>
                      <a:pt x="9" y="43"/>
                      <a:pt x="9" y="43"/>
                      <a:pt x="9" y="43"/>
                    </a:cubicBezTo>
                    <a:cubicBezTo>
                      <a:pt x="9" y="47"/>
                      <a:pt x="11" y="49"/>
                      <a:pt x="14" y="49"/>
                    </a:cubicBezTo>
                    <a:cubicBezTo>
                      <a:pt x="18" y="49"/>
                      <a:pt x="19" y="47"/>
                      <a:pt x="1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Freeform 1002"/>
              <p:cNvSpPr>
                <a:spLocks/>
              </p:cNvSpPr>
              <p:nvPr/>
            </p:nvSpPr>
            <p:spPr bwMode="auto">
              <a:xfrm>
                <a:off x="2249" y="2078"/>
                <a:ext cx="18" cy="38"/>
              </a:xfrm>
              <a:custGeom>
                <a:avLst/>
                <a:gdLst>
                  <a:gd name="T0" fmla="*/ 6 w 18"/>
                  <a:gd name="T1" fmla="*/ 14 h 38"/>
                  <a:gd name="T2" fmla="*/ 6 w 18"/>
                  <a:gd name="T3" fmla="*/ 38 h 38"/>
                  <a:gd name="T4" fmla="*/ 0 w 18"/>
                  <a:gd name="T5" fmla="*/ 38 h 38"/>
                  <a:gd name="T6" fmla="*/ 0 w 18"/>
                  <a:gd name="T7" fmla="*/ 0 h 38"/>
                  <a:gd name="T8" fmla="*/ 6 w 18"/>
                  <a:gd name="T9" fmla="*/ 0 h 38"/>
                  <a:gd name="T10" fmla="*/ 13 w 18"/>
                  <a:gd name="T11" fmla="*/ 22 h 38"/>
                  <a:gd name="T12" fmla="*/ 13 w 18"/>
                  <a:gd name="T13" fmla="*/ 0 h 38"/>
                  <a:gd name="T14" fmla="*/ 18 w 18"/>
                  <a:gd name="T15" fmla="*/ 0 h 38"/>
                  <a:gd name="T16" fmla="*/ 18 w 18"/>
                  <a:gd name="T17" fmla="*/ 38 h 38"/>
                  <a:gd name="T18" fmla="*/ 13 w 18"/>
                  <a:gd name="T19" fmla="*/ 38 h 38"/>
                  <a:gd name="T20" fmla="*/ 6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6" y="14"/>
                    </a:moveTo>
                    <a:lnTo>
                      <a:pt x="6" y="38"/>
                    </a:lnTo>
                    <a:lnTo>
                      <a:pt x="0" y="38"/>
                    </a:lnTo>
                    <a:lnTo>
                      <a:pt x="0" y="0"/>
                    </a:lnTo>
                    <a:lnTo>
                      <a:pt x="6" y="0"/>
                    </a:lnTo>
                    <a:lnTo>
                      <a:pt x="13" y="22"/>
                    </a:lnTo>
                    <a:lnTo>
                      <a:pt x="13" y="0"/>
                    </a:lnTo>
                    <a:lnTo>
                      <a:pt x="18" y="0"/>
                    </a:lnTo>
                    <a:lnTo>
                      <a:pt x="18" y="38"/>
                    </a:lnTo>
                    <a:lnTo>
                      <a:pt x="13" y="38"/>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Freeform 1003"/>
              <p:cNvSpPr>
                <a:spLocks/>
              </p:cNvSpPr>
              <p:nvPr/>
            </p:nvSpPr>
            <p:spPr bwMode="auto">
              <a:xfrm>
                <a:off x="2271" y="2078"/>
                <a:ext cx="18" cy="38"/>
              </a:xfrm>
              <a:custGeom>
                <a:avLst/>
                <a:gdLst>
                  <a:gd name="T0" fmla="*/ 0 w 27"/>
                  <a:gd name="T1" fmla="*/ 44 h 57"/>
                  <a:gd name="T2" fmla="*/ 0 w 27"/>
                  <a:gd name="T3" fmla="*/ 37 h 57"/>
                  <a:gd name="T4" fmla="*/ 9 w 27"/>
                  <a:gd name="T5" fmla="*/ 37 h 57"/>
                  <a:gd name="T6" fmla="*/ 9 w 27"/>
                  <a:gd name="T7" fmla="*/ 45 h 57"/>
                  <a:gd name="T8" fmla="*/ 14 w 27"/>
                  <a:gd name="T9" fmla="*/ 50 h 57"/>
                  <a:gd name="T10" fmla="*/ 18 w 27"/>
                  <a:gd name="T11" fmla="*/ 45 h 57"/>
                  <a:gd name="T12" fmla="*/ 18 w 27"/>
                  <a:gd name="T13" fmla="*/ 42 h 57"/>
                  <a:gd name="T14" fmla="*/ 14 w 27"/>
                  <a:gd name="T15" fmla="*/ 34 h 57"/>
                  <a:gd name="T16" fmla="*/ 8 w 27"/>
                  <a:gd name="T17" fmla="*/ 29 h 57"/>
                  <a:gd name="T18" fmla="*/ 0 w 27"/>
                  <a:gd name="T19" fmla="*/ 14 h 57"/>
                  <a:gd name="T20" fmla="*/ 0 w 27"/>
                  <a:gd name="T21" fmla="*/ 12 h 57"/>
                  <a:gd name="T22" fmla="*/ 14 w 27"/>
                  <a:gd name="T23" fmla="*/ 0 h 57"/>
                  <a:gd name="T24" fmla="*/ 27 w 27"/>
                  <a:gd name="T25" fmla="*/ 12 h 57"/>
                  <a:gd name="T26" fmla="*/ 27 w 27"/>
                  <a:gd name="T27" fmla="*/ 17 h 57"/>
                  <a:gd name="T28" fmla="*/ 18 w 27"/>
                  <a:gd name="T29" fmla="*/ 17 h 57"/>
                  <a:gd name="T30" fmla="*/ 18 w 27"/>
                  <a:gd name="T31" fmla="*/ 12 h 57"/>
                  <a:gd name="T32" fmla="*/ 14 w 27"/>
                  <a:gd name="T33" fmla="*/ 7 h 57"/>
                  <a:gd name="T34" fmla="*/ 9 w 27"/>
                  <a:gd name="T35" fmla="*/ 12 h 57"/>
                  <a:gd name="T36" fmla="*/ 9 w 27"/>
                  <a:gd name="T37" fmla="*/ 13 h 57"/>
                  <a:gd name="T38" fmla="*/ 14 w 27"/>
                  <a:gd name="T39" fmla="*/ 21 h 57"/>
                  <a:gd name="T40" fmla="*/ 20 w 27"/>
                  <a:gd name="T41" fmla="*/ 27 h 57"/>
                  <a:gd name="T42" fmla="*/ 27 w 27"/>
                  <a:gd name="T43" fmla="*/ 41 h 57"/>
                  <a:gd name="T44" fmla="*/ 27 w 27"/>
                  <a:gd name="T45" fmla="*/ 44 h 57"/>
                  <a:gd name="T46" fmla="*/ 14 w 27"/>
                  <a:gd name="T47" fmla="*/ 57 h 57"/>
                  <a:gd name="T48" fmla="*/ 0 w 27"/>
                  <a:gd name="T4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7">
                    <a:moveTo>
                      <a:pt x="0" y="44"/>
                    </a:moveTo>
                    <a:cubicBezTo>
                      <a:pt x="0" y="37"/>
                      <a:pt x="0" y="37"/>
                      <a:pt x="0" y="37"/>
                    </a:cubicBezTo>
                    <a:cubicBezTo>
                      <a:pt x="9" y="37"/>
                      <a:pt x="9" y="37"/>
                      <a:pt x="9" y="37"/>
                    </a:cubicBezTo>
                    <a:cubicBezTo>
                      <a:pt x="9" y="45"/>
                      <a:pt x="9" y="45"/>
                      <a:pt x="9" y="45"/>
                    </a:cubicBezTo>
                    <a:cubicBezTo>
                      <a:pt x="9" y="48"/>
                      <a:pt x="10" y="50"/>
                      <a:pt x="14" y="50"/>
                    </a:cubicBezTo>
                    <a:cubicBezTo>
                      <a:pt x="17" y="50"/>
                      <a:pt x="18" y="48"/>
                      <a:pt x="18" y="45"/>
                    </a:cubicBezTo>
                    <a:cubicBezTo>
                      <a:pt x="18" y="42"/>
                      <a:pt x="18" y="42"/>
                      <a:pt x="18" y="42"/>
                    </a:cubicBezTo>
                    <a:cubicBezTo>
                      <a:pt x="18" y="39"/>
                      <a:pt x="17" y="37"/>
                      <a:pt x="14" y="34"/>
                    </a:cubicBezTo>
                    <a:cubicBezTo>
                      <a:pt x="8" y="29"/>
                      <a:pt x="8" y="29"/>
                      <a:pt x="8" y="29"/>
                    </a:cubicBezTo>
                    <a:cubicBezTo>
                      <a:pt x="3" y="24"/>
                      <a:pt x="0" y="20"/>
                      <a:pt x="0" y="14"/>
                    </a:cubicBezTo>
                    <a:cubicBezTo>
                      <a:pt x="0" y="12"/>
                      <a:pt x="0" y="12"/>
                      <a:pt x="0" y="12"/>
                    </a:cubicBezTo>
                    <a:cubicBezTo>
                      <a:pt x="0" y="5"/>
                      <a:pt x="4" y="0"/>
                      <a:pt x="14" y="0"/>
                    </a:cubicBezTo>
                    <a:cubicBezTo>
                      <a:pt x="23" y="0"/>
                      <a:pt x="27" y="4"/>
                      <a:pt x="27" y="12"/>
                    </a:cubicBezTo>
                    <a:cubicBezTo>
                      <a:pt x="27" y="17"/>
                      <a:pt x="27" y="17"/>
                      <a:pt x="27" y="17"/>
                    </a:cubicBezTo>
                    <a:cubicBezTo>
                      <a:pt x="18" y="17"/>
                      <a:pt x="18" y="17"/>
                      <a:pt x="18" y="17"/>
                    </a:cubicBezTo>
                    <a:cubicBezTo>
                      <a:pt x="18" y="12"/>
                      <a:pt x="18" y="12"/>
                      <a:pt x="18" y="12"/>
                    </a:cubicBezTo>
                    <a:cubicBezTo>
                      <a:pt x="18" y="9"/>
                      <a:pt x="17" y="7"/>
                      <a:pt x="14" y="7"/>
                    </a:cubicBezTo>
                    <a:cubicBezTo>
                      <a:pt x="11" y="7"/>
                      <a:pt x="9" y="9"/>
                      <a:pt x="9" y="12"/>
                    </a:cubicBezTo>
                    <a:cubicBezTo>
                      <a:pt x="9" y="13"/>
                      <a:pt x="9" y="13"/>
                      <a:pt x="9" y="13"/>
                    </a:cubicBezTo>
                    <a:cubicBezTo>
                      <a:pt x="9" y="16"/>
                      <a:pt x="11" y="18"/>
                      <a:pt x="14" y="21"/>
                    </a:cubicBezTo>
                    <a:cubicBezTo>
                      <a:pt x="20" y="27"/>
                      <a:pt x="20" y="27"/>
                      <a:pt x="20" y="27"/>
                    </a:cubicBezTo>
                    <a:cubicBezTo>
                      <a:pt x="25" y="32"/>
                      <a:pt x="27" y="35"/>
                      <a:pt x="27" y="41"/>
                    </a:cubicBezTo>
                    <a:cubicBezTo>
                      <a:pt x="27" y="44"/>
                      <a:pt x="27" y="44"/>
                      <a:pt x="27" y="44"/>
                    </a:cubicBezTo>
                    <a:cubicBezTo>
                      <a:pt x="27" y="52"/>
                      <a:pt x="23" y="57"/>
                      <a:pt x="14" y="57"/>
                    </a:cubicBezTo>
                    <a:cubicBezTo>
                      <a:pt x="4" y="57"/>
                      <a:pt x="0" y="52"/>
                      <a:pt x="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2" name="Freeform 1004"/>
              <p:cNvSpPr>
                <a:spLocks/>
              </p:cNvSpPr>
              <p:nvPr/>
            </p:nvSpPr>
            <p:spPr bwMode="auto">
              <a:xfrm>
                <a:off x="577" y="1971"/>
                <a:ext cx="18" cy="39"/>
              </a:xfrm>
              <a:custGeom>
                <a:avLst/>
                <a:gdLst>
                  <a:gd name="T0" fmla="*/ 0 w 27"/>
                  <a:gd name="T1" fmla="*/ 43 h 58"/>
                  <a:gd name="T2" fmla="*/ 0 w 27"/>
                  <a:gd name="T3" fmla="*/ 16 h 58"/>
                  <a:gd name="T4" fmla="*/ 14 w 27"/>
                  <a:gd name="T5" fmla="*/ 0 h 58"/>
                  <a:gd name="T6" fmla="*/ 27 w 27"/>
                  <a:gd name="T7" fmla="*/ 15 h 58"/>
                  <a:gd name="T8" fmla="*/ 27 w 27"/>
                  <a:gd name="T9" fmla="*/ 21 h 58"/>
                  <a:gd name="T10" fmla="*/ 19 w 27"/>
                  <a:gd name="T11" fmla="*/ 21 h 58"/>
                  <a:gd name="T12" fmla="*/ 19 w 27"/>
                  <a:gd name="T13" fmla="*/ 14 h 58"/>
                  <a:gd name="T14" fmla="*/ 14 w 27"/>
                  <a:gd name="T15" fmla="*/ 8 h 58"/>
                  <a:gd name="T16" fmla="*/ 9 w 27"/>
                  <a:gd name="T17" fmla="*/ 14 h 58"/>
                  <a:gd name="T18" fmla="*/ 9 w 27"/>
                  <a:gd name="T19" fmla="*/ 44 h 58"/>
                  <a:gd name="T20" fmla="*/ 14 w 27"/>
                  <a:gd name="T21" fmla="*/ 50 h 58"/>
                  <a:gd name="T22" fmla="*/ 19 w 27"/>
                  <a:gd name="T23" fmla="*/ 45 h 58"/>
                  <a:gd name="T24" fmla="*/ 19 w 27"/>
                  <a:gd name="T25" fmla="*/ 34 h 58"/>
                  <a:gd name="T26" fmla="*/ 27 w 27"/>
                  <a:gd name="T27" fmla="*/ 34 h 58"/>
                  <a:gd name="T28" fmla="*/ 27 w 27"/>
                  <a:gd name="T29" fmla="*/ 44 h 58"/>
                  <a:gd name="T30" fmla="*/ 14 w 27"/>
                  <a:gd name="T31" fmla="*/ 58 h 58"/>
                  <a:gd name="T32" fmla="*/ 0 w 27"/>
                  <a:gd name="T33"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3"/>
                    </a:moveTo>
                    <a:cubicBezTo>
                      <a:pt x="0" y="16"/>
                      <a:pt x="0" y="16"/>
                      <a:pt x="0" y="16"/>
                    </a:cubicBezTo>
                    <a:cubicBezTo>
                      <a:pt x="0" y="7"/>
                      <a:pt x="4" y="0"/>
                      <a:pt x="14" y="0"/>
                    </a:cubicBezTo>
                    <a:cubicBezTo>
                      <a:pt x="24" y="0"/>
                      <a:pt x="27" y="6"/>
                      <a:pt x="27" y="15"/>
                    </a:cubicBezTo>
                    <a:cubicBezTo>
                      <a:pt x="27" y="21"/>
                      <a:pt x="27" y="21"/>
                      <a:pt x="27" y="21"/>
                    </a:cubicBezTo>
                    <a:cubicBezTo>
                      <a:pt x="19" y="21"/>
                      <a:pt x="19" y="21"/>
                      <a:pt x="19" y="21"/>
                    </a:cubicBezTo>
                    <a:cubicBezTo>
                      <a:pt x="19" y="14"/>
                      <a:pt x="19" y="14"/>
                      <a:pt x="19" y="14"/>
                    </a:cubicBezTo>
                    <a:cubicBezTo>
                      <a:pt x="19" y="10"/>
                      <a:pt x="17" y="8"/>
                      <a:pt x="14" y="8"/>
                    </a:cubicBezTo>
                    <a:cubicBezTo>
                      <a:pt x="11" y="8"/>
                      <a:pt x="9" y="11"/>
                      <a:pt x="9" y="14"/>
                    </a:cubicBezTo>
                    <a:cubicBezTo>
                      <a:pt x="9" y="44"/>
                      <a:pt x="9" y="44"/>
                      <a:pt x="9" y="44"/>
                    </a:cubicBezTo>
                    <a:cubicBezTo>
                      <a:pt x="9" y="48"/>
                      <a:pt x="11" y="50"/>
                      <a:pt x="14" y="50"/>
                    </a:cubicBezTo>
                    <a:cubicBezTo>
                      <a:pt x="17" y="50"/>
                      <a:pt x="19" y="48"/>
                      <a:pt x="19" y="45"/>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3" name="Freeform 1005"/>
              <p:cNvSpPr>
                <a:spLocks/>
              </p:cNvSpPr>
              <p:nvPr/>
            </p:nvSpPr>
            <p:spPr bwMode="auto">
              <a:xfrm>
                <a:off x="598" y="1972"/>
                <a:ext cx="15" cy="37"/>
              </a:xfrm>
              <a:custGeom>
                <a:avLst/>
                <a:gdLst>
                  <a:gd name="T0" fmla="*/ 0 w 15"/>
                  <a:gd name="T1" fmla="*/ 0 h 37"/>
                  <a:gd name="T2" fmla="*/ 7 w 15"/>
                  <a:gd name="T3" fmla="*/ 0 h 37"/>
                  <a:gd name="T4" fmla="*/ 7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7" y="0"/>
                    </a:lnTo>
                    <a:lnTo>
                      <a:pt x="7"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4" name="Rectangle 1006"/>
              <p:cNvSpPr>
                <a:spLocks noChangeArrowheads="1"/>
              </p:cNvSpPr>
              <p:nvPr/>
            </p:nvSpPr>
            <p:spPr bwMode="auto">
              <a:xfrm>
                <a:off x="615"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5" name="Freeform 1007"/>
              <p:cNvSpPr>
                <a:spLocks/>
              </p:cNvSpPr>
              <p:nvPr/>
            </p:nvSpPr>
            <p:spPr bwMode="auto">
              <a:xfrm>
                <a:off x="625" y="1972"/>
                <a:ext cx="24" cy="37"/>
              </a:xfrm>
              <a:custGeom>
                <a:avLst/>
                <a:gdLst>
                  <a:gd name="T0" fmla="*/ 18 w 24"/>
                  <a:gd name="T1" fmla="*/ 13 h 37"/>
                  <a:gd name="T2" fmla="*/ 18 w 24"/>
                  <a:gd name="T3" fmla="*/ 13 h 37"/>
                  <a:gd name="T4" fmla="*/ 14 w 24"/>
                  <a:gd name="T5" fmla="*/ 37 h 37"/>
                  <a:gd name="T6" fmla="*/ 10 w 24"/>
                  <a:gd name="T7" fmla="*/ 37 h 37"/>
                  <a:gd name="T8" fmla="*/ 6 w 24"/>
                  <a:gd name="T9" fmla="*/ 13 h 37"/>
                  <a:gd name="T10" fmla="*/ 6 w 24"/>
                  <a:gd name="T11" fmla="*/ 13 h 37"/>
                  <a:gd name="T12" fmla="*/ 6 w 24"/>
                  <a:gd name="T13" fmla="*/ 37 h 37"/>
                  <a:gd name="T14" fmla="*/ 0 w 24"/>
                  <a:gd name="T15" fmla="*/ 37 h 37"/>
                  <a:gd name="T16" fmla="*/ 0 w 24"/>
                  <a:gd name="T17" fmla="*/ 0 h 37"/>
                  <a:gd name="T18" fmla="*/ 8 w 24"/>
                  <a:gd name="T19" fmla="*/ 0 h 37"/>
                  <a:gd name="T20" fmla="*/ 12 w 24"/>
                  <a:gd name="T21" fmla="*/ 21 h 37"/>
                  <a:gd name="T22" fmla="*/ 12 w 24"/>
                  <a:gd name="T23" fmla="*/ 21 h 37"/>
                  <a:gd name="T24" fmla="*/ 16 w 24"/>
                  <a:gd name="T25" fmla="*/ 0 h 37"/>
                  <a:gd name="T26" fmla="*/ 24 w 24"/>
                  <a:gd name="T27" fmla="*/ 0 h 37"/>
                  <a:gd name="T28" fmla="*/ 24 w 24"/>
                  <a:gd name="T29" fmla="*/ 37 h 37"/>
                  <a:gd name="T30" fmla="*/ 18 w 24"/>
                  <a:gd name="T31" fmla="*/ 37 h 37"/>
                  <a:gd name="T32" fmla="*/ 18 w 24"/>
                  <a:gd name="T3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18" y="13"/>
                    </a:moveTo>
                    <a:lnTo>
                      <a:pt x="18" y="13"/>
                    </a:lnTo>
                    <a:lnTo>
                      <a:pt x="14" y="37"/>
                    </a:lnTo>
                    <a:lnTo>
                      <a:pt x="10" y="37"/>
                    </a:lnTo>
                    <a:lnTo>
                      <a:pt x="6" y="13"/>
                    </a:lnTo>
                    <a:lnTo>
                      <a:pt x="6" y="13"/>
                    </a:lnTo>
                    <a:lnTo>
                      <a:pt x="6" y="37"/>
                    </a:lnTo>
                    <a:lnTo>
                      <a:pt x="0" y="37"/>
                    </a:lnTo>
                    <a:lnTo>
                      <a:pt x="0" y="0"/>
                    </a:lnTo>
                    <a:lnTo>
                      <a:pt x="8" y="0"/>
                    </a:lnTo>
                    <a:lnTo>
                      <a:pt x="12" y="21"/>
                    </a:lnTo>
                    <a:lnTo>
                      <a:pt x="12" y="21"/>
                    </a:lnTo>
                    <a:lnTo>
                      <a:pt x="16" y="0"/>
                    </a:lnTo>
                    <a:lnTo>
                      <a:pt x="24" y="0"/>
                    </a:lnTo>
                    <a:lnTo>
                      <a:pt x="24" y="37"/>
                    </a:lnTo>
                    <a:lnTo>
                      <a:pt x="18" y="37"/>
                    </a:ln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6" name="Freeform 1008"/>
              <p:cNvSpPr>
                <a:spLocks noEditPoints="1"/>
              </p:cNvSpPr>
              <p:nvPr/>
            </p:nvSpPr>
            <p:spPr bwMode="auto">
              <a:xfrm>
                <a:off x="652" y="1972"/>
                <a:ext cx="21" cy="37"/>
              </a:xfrm>
              <a:custGeom>
                <a:avLst/>
                <a:gdLst>
                  <a:gd name="T0" fmla="*/ 0 w 21"/>
                  <a:gd name="T1" fmla="*/ 37 h 37"/>
                  <a:gd name="T2" fmla="*/ 6 w 21"/>
                  <a:gd name="T3" fmla="*/ 0 h 37"/>
                  <a:gd name="T4" fmla="*/ 14 w 21"/>
                  <a:gd name="T5" fmla="*/ 0 h 37"/>
                  <a:gd name="T6" fmla="*/ 21 w 21"/>
                  <a:gd name="T7" fmla="*/ 37 h 37"/>
                  <a:gd name="T8" fmla="*/ 15 w 21"/>
                  <a:gd name="T9" fmla="*/ 37 h 37"/>
                  <a:gd name="T10" fmla="*/ 13 w 21"/>
                  <a:gd name="T11" fmla="*/ 31 h 37"/>
                  <a:gd name="T12" fmla="*/ 6 w 21"/>
                  <a:gd name="T13" fmla="*/ 31 h 37"/>
                  <a:gd name="T14" fmla="*/ 6 w 21"/>
                  <a:gd name="T15" fmla="*/ 37 h 37"/>
                  <a:gd name="T16" fmla="*/ 0 w 21"/>
                  <a:gd name="T17" fmla="*/ 37 h 37"/>
                  <a:gd name="T18" fmla="*/ 8 w 21"/>
                  <a:gd name="T19" fmla="*/ 25 h 37"/>
                  <a:gd name="T20" fmla="*/ 12 w 21"/>
                  <a:gd name="T21" fmla="*/ 25 h 37"/>
                  <a:gd name="T22" fmla="*/ 10 w 21"/>
                  <a:gd name="T23" fmla="*/ 10 h 37"/>
                  <a:gd name="T24" fmla="*/ 10 w 21"/>
                  <a:gd name="T25" fmla="*/ 10 h 37"/>
                  <a:gd name="T26" fmla="*/ 8 w 21"/>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7">
                    <a:moveTo>
                      <a:pt x="0" y="37"/>
                    </a:moveTo>
                    <a:lnTo>
                      <a:pt x="6" y="0"/>
                    </a:lnTo>
                    <a:lnTo>
                      <a:pt x="14" y="0"/>
                    </a:lnTo>
                    <a:lnTo>
                      <a:pt x="21" y="37"/>
                    </a:lnTo>
                    <a:lnTo>
                      <a:pt x="15" y="37"/>
                    </a:lnTo>
                    <a:lnTo>
                      <a:pt x="13" y="31"/>
                    </a:lnTo>
                    <a:lnTo>
                      <a:pt x="6" y="31"/>
                    </a:lnTo>
                    <a:lnTo>
                      <a:pt x="6" y="37"/>
                    </a:lnTo>
                    <a:lnTo>
                      <a:pt x="0" y="37"/>
                    </a:lnTo>
                    <a:close/>
                    <a:moveTo>
                      <a:pt x="8" y="25"/>
                    </a:moveTo>
                    <a:lnTo>
                      <a:pt x="12" y="25"/>
                    </a:lnTo>
                    <a:lnTo>
                      <a:pt x="10" y="10"/>
                    </a:lnTo>
                    <a:lnTo>
                      <a:pt x="10"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7" name="Freeform 1009"/>
              <p:cNvSpPr>
                <a:spLocks/>
              </p:cNvSpPr>
              <p:nvPr/>
            </p:nvSpPr>
            <p:spPr bwMode="auto">
              <a:xfrm>
                <a:off x="672" y="1972"/>
                <a:ext cx="17" cy="37"/>
              </a:xfrm>
              <a:custGeom>
                <a:avLst/>
                <a:gdLst>
                  <a:gd name="T0" fmla="*/ 0 w 17"/>
                  <a:gd name="T1" fmla="*/ 0 h 37"/>
                  <a:gd name="T2" fmla="*/ 17 w 17"/>
                  <a:gd name="T3" fmla="*/ 0 h 37"/>
                  <a:gd name="T4" fmla="*/ 17 w 17"/>
                  <a:gd name="T5" fmla="*/ 5 h 37"/>
                  <a:gd name="T6" fmla="*/ 12 w 17"/>
                  <a:gd name="T7" fmla="*/ 5 h 37"/>
                  <a:gd name="T8" fmla="*/ 12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2" y="5"/>
                    </a:lnTo>
                    <a:lnTo>
                      <a:pt x="12"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8" name="Freeform 1010"/>
              <p:cNvSpPr>
                <a:spLocks/>
              </p:cNvSpPr>
              <p:nvPr/>
            </p:nvSpPr>
            <p:spPr bwMode="auto">
              <a:xfrm>
                <a:off x="692"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3 w 15"/>
                  <a:gd name="T11" fmla="*/ 16 h 37"/>
                  <a:gd name="T12" fmla="*/ 13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3" y="16"/>
                    </a:lnTo>
                    <a:lnTo>
                      <a:pt x="13"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Freeform 1011"/>
              <p:cNvSpPr>
                <a:spLocks noEditPoints="1"/>
              </p:cNvSpPr>
              <p:nvPr/>
            </p:nvSpPr>
            <p:spPr bwMode="auto">
              <a:xfrm>
                <a:off x="575" y="2025"/>
                <a:ext cx="22" cy="38"/>
              </a:xfrm>
              <a:custGeom>
                <a:avLst/>
                <a:gdLst>
                  <a:gd name="T0" fmla="*/ 0 w 22"/>
                  <a:gd name="T1" fmla="*/ 38 h 38"/>
                  <a:gd name="T2" fmla="*/ 8 w 22"/>
                  <a:gd name="T3" fmla="*/ 0 h 38"/>
                  <a:gd name="T4" fmla="*/ 15 w 22"/>
                  <a:gd name="T5" fmla="*/ 0 h 38"/>
                  <a:gd name="T6" fmla="*/ 22 w 22"/>
                  <a:gd name="T7" fmla="*/ 38 h 38"/>
                  <a:gd name="T8" fmla="*/ 16 w 22"/>
                  <a:gd name="T9" fmla="*/ 38 h 38"/>
                  <a:gd name="T10" fmla="*/ 15 w 22"/>
                  <a:gd name="T11" fmla="*/ 31 h 38"/>
                  <a:gd name="T12" fmla="*/ 8 w 22"/>
                  <a:gd name="T13" fmla="*/ 31 h 38"/>
                  <a:gd name="T14" fmla="*/ 6 w 22"/>
                  <a:gd name="T15" fmla="*/ 38 h 38"/>
                  <a:gd name="T16" fmla="*/ 0 w 22"/>
                  <a:gd name="T17" fmla="*/ 38 h 38"/>
                  <a:gd name="T18" fmla="*/ 8 w 22"/>
                  <a:gd name="T19" fmla="*/ 26 h 38"/>
                  <a:gd name="T20" fmla="*/ 14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8" y="0"/>
                    </a:lnTo>
                    <a:lnTo>
                      <a:pt x="15" y="0"/>
                    </a:lnTo>
                    <a:lnTo>
                      <a:pt x="22" y="38"/>
                    </a:lnTo>
                    <a:lnTo>
                      <a:pt x="16" y="38"/>
                    </a:lnTo>
                    <a:lnTo>
                      <a:pt x="15" y="31"/>
                    </a:lnTo>
                    <a:lnTo>
                      <a:pt x="8" y="31"/>
                    </a:lnTo>
                    <a:lnTo>
                      <a:pt x="6" y="38"/>
                    </a:lnTo>
                    <a:lnTo>
                      <a:pt x="0" y="38"/>
                    </a:lnTo>
                    <a:close/>
                    <a:moveTo>
                      <a:pt x="8" y="26"/>
                    </a:moveTo>
                    <a:lnTo>
                      <a:pt x="14"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0" name="Freeform 1012"/>
              <p:cNvSpPr>
                <a:spLocks/>
              </p:cNvSpPr>
              <p:nvPr/>
            </p:nvSpPr>
            <p:spPr bwMode="auto">
              <a:xfrm>
                <a:off x="599" y="2024"/>
                <a:ext cx="18" cy="40"/>
              </a:xfrm>
              <a:custGeom>
                <a:avLst/>
                <a:gdLst>
                  <a:gd name="T0" fmla="*/ 0 w 27"/>
                  <a:gd name="T1" fmla="*/ 42 h 58"/>
                  <a:gd name="T2" fmla="*/ 0 w 27"/>
                  <a:gd name="T3" fmla="*/ 15 h 58"/>
                  <a:gd name="T4" fmla="*/ 14 w 27"/>
                  <a:gd name="T5" fmla="*/ 0 h 58"/>
                  <a:gd name="T6" fmla="*/ 27 w 27"/>
                  <a:gd name="T7" fmla="*/ 14 h 58"/>
                  <a:gd name="T8" fmla="*/ 27 w 27"/>
                  <a:gd name="T9" fmla="*/ 21 h 58"/>
                  <a:gd name="T10" fmla="*/ 19 w 27"/>
                  <a:gd name="T11" fmla="*/ 21 h 58"/>
                  <a:gd name="T12" fmla="*/ 19 w 27"/>
                  <a:gd name="T13" fmla="*/ 13 h 58"/>
                  <a:gd name="T14" fmla="*/ 14 w 27"/>
                  <a:gd name="T15" fmla="*/ 8 h 58"/>
                  <a:gd name="T16" fmla="*/ 9 w 27"/>
                  <a:gd name="T17" fmla="*/ 14 h 58"/>
                  <a:gd name="T18" fmla="*/ 9 w 27"/>
                  <a:gd name="T19" fmla="*/ 44 h 58"/>
                  <a:gd name="T20" fmla="*/ 14 w 27"/>
                  <a:gd name="T21" fmla="*/ 50 h 58"/>
                  <a:gd name="T22" fmla="*/ 19 w 27"/>
                  <a:gd name="T23" fmla="*/ 44 h 58"/>
                  <a:gd name="T24" fmla="*/ 19 w 27"/>
                  <a:gd name="T25" fmla="*/ 34 h 58"/>
                  <a:gd name="T26" fmla="*/ 27 w 27"/>
                  <a:gd name="T27" fmla="*/ 34 h 58"/>
                  <a:gd name="T28" fmla="*/ 27 w 27"/>
                  <a:gd name="T29" fmla="*/ 44 h 58"/>
                  <a:gd name="T30" fmla="*/ 14 w 27"/>
                  <a:gd name="T31" fmla="*/ 58 h 58"/>
                  <a:gd name="T32" fmla="*/ 0 w 27"/>
                  <a:gd name="T3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8">
                    <a:moveTo>
                      <a:pt x="0" y="42"/>
                    </a:moveTo>
                    <a:cubicBezTo>
                      <a:pt x="0" y="15"/>
                      <a:pt x="0" y="15"/>
                      <a:pt x="0" y="15"/>
                    </a:cubicBezTo>
                    <a:cubicBezTo>
                      <a:pt x="0" y="6"/>
                      <a:pt x="4" y="0"/>
                      <a:pt x="14" y="0"/>
                    </a:cubicBezTo>
                    <a:cubicBezTo>
                      <a:pt x="24" y="0"/>
                      <a:pt x="27" y="6"/>
                      <a:pt x="27" y="14"/>
                    </a:cubicBezTo>
                    <a:cubicBezTo>
                      <a:pt x="27" y="21"/>
                      <a:pt x="27" y="21"/>
                      <a:pt x="27" y="21"/>
                    </a:cubicBezTo>
                    <a:cubicBezTo>
                      <a:pt x="19" y="21"/>
                      <a:pt x="19" y="21"/>
                      <a:pt x="19" y="21"/>
                    </a:cubicBezTo>
                    <a:cubicBezTo>
                      <a:pt x="19" y="13"/>
                      <a:pt x="19" y="13"/>
                      <a:pt x="19" y="13"/>
                    </a:cubicBezTo>
                    <a:cubicBezTo>
                      <a:pt x="19" y="10"/>
                      <a:pt x="18" y="8"/>
                      <a:pt x="14" y="8"/>
                    </a:cubicBezTo>
                    <a:cubicBezTo>
                      <a:pt x="11" y="8"/>
                      <a:pt x="9" y="10"/>
                      <a:pt x="9" y="14"/>
                    </a:cubicBezTo>
                    <a:cubicBezTo>
                      <a:pt x="9" y="44"/>
                      <a:pt x="9" y="44"/>
                      <a:pt x="9" y="44"/>
                    </a:cubicBezTo>
                    <a:cubicBezTo>
                      <a:pt x="9" y="47"/>
                      <a:pt x="11" y="50"/>
                      <a:pt x="14" y="50"/>
                    </a:cubicBezTo>
                    <a:cubicBezTo>
                      <a:pt x="18" y="50"/>
                      <a:pt x="19" y="48"/>
                      <a:pt x="19" y="44"/>
                    </a:cubicBezTo>
                    <a:cubicBezTo>
                      <a:pt x="19" y="34"/>
                      <a:pt x="19" y="34"/>
                      <a:pt x="19" y="34"/>
                    </a:cubicBezTo>
                    <a:cubicBezTo>
                      <a:pt x="27" y="34"/>
                      <a:pt x="27" y="34"/>
                      <a:pt x="27" y="34"/>
                    </a:cubicBezTo>
                    <a:cubicBezTo>
                      <a:pt x="27" y="44"/>
                      <a:pt x="27" y="44"/>
                      <a:pt x="27" y="44"/>
                    </a:cubicBezTo>
                    <a:cubicBezTo>
                      <a:pt x="27" y="52"/>
                      <a:pt x="24" y="58"/>
                      <a:pt x="14" y="58"/>
                    </a:cubicBezTo>
                    <a:cubicBezTo>
                      <a:pt x="4" y="58"/>
                      <a:pt x="0" y="51"/>
                      <a:pt x="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Freeform 1013"/>
              <p:cNvSpPr>
                <a:spLocks/>
              </p:cNvSpPr>
              <p:nvPr/>
            </p:nvSpPr>
            <p:spPr bwMode="auto">
              <a:xfrm>
                <a:off x="620"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2" name="Rectangle 1014"/>
              <p:cNvSpPr>
                <a:spLocks noChangeArrowheads="1"/>
              </p:cNvSpPr>
              <p:nvPr/>
            </p:nvSpPr>
            <p:spPr bwMode="auto">
              <a:xfrm>
                <a:off x="640" y="2025"/>
                <a:ext cx="6"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Freeform 1015"/>
              <p:cNvSpPr>
                <a:spLocks noEditPoints="1"/>
              </p:cNvSpPr>
              <p:nvPr/>
            </p:nvSpPr>
            <p:spPr bwMode="auto">
              <a:xfrm>
                <a:off x="650"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8" y="8"/>
                      <a:pt x="14" y="8"/>
                    </a:cubicBezTo>
                    <a:cubicBezTo>
                      <a:pt x="11" y="8"/>
                      <a:pt x="9" y="10"/>
                      <a:pt x="9" y="14"/>
                    </a:cubicBezTo>
                    <a:cubicBezTo>
                      <a:pt x="9" y="44"/>
                      <a:pt x="9" y="44"/>
                      <a:pt x="9" y="44"/>
                    </a:cubicBezTo>
                    <a:cubicBezTo>
                      <a:pt x="9"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4" name="Freeform 1016"/>
              <p:cNvSpPr>
                <a:spLocks/>
              </p:cNvSpPr>
              <p:nvPr/>
            </p:nvSpPr>
            <p:spPr bwMode="auto">
              <a:xfrm>
                <a:off x="673" y="2025"/>
                <a:ext cx="18" cy="38"/>
              </a:xfrm>
              <a:custGeom>
                <a:avLst/>
                <a:gdLst>
                  <a:gd name="T0" fmla="*/ 5 w 18"/>
                  <a:gd name="T1" fmla="*/ 14 h 38"/>
                  <a:gd name="T2" fmla="*/ 5 w 18"/>
                  <a:gd name="T3" fmla="*/ 38 h 38"/>
                  <a:gd name="T4" fmla="*/ 0 w 18"/>
                  <a:gd name="T5" fmla="*/ 38 h 38"/>
                  <a:gd name="T6" fmla="*/ 0 w 18"/>
                  <a:gd name="T7" fmla="*/ 0 h 38"/>
                  <a:gd name="T8" fmla="*/ 6 w 18"/>
                  <a:gd name="T9" fmla="*/ 0 h 38"/>
                  <a:gd name="T10" fmla="*/ 12 w 18"/>
                  <a:gd name="T11" fmla="*/ 22 h 38"/>
                  <a:gd name="T12" fmla="*/ 12 w 18"/>
                  <a:gd name="T13" fmla="*/ 0 h 38"/>
                  <a:gd name="T14" fmla="*/ 18 w 18"/>
                  <a:gd name="T15" fmla="*/ 0 h 38"/>
                  <a:gd name="T16" fmla="*/ 18 w 18"/>
                  <a:gd name="T17" fmla="*/ 38 h 38"/>
                  <a:gd name="T18" fmla="*/ 12 w 18"/>
                  <a:gd name="T19" fmla="*/ 38 h 38"/>
                  <a:gd name="T20" fmla="*/ 5 w 18"/>
                  <a:gd name="T2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5" y="14"/>
                    </a:moveTo>
                    <a:lnTo>
                      <a:pt x="5" y="38"/>
                    </a:lnTo>
                    <a:lnTo>
                      <a:pt x="0" y="38"/>
                    </a:lnTo>
                    <a:lnTo>
                      <a:pt x="0" y="0"/>
                    </a:lnTo>
                    <a:lnTo>
                      <a:pt x="6" y="0"/>
                    </a:lnTo>
                    <a:lnTo>
                      <a:pt x="12" y="22"/>
                    </a:lnTo>
                    <a:lnTo>
                      <a:pt x="12" y="0"/>
                    </a:lnTo>
                    <a:lnTo>
                      <a:pt x="18" y="0"/>
                    </a:lnTo>
                    <a:lnTo>
                      <a:pt x="18" y="38"/>
                    </a:lnTo>
                    <a:lnTo>
                      <a:pt x="12" y="38"/>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Freeform 1017"/>
              <p:cNvSpPr>
                <a:spLocks/>
              </p:cNvSpPr>
              <p:nvPr/>
            </p:nvSpPr>
            <p:spPr bwMode="auto">
              <a:xfrm>
                <a:off x="1082" y="1972"/>
                <a:ext cx="15" cy="37"/>
              </a:xfrm>
              <a:custGeom>
                <a:avLst/>
                <a:gdLst>
                  <a:gd name="T0" fmla="*/ 0 w 15"/>
                  <a:gd name="T1" fmla="*/ 0 h 37"/>
                  <a:gd name="T2" fmla="*/ 6 w 15"/>
                  <a:gd name="T3" fmla="*/ 0 h 37"/>
                  <a:gd name="T4" fmla="*/ 6 w 15"/>
                  <a:gd name="T5" fmla="*/ 33 h 37"/>
                  <a:gd name="T6" fmla="*/ 15 w 15"/>
                  <a:gd name="T7" fmla="*/ 33 h 37"/>
                  <a:gd name="T8" fmla="*/ 15 w 15"/>
                  <a:gd name="T9" fmla="*/ 37 h 37"/>
                  <a:gd name="T10" fmla="*/ 0 w 15"/>
                  <a:gd name="T11" fmla="*/ 37 h 37"/>
                  <a:gd name="T12" fmla="*/ 0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0" y="0"/>
                    </a:moveTo>
                    <a:lnTo>
                      <a:pt x="6" y="0"/>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6" name="Rectangle 1018"/>
              <p:cNvSpPr>
                <a:spLocks noChangeArrowheads="1"/>
              </p:cNvSpPr>
              <p:nvPr/>
            </p:nvSpPr>
            <p:spPr bwMode="auto">
              <a:xfrm>
                <a:off x="1099" y="1972"/>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Freeform 1019"/>
              <p:cNvSpPr>
                <a:spLocks/>
              </p:cNvSpPr>
              <p:nvPr/>
            </p:nvSpPr>
            <p:spPr bwMode="auto">
              <a:xfrm>
                <a:off x="1109" y="1972"/>
                <a:ext cx="15" cy="37"/>
              </a:xfrm>
              <a:custGeom>
                <a:avLst/>
                <a:gdLst>
                  <a:gd name="T0" fmla="*/ 0 w 15"/>
                  <a:gd name="T1" fmla="*/ 0 h 37"/>
                  <a:gd name="T2" fmla="*/ 15 w 15"/>
                  <a:gd name="T3" fmla="*/ 0 h 37"/>
                  <a:gd name="T4" fmla="*/ 15 w 15"/>
                  <a:gd name="T5" fmla="*/ 5 h 37"/>
                  <a:gd name="T6" fmla="*/ 7 w 15"/>
                  <a:gd name="T7" fmla="*/ 5 h 37"/>
                  <a:gd name="T8" fmla="*/ 7 w 15"/>
                  <a:gd name="T9" fmla="*/ 16 h 37"/>
                  <a:gd name="T10" fmla="*/ 13 w 15"/>
                  <a:gd name="T11" fmla="*/ 16 h 37"/>
                  <a:gd name="T12" fmla="*/ 13 w 15"/>
                  <a:gd name="T13" fmla="*/ 21 h 37"/>
                  <a:gd name="T14" fmla="*/ 7 w 15"/>
                  <a:gd name="T15" fmla="*/ 21 h 37"/>
                  <a:gd name="T16" fmla="*/ 7 w 15"/>
                  <a:gd name="T17" fmla="*/ 37 h 37"/>
                  <a:gd name="T18" fmla="*/ 0 w 15"/>
                  <a:gd name="T19" fmla="*/ 37 h 37"/>
                  <a:gd name="T20" fmla="*/ 0 w 15"/>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7">
                    <a:moveTo>
                      <a:pt x="0" y="0"/>
                    </a:moveTo>
                    <a:lnTo>
                      <a:pt x="15" y="0"/>
                    </a:lnTo>
                    <a:lnTo>
                      <a:pt x="15" y="5"/>
                    </a:lnTo>
                    <a:lnTo>
                      <a:pt x="7" y="5"/>
                    </a:lnTo>
                    <a:lnTo>
                      <a:pt x="7" y="16"/>
                    </a:lnTo>
                    <a:lnTo>
                      <a:pt x="13" y="16"/>
                    </a:lnTo>
                    <a:lnTo>
                      <a:pt x="13" y="21"/>
                    </a:lnTo>
                    <a:lnTo>
                      <a:pt x="7" y="21"/>
                    </a:lnTo>
                    <a:lnTo>
                      <a:pt x="7"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8" name="Freeform 1020"/>
              <p:cNvSpPr>
                <a:spLocks/>
              </p:cNvSpPr>
              <p:nvPr/>
            </p:nvSpPr>
            <p:spPr bwMode="auto">
              <a:xfrm>
                <a:off x="1127" y="1972"/>
                <a:ext cx="16" cy="37"/>
              </a:xfrm>
              <a:custGeom>
                <a:avLst/>
                <a:gdLst>
                  <a:gd name="T0" fmla="*/ 0 w 16"/>
                  <a:gd name="T1" fmla="*/ 0 h 37"/>
                  <a:gd name="T2" fmla="*/ 16 w 16"/>
                  <a:gd name="T3" fmla="*/ 0 h 37"/>
                  <a:gd name="T4" fmla="*/ 16 w 16"/>
                  <a:gd name="T5" fmla="*/ 5 h 37"/>
                  <a:gd name="T6" fmla="*/ 7 w 16"/>
                  <a:gd name="T7" fmla="*/ 5 h 37"/>
                  <a:gd name="T8" fmla="*/ 7 w 16"/>
                  <a:gd name="T9" fmla="*/ 16 h 37"/>
                  <a:gd name="T10" fmla="*/ 13 w 16"/>
                  <a:gd name="T11" fmla="*/ 16 h 37"/>
                  <a:gd name="T12" fmla="*/ 13 w 16"/>
                  <a:gd name="T13" fmla="*/ 21 h 37"/>
                  <a:gd name="T14" fmla="*/ 7 w 16"/>
                  <a:gd name="T15" fmla="*/ 21 h 37"/>
                  <a:gd name="T16" fmla="*/ 7 w 16"/>
                  <a:gd name="T17" fmla="*/ 33 h 37"/>
                  <a:gd name="T18" fmla="*/ 16 w 16"/>
                  <a:gd name="T19" fmla="*/ 33 h 37"/>
                  <a:gd name="T20" fmla="*/ 16 w 16"/>
                  <a:gd name="T21" fmla="*/ 37 h 37"/>
                  <a:gd name="T22" fmla="*/ 0 w 16"/>
                  <a:gd name="T23" fmla="*/ 37 h 37"/>
                  <a:gd name="T24" fmla="*/ 0 w 1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7">
                    <a:moveTo>
                      <a:pt x="0" y="0"/>
                    </a:moveTo>
                    <a:lnTo>
                      <a:pt x="16" y="0"/>
                    </a:lnTo>
                    <a:lnTo>
                      <a:pt x="16" y="5"/>
                    </a:lnTo>
                    <a:lnTo>
                      <a:pt x="7" y="5"/>
                    </a:lnTo>
                    <a:lnTo>
                      <a:pt x="7" y="16"/>
                    </a:lnTo>
                    <a:lnTo>
                      <a:pt x="13" y="16"/>
                    </a:lnTo>
                    <a:lnTo>
                      <a:pt x="13" y="21"/>
                    </a:lnTo>
                    <a:lnTo>
                      <a:pt x="7" y="21"/>
                    </a:lnTo>
                    <a:lnTo>
                      <a:pt x="7" y="33"/>
                    </a:lnTo>
                    <a:lnTo>
                      <a:pt x="16" y="33"/>
                    </a:lnTo>
                    <a:lnTo>
                      <a:pt x="16"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Freeform 1021"/>
              <p:cNvSpPr>
                <a:spLocks noEditPoints="1"/>
              </p:cNvSpPr>
              <p:nvPr/>
            </p:nvSpPr>
            <p:spPr bwMode="auto">
              <a:xfrm>
                <a:off x="1082" y="2025"/>
                <a:ext cx="19" cy="38"/>
              </a:xfrm>
              <a:custGeom>
                <a:avLst/>
                <a:gdLst>
                  <a:gd name="T0" fmla="*/ 0 w 28"/>
                  <a:gd name="T1" fmla="*/ 0 h 56"/>
                  <a:gd name="T2" fmla="*/ 14 w 28"/>
                  <a:gd name="T3" fmla="*/ 0 h 56"/>
                  <a:gd name="T4" fmla="*/ 26 w 28"/>
                  <a:gd name="T5" fmla="*/ 12 h 56"/>
                  <a:gd name="T6" fmla="*/ 26 w 28"/>
                  <a:gd name="T7" fmla="*/ 18 h 56"/>
                  <a:gd name="T8" fmla="*/ 21 w 28"/>
                  <a:gd name="T9" fmla="*/ 27 h 56"/>
                  <a:gd name="T10" fmla="*/ 28 w 28"/>
                  <a:gd name="T11" fmla="*/ 36 h 56"/>
                  <a:gd name="T12" fmla="*/ 28 w 28"/>
                  <a:gd name="T13" fmla="*/ 44 h 56"/>
                  <a:gd name="T14" fmla="*/ 15 w 28"/>
                  <a:gd name="T15" fmla="*/ 56 h 56"/>
                  <a:gd name="T16" fmla="*/ 0 w 28"/>
                  <a:gd name="T17" fmla="*/ 56 h 56"/>
                  <a:gd name="T18" fmla="*/ 0 w 28"/>
                  <a:gd name="T19" fmla="*/ 0 h 56"/>
                  <a:gd name="T20" fmla="*/ 9 w 28"/>
                  <a:gd name="T21" fmla="*/ 23 h 56"/>
                  <a:gd name="T22" fmla="*/ 13 w 28"/>
                  <a:gd name="T23" fmla="*/ 23 h 56"/>
                  <a:gd name="T24" fmla="*/ 17 w 28"/>
                  <a:gd name="T25" fmla="*/ 19 h 56"/>
                  <a:gd name="T26" fmla="*/ 17 w 28"/>
                  <a:gd name="T27" fmla="*/ 12 h 56"/>
                  <a:gd name="T28" fmla="*/ 13 w 28"/>
                  <a:gd name="T29" fmla="*/ 7 h 56"/>
                  <a:gd name="T30" fmla="*/ 9 w 28"/>
                  <a:gd name="T31" fmla="*/ 7 h 56"/>
                  <a:gd name="T32" fmla="*/ 9 w 28"/>
                  <a:gd name="T33" fmla="*/ 23 h 56"/>
                  <a:gd name="T34" fmla="*/ 9 w 28"/>
                  <a:gd name="T35" fmla="*/ 31 h 56"/>
                  <a:gd name="T36" fmla="*/ 9 w 28"/>
                  <a:gd name="T37" fmla="*/ 48 h 56"/>
                  <a:gd name="T38" fmla="*/ 14 w 28"/>
                  <a:gd name="T39" fmla="*/ 48 h 56"/>
                  <a:gd name="T40" fmla="*/ 18 w 28"/>
                  <a:gd name="T41" fmla="*/ 44 h 56"/>
                  <a:gd name="T42" fmla="*/ 18 w 28"/>
                  <a:gd name="T43" fmla="*/ 35 h 56"/>
                  <a:gd name="T44" fmla="*/ 13 w 28"/>
                  <a:gd name="T45" fmla="*/ 31 h 56"/>
                  <a:gd name="T46" fmla="*/ 9 w 28"/>
                  <a:gd name="T4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56">
                    <a:moveTo>
                      <a:pt x="0" y="0"/>
                    </a:moveTo>
                    <a:cubicBezTo>
                      <a:pt x="14" y="0"/>
                      <a:pt x="14" y="0"/>
                      <a:pt x="14" y="0"/>
                    </a:cubicBezTo>
                    <a:cubicBezTo>
                      <a:pt x="23" y="0"/>
                      <a:pt x="26" y="4"/>
                      <a:pt x="26" y="12"/>
                    </a:cubicBezTo>
                    <a:cubicBezTo>
                      <a:pt x="26" y="18"/>
                      <a:pt x="26" y="18"/>
                      <a:pt x="26" y="18"/>
                    </a:cubicBezTo>
                    <a:cubicBezTo>
                      <a:pt x="26" y="23"/>
                      <a:pt x="24" y="26"/>
                      <a:pt x="21" y="27"/>
                    </a:cubicBezTo>
                    <a:cubicBezTo>
                      <a:pt x="25" y="28"/>
                      <a:pt x="28" y="31"/>
                      <a:pt x="28" y="36"/>
                    </a:cubicBezTo>
                    <a:cubicBezTo>
                      <a:pt x="28" y="44"/>
                      <a:pt x="28" y="44"/>
                      <a:pt x="28" y="44"/>
                    </a:cubicBezTo>
                    <a:cubicBezTo>
                      <a:pt x="28" y="51"/>
                      <a:pt x="24" y="56"/>
                      <a:pt x="15" y="56"/>
                    </a:cubicBezTo>
                    <a:cubicBezTo>
                      <a:pt x="0" y="56"/>
                      <a:pt x="0" y="56"/>
                      <a:pt x="0" y="56"/>
                    </a:cubicBezTo>
                    <a:lnTo>
                      <a:pt x="0" y="0"/>
                    </a:lnTo>
                    <a:close/>
                    <a:moveTo>
                      <a:pt x="9" y="23"/>
                    </a:moveTo>
                    <a:cubicBezTo>
                      <a:pt x="13" y="23"/>
                      <a:pt x="13" y="23"/>
                      <a:pt x="13" y="23"/>
                    </a:cubicBezTo>
                    <a:cubicBezTo>
                      <a:pt x="16" y="23"/>
                      <a:pt x="17" y="22"/>
                      <a:pt x="17" y="19"/>
                    </a:cubicBezTo>
                    <a:cubicBezTo>
                      <a:pt x="17" y="12"/>
                      <a:pt x="17" y="12"/>
                      <a:pt x="17" y="12"/>
                    </a:cubicBezTo>
                    <a:cubicBezTo>
                      <a:pt x="17" y="9"/>
                      <a:pt x="16" y="7"/>
                      <a:pt x="13" y="7"/>
                    </a:cubicBezTo>
                    <a:cubicBezTo>
                      <a:pt x="9" y="7"/>
                      <a:pt x="9" y="7"/>
                      <a:pt x="9" y="7"/>
                    </a:cubicBezTo>
                    <a:lnTo>
                      <a:pt x="9" y="23"/>
                    </a:lnTo>
                    <a:close/>
                    <a:moveTo>
                      <a:pt x="9" y="31"/>
                    </a:moveTo>
                    <a:cubicBezTo>
                      <a:pt x="9" y="48"/>
                      <a:pt x="9" y="48"/>
                      <a:pt x="9" y="48"/>
                    </a:cubicBezTo>
                    <a:cubicBezTo>
                      <a:pt x="14" y="48"/>
                      <a:pt x="14" y="48"/>
                      <a:pt x="14" y="48"/>
                    </a:cubicBezTo>
                    <a:cubicBezTo>
                      <a:pt x="17" y="48"/>
                      <a:pt x="18" y="47"/>
                      <a:pt x="18" y="44"/>
                    </a:cubicBezTo>
                    <a:cubicBezTo>
                      <a:pt x="18" y="35"/>
                      <a:pt x="18" y="35"/>
                      <a:pt x="18" y="35"/>
                    </a:cubicBezTo>
                    <a:cubicBezTo>
                      <a:pt x="18" y="32"/>
                      <a:pt x="17" y="31"/>
                      <a:pt x="13" y="31"/>
                    </a:cubicBezTo>
                    <a:lnTo>
                      <a:pt x="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Freeform 1022"/>
              <p:cNvSpPr>
                <a:spLocks/>
              </p:cNvSpPr>
              <p:nvPr/>
            </p:nvSpPr>
            <p:spPr bwMode="auto">
              <a:xfrm>
                <a:off x="1104"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Freeform 1023"/>
              <p:cNvSpPr>
                <a:spLocks/>
              </p:cNvSpPr>
              <p:nvPr/>
            </p:nvSpPr>
            <p:spPr bwMode="auto">
              <a:xfrm>
                <a:off x="1123" y="2025"/>
                <a:ext cx="14" cy="38"/>
              </a:xfrm>
              <a:custGeom>
                <a:avLst/>
                <a:gdLst>
                  <a:gd name="T0" fmla="*/ 0 w 14"/>
                  <a:gd name="T1" fmla="*/ 0 h 38"/>
                  <a:gd name="T2" fmla="*/ 6 w 14"/>
                  <a:gd name="T3" fmla="*/ 0 h 38"/>
                  <a:gd name="T4" fmla="*/ 6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6" y="0"/>
                    </a:lnTo>
                    <a:lnTo>
                      <a:pt x="6"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Freeform 1024"/>
              <p:cNvSpPr>
                <a:spLocks noEditPoints="1"/>
              </p:cNvSpPr>
              <p:nvPr/>
            </p:nvSpPr>
            <p:spPr bwMode="auto">
              <a:xfrm>
                <a:off x="1139" y="2024"/>
                <a:ext cx="20" cy="40"/>
              </a:xfrm>
              <a:custGeom>
                <a:avLst/>
                <a:gdLst>
                  <a:gd name="T0" fmla="*/ 0 w 29"/>
                  <a:gd name="T1" fmla="*/ 42 h 58"/>
                  <a:gd name="T2" fmla="*/ 0 w 29"/>
                  <a:gd name="T3" fmla="*/ 15 h 58"/>
                  <a:gd name="T4" fmla="*/ 15 w 29"/>
                  <a:gd name="T5" fmla="*/ 0 h 58"/>
                  <a:gd name="T6" fmla="*/ 29 w 29"/>
                  <a:gd name="T7" fmla="*/ 15 h 58"/>
                  <a:gd name="T8" fmla="*/ 29 w 29"/>
                  <a:gd name="T9" fmla="*/ 42 h 58"/>
                  <a:gd name="T10" fmla="*/ 15 w 29"/>
                  <a:gd name="T11" fmla="*/ 58 h 58"/>
                  <a:gd name="T12" fmla="*/ 0 w 29"/>
                  <a:gd name="T13" fmla="*/ 42 h 58"/>
                  <a:gd name="T14" fmla="*/ 20 w 29"/>
                  <a:gd name="T15" fmla="*/ 44 h 58"/>
                  <a:gd name="T16" fmla="*/ 20 w 29"/>
                  <a:gd name="T17" fmla="*/ 14 h 58"/>
                  <a:gd name="T18" fmla="*/ 15 w 29"/>
                  <a:gd name="T19" fmla="*/ 8 h 58"/>
                  <a:gd name="T20" fmla="*/ 10 w 29"/>
                  <a:gd name="T21" fmla="*/ 14 h 58"/>
                  <a:gd name="T22" fmla="*/ 10 w 29"/>
                  <a:gd name="T23" fmla="*/ 44 h 58"/>
                  <a:gd name="T24" fmla="*/ 15 w 29"/>
                  <a:gd name="T25" fmla="*/ 50 h 58"/>
                  <a:gd name="T26" fmla="*/ 20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5" y="0"/>
                      <a:pt x="15" y="0"/>
                    </a:cubicBezTo>
                    <a:cubicBezTo>
                      <a:pt x="25" y="0"/>
                      <a:pt x="29" y="6"/>
                      <a:pt x="29" y="15"/>
                    </a:cubicBezTo>
                    <a:cubicBezTo>
                      <a:pt x="29" y="42"/>
                      <a:pt x="29" y="42"/>
                      <a:pt x="29" y="42"/>
                    </a:cubicBezTo>
                    <a:cubicBezTo>
                      <a:pt x="29" y="51"/>
                      <a:pt x="25" y="58"/>
                      <a:pt x="15" y="58"/>
                    </a:cubicBezTo>
                    <a:cubicBezTo>
                      <a:pt x="5" y="58"/>
                      <a:pt x="0" y="51"/>
                      <a:pt x="0" y="42"/>
                    </a:cubicBezTo>
                    <a:moveTo>
                      <a:pt x="20" y="44"/>
                    </a:moveTo>
                    <a:cubicBezTo>
                      <a:pt x="20" y="14"/>
                      <a:pt x="20" y="14"/>
                      <a:pt x="20" y="14"/>
                    </a:cubicBezTo>
                    <a:cubicBezTo>
                      <a:pt x="20" y="10"/>
                      <a:pt x="18" y="8"/>
                      <a:pt x="15" y="8"/>
                    </a:cubicBezTo>
                    <a:cubicBezTo>
                      <a:pt x="11" y="8"/>
                      <a:pt x="10" y="10"/>
                      <a:pt x="10" y="14"/>
                    </a:cubicBezTo>
                    <a:cubicBezTo>
                      <a:pt x="10" y="44"/>
                      <a:pt x="10" y="44"/>
                      <a:pt x="10" y="44"/>
                    </a:cubicBezTo>
                    <a:cubicBezTo>
                      <a:pt x="10" y="47"/>
                      <a:pt x="11" y="50"/>
                      <a:pt x="15" y="50"/>
                    </a:cubicBezTo>
                    <a:cubicBezTo>
                      <a:pt x="18" y="50"/>
                      <a:pt x="20" y="47"/>
                      <a:pt x="2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Freeform 1025"/>
              <p:cNvSpPr>
                <a:spLocks/>
              </p:cNvSpPr>
              <p:nvPr/>
            </p:nvSpPr>
            <p:spPr bwMode="auto">
              <a:xfrm>
                <a:off x="1161" y="2025"/>
                <a:ext cx="29" cy="38"/>
              </a:xfrm>
              <a:custGeom>
                <a:avLst/>
                <a:gdLst>
                  <a:gd name="T0" fmla="*/ 15 w 29"/>
                  <a:gd name="T1" fmla="*/ 14 h 38"/>
                  <a:gd name="T2" fmla="*/ 11 w 29"/>
                  <a:gd name="T3" fmla="*/ 38 h 38"/>
                  <a:gd name="T4" fmla="*/ 5 w 29"/>
                  <a:gd name="T5" fmla="*/ 38 h 38"/>
                  <a:gd name="T6" fmla="*/ 0 w 29"/>
                  <a:gd name="T7" fmla="*/ 0 h 38"/>
                  <a:gd name="T8" fmla="*/ 6 w 29"/>
                  <a:gd name="T9" fmla="*/ 0 h 38"/>
                  <a:gd name="T10" fmla="*/ 9 w 29"/>
                  <a:gd name="T11" fmla="*/ 24 h 38"/>
                  <a:gd name="T12" fmla="*/ 9 w 29"/>
                  <a:gd name="T13" fmla="*/ 24 h 38"/>
                  <a:gd name="T14" fmla="*/ 13 w 29"/>
                  <a:gd name="T15" fmla="*/ 0 h 38"/>
                  <a:gd name="T16" fmla="*/ 17 w 29"/>
                  <a:gd name="T17" fmla="*/ 0 h 38"/>
                  <a:gd name="T18" fmla="*/ 21 w 29"/>
                  <a:gd name="T19" fmla="*/ 24 h 38"/>
                  <a:gd name="T20" fmla="*/ 21 w 29"/>
                  <a:gd name="T21" fmla="*/ 24 h 38"/>
                  <a:gd name="T22" fmla="*/ 24 w 29"/>
                  <a:gd name="T23" fmla="*/ 0 h 38"/>
                  <a:gd name="T24" fmla="*/ 29 w 29"/>
                  <a:gd name="T25" fmla="*/ 0 h 38"/>
                  <a:gd name="T26" fmla="*/ 24 w 29"/>
                  <a:gd name="T27" fmla="*/ 38 h 38"/>
                  <a:gd name="T28" fmla="*/ 19 w 29"/>
                  <a:gd name="T29" fmla="*/ 38 h 38"/>
                  <a:gd name="T30" fmla="*/ 15 w 29"/>
                  <a:gd name="T31" fmla="*/ 14 h 38"/>
                  <a:gd name="T32" fmla="*/ 15 w 29"/>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15" y="14"/>
                    </a:moveTo>
                    <a:lnTo>
                      <a:pt x="11" y="38"/>
                    </a:lnTo>
                    <a:lnTo>
                      <a:pt x="5" y="38"/>
                    </a:lnTo>
                    <a:lnTo>
                      <a:pt x="0" y="0"/>
                    </a:lnTo>
                    <a:lnTo>
                      <a:pt x="6" y="0"/>
                    </a:lnTo>
                    <a:lnTo>
                      <a:pt x="9" y="24"/>
                    </a:lnTo>
                    <a:lnTo>
                      <a:pt x="9" y="24"/>
                    </a:lnTo>
                    <a:lnTo>
                      <a:pt x="13" y="0"/>
                    </a:lnTo>
                    <a:lnTo>
                      <a:pt x="17" y="0"/>
                    </a:lnTo>
                    <a:lnTo>
                      <a:pt x="21" y="24"/>
                    </a:lnTo>
                    <a:lnTo>
                      <a:pt x="21" y="24"/>
                    </a:lnTo>
                    <a:lnTo>
                      <a:pt x="24" y="0"/>
                    </a:lnTo>
                    <a:lnTo>
                      <a:pt x="29" y="0"/>
                    </a:lnTo>
                    <a:lnTo>
                      <a:pt x="24" y="38"/>
                    </a:lnTo>
                    <a:lnTo>
                      <a:pt x="19"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4" name="Freeform 1026"/>
              <p:cNvSpPr>
                <a:spLocks/>
              </p:cNvSpPr>
              <p:nvPr/>
            </p:nvSpPr>
            <p:spPr bwMode="auto">
              <a:xfrm>
                <a:off x="1198" y="2025"/>
                <a:ext cx="30" cy="38"/>
              </a:xfrm>
              <a:custGeom>
                <a:avLst/>
                <a:gdLst>
                  <a:gd name="T0" fmla="*/ 15 w 30"/>
                  <a:gd name="T1" fmla="*/ 14 h 38"/>
                  <a:gd name="T2" fmla="*/ 11 w 30"/>
                  <a:gd name="T3" fmla="*/ 38 h 38"/>
                  <a:gd name="T4" fmla="*/ 5 w 30"/>
                  <a:gd name="T5" fmla="*/ 38 h 38"/>
                  <a:gd name="T6" fmla="*/ 0 w 30"/>
                  <a:gd name="T7" fmla="*/ 0 h 38"/>
                  <a:gd name="T8" fmla="*/ 6 w 30"/>
                  <a:gd name="T9" fmla="*/ 0 h 38"/>
                  <a:gd name="T10" fmla="*/ 9 w 30"/>
                  <a:gd name="T11" fmla="*/ 24 h 38"/>
                  <a:gd name="T12" fmla="*/ 9 w 30"/>
                  <a:gd name="T13" fmla="*/ 24 h 38"/>
                  <a:gd name="T14" fmla="*/ 12 w 30"/>
                  <a:gd name="T15" fmla="*/ 0 h 38"/>
                  <a:gd name="T16" fmla="*/ 17 w 30"/>
                  <a:gd name="T17" fmla="*/ 0 h 38"/>
                  <a:gd name="T18" fmla="*/ 21 w 30"/>
                  <a:gd name="T19" fmla="*/ 24 h 38"/>
                  <a:gd name="T20" fmla="*/ 21 w 30"/>
                  <a:gd name="T21" fmla="*/ 24 h 38"/>
                  <a:gd name="T22" fmla="*/ 24 w 30"/>
                  <a:gd name="T23" fmla="*/ 0 h 38"/>
                  <a:gd name="T24" fmla="*/ 30 w 30"/>
                  <a:gd name="T25" fmla="*/ 0 h 38"/>
                  <a:gd name="T26" fmla="*/ 24 w 30"/>
                  <a:gd name="T27" fmla="*/ 38 h 38"/>
                  <a:gd name="T28" fmla="*/ 18 w 30"/>
                  <a:gd name="T29" fmla="*/ 38 h 38"/>
                  <a:gd name="T30" fmla="*/ 15 w 30"/>
                  <a:gd name="T31" fmla="*/ 14 h 38"/>
                  <a:gd name="T32" fmla="*/ 15 w 30"/>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15" y="14"/>
                    </a:moveTo>
                    <a:lnTo>
                      <a:pt x="11" y="38"/>
                    </a:lnTo>
                    <a:lnTo>
                      <a:pt x="5" y="38"/>
                    </a:lnTo>
                    <a:lnTo>
                      <a:pt x="0" y="0"/>
                    </a:lnTo>
                    <a:lnTo>
                      <a:pt x="6" y="0"/>
                    </a:lnTo>
                    <a:lnTo>
                      <a:pt x="9" y="24"/>
                    </a:lnTo>
                    <a:lnTo>
                      <a:pt x="9" y="24"/>
                    </a:lnTo>
                    <a:lnTo>
                      <a:pt x="12" y="0"/>
                    </a:lnTo>
                    <a:lnTo>
                      <a:pt x="17" y="0"/>
                    </a:lnTo>
                    <a:lnTo>
                      <a:pt x="21" y="24"/>
                    </a:lnTo>
                    <a:lnTo>
                      <a:pt x="21" y="24"/>
                    </a:lnTo>
                    <a:lnTo>
                      <a:pt x="24" y="0"/>
                    </a:lnTo>
                    <a:lnTo>
                      <a:pt x="30" y="0"/>
                    </a:lnTo>
                    <a:lnTo>
                      <a:pt x="24" y="38"/>
                    </a:lnTo>
                    <a:lnTo>
                      <a:pt x="18" y="38"/>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5" name="Freeform 1027"/>
              <p:cNvSpPr>
                <a:spLocks noEditPoints="1"/>
              </p:cNvSpPr>
              <p:nvPr/>
            </p:nvSpPr>
            <p:spPr bwMode="auto">
              <a:xfrm>
                <a:off x="1227" y="2025"/>
                <a:ext cx="22" cy="38"/>
              </a:xfrm>
              <a:custGeom>
                <a:avLst/>
                <a:gdLst>
                  <a:gd name="T0" fmla="*/ 0 w 22"/>
                  <a:gd name="T1" fmla="*/ 38 h 38"/>
                  <a:gd name="T2" fmla="*/ 7 w 22"/>
                  <a:gd name="T3" fmla="*/ 0 h 38"/>
                  <a:gd name="T4" fmla="*/ 14 w 22"/>
                  <a:gd name="T5" fmla="*/ 0 h 38"/>
                  <a:gd name="T6" fmla="*/ 22 w 22"/>
                  <a:gd name="T7" fmla="*/ 38 h 38"/>
                  <a:gd name="T8" fmla="*/ 15 w 22"/>
                  <a:gd name="T9" fmla="*/ 38 h 38"/>
                  <a:gd name="T10" fmla="*/ 14 w 22"/>
                  <a:gd name="T11" fmla="*/ 31 h 38"/>
                  <a:gd name="T12" fmla="*/ 7 w 22"/>
                  <a:gd name="T13" fmla="*/ 31 h 38"/>
                  <a:gd name="T14" fmla="*/ 6 w 22"/>
                  <a:gd name="T15" fmla="*/ 38 h 38"/>
                  <a:gd name="T16" fmla="*/ 0 w 22"/>
                  <a:gd name="T17" fmla="*/ 38 h 38"/>
                  <a:gd name="T18" fmla="*/ 8 w 22"/>
                  <a:gd name="T19" fmla="*/ 26 h 38"/>
                  <a:gd name="T20" fmla="*/ 13 w 22"/>
                  <a:gd name="T21" fmla="*/ 26 h 38"/>
                  <a:gd name="T22" fmla="*/ 11 w 22"/>
                  <a:gd name="T23" fmla="*/ 11 h 38"/>
                  <a:gd name="T24" fmla="*/ 11 w 22"/>
                  <a:gd name="T25" fmla="*/ 11 h 38"/>
                  <a:gd name="T26" fmla="*/ 8 w 22"/>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8">
                    <a:moveTo>
                      <a:pt x="0" y="38"/>
                    </a:moveTo>
                    <a:lnTo>
                      <a:pt x="7" y="0"/>
                    </a:lnTo>
                    <a:lnTo>
                      <a:pt x="14" y="0"/>
                    </a:lnTo>
                    <a:lnTo>
                      <a:pt x="22"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6" name="Freeform 1028"/>
              <p:cNvSpPr>
                <a:spLocks/>
              </p:cNvSpPr>
              <p:nvPr/>
            </p:nvSpPr>
            <p:spPr bwMode="auto">
              <a:xfrm>
                <a:off x="1248" y="2025"/>
                <a:ext cx="17" cy="38"/>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7" name="Freeform 1029"/>
              <p:cNvSpPr>
                <a:spLocks/>
              </p:cNvSpPr>
              <p:nvPr/>
            </p:nvSpPr>
            <p:spPr bwMode="auto">
              <a:xfrm>
                <a:off x="1267" y="2025"/>
                <a:ext cx="16" cy="38"/>
              </a:xfrm>
              <a:custGeom>
                <a:avLst/>
                <a:gdLst>
                  <a:gd name="T0" fmla="*/ 0 w 16"/>
                  <a:gd name="T1" fmla="*/ 0 h 38"/>
                  <a:gd name="T2" fmla="*/ 16 w 16"/>
                  <a:gd name="T3" fmla="*/ 0 h 38"/>
                  <a:gd name="T4" fmla="*/ 16 w 16"/>
                  <a:gd name="T5" fmla="*/ 5 h 38"/>
                  <a:gd name="T6" fmla="*/ 7 w 16"/>
                  <a:gd name="T7" fmla="*/ 5 h 38"/>
                  <a:gd name="T8" fmla="*/ 7 w 16"/>
                  <a:gd name="T9" fmla="*/ 16 h 38"/>
                  <a:gd name="T10" fmla="*/ 13 w 16"/>
                  <a:gd name="T11" fmla="*/ 16 h 38"/>
                  <a:gd name="T12" fmla="*/ 13 w 16"/>
                  <a:gd name="T13" fmla="*/ 21 h 38"/>
                  <a:gd name="T14" fmla="*/ 7 w 16"/>
                  <a:gd name="T15" fmla="*/ 21 h 38"/>
                  <a:gd name="T16" fmla="*/ 7 w 16"/>
                  <a:gd name="T17" fmla="*/ 33 h 38"/>
                  <a:gd name="T18" fmla="*/ 16 w 16"/>
                  <a:gd name="T19" fmla="*/ 33 h 38"/>
                  <a:gd name="T20" fmla="*/ 16 w 16"/>
                  <a:gd name="T21" fmla="*/ 38 h 38"/>
                  <a:gd name="T22" fmla="*/ 0 w 16"/>
                  <a:gd name="T23" fmla="*/ 38 h 38"/>
                  <a:gd name="T24" fmla="*/ 0 w 16"/>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8">
                    <a:moveTo>
                      <a:pt x="0" y="0"/>
                    </a:moveTo>
                    <a:lnTo>
                      <a:pt x="16" y="0"/>
                    </a:lnTo>
                    <a:lnTo>
                      <a:pt x="16" y="5"/>
                    </a:lnTo>
                    <a:lnTo>
                      <a:pt x="7" y="5"/>
                    </a:lnTo>
                    <a:lnTo>
                      <a:pt x="7" y="16"/>
                    </a:lnTo>
                    <a:lnTo>
                      <a:pt x="13" y="16"/>
                    </a:lnTo>
                    <a:lnTo>
                      <a:pt x="13" y="21"/>
                    </a:lnTo>
                    <a:lnTo>
                      <a:pt x="7" y="21"/>
                    </a:lnTo>
                    <a:lnTo>
                      <a:pt x="7" y="33"/>
                    </a:lnTo>
                    <a:lnTo>
                      <a:pt x="16" y="33"/>
                    </a:lnTo>
                    <a:lnTo>
                      <a:pt x="1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8" name="Freeform 1030"/>
              <p:cNvSpPr>
                <a:spLocks noEditPoints="1"/>
              </p:cNvSpPr>
              <p:nvPr/>
            </p:nvSpPr>
            <p:spPr bwMode="auto">
              <a:xfrm>
                <a:off x="1286" y="2025"/>
                <a:ext cx="19" cy="38"/>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9" name="Freeform 1031"/>
              <p:cNvSpPr>
                <a:spLocks noEditPoints="1"/>
              </p:cNvSpPr>
              <p:nvPr/>
            </p:nvSpPr>
            <p:spPr bwMode="auto">
              <a:xfrm>
                <a:off x="2576" y="1972"/>
                <a:ext cx="18"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0" name="Freeform 1032"/>
              <p:cNvSpPr>
                <a:spLocks noEditPoints="1"/>
              </p:cNvSpPr>
              <p:nvPr/>
            </p:nvSpPr>
            <p:spPr bwMode="auto">
              <a:xfrm>
                <a:off x="2594" y="1972"/>
                <a:ext cx="22" cy="37"/>
              </a:xfrm>
              <a:custGeom>
                <a:avLst/>
                <a:gdLst>
                  <a:gd name="T0" fmla="*/ 0 w 22"/>
                  <a:gd name="T1" fmla="*/ 37 h 37"/>
                  <a:gd name="T2" fmla="*/ 8 w 22"/>
                  <a:gd name="T3" fmla="*/ 0 h 37"/>
                  <a:gd name="T4" fmla="*/ 15 w 22"/>
                  <a:gd name="T5" fmla="*/ 0 h 37"/>
                  <a:gd name="T6" fmla="*/ 22 w 22"/>
                  <a:gd name="T7" fmla="*/ 37 h 37"/>
                  <a:gd name="T8" fmla="*/ 16 w 22"/>
                  <a:gd name="T9" fmla="*/ 37 h 37"/>
                  <a:gd name="T10" fmla="*/ 14 w 22"/>
                  <a:gd name="T11" fmla="*/ 31 h 37"/>
                  <a:gd name="T12" fmla="*/ 8 w 22"/>
                  <a:gd name="T13" fmla="*/ 31 h 37"/>
                  <a:gd name="T14" fmla="*/ 6 w 22"/>
                  <a:gd name="T15" fmla="*/ 37 h 37"/>
                  <a:gd name="T16" fmla="*/ 0 w 22"/>
                  <a:gd name="T17" fmla="*/ 37 h 37"/>
                  <a:gd name="T18" fmla="*/ 8 w 22"/>
                  <a:gd name="T19" fmla="*/ 25 h 37"/>
                  <a:gd name="T20" fmla="*/ 14 w 22"/>
                  <a:gd name="T21" fmla="*/ 25 h 37"/>
                  <a:gd name="T22" fmla="*/ 11 w 22"/>
                  <a:gd name="T23" fmla="*/ 10 h 37"/>
                  <a:gd name="T24" fmla="*/ 11 w 22"/>
                  <a:gd name="T25" fmla="*/ 10 h 37"/>
                  <a:gd name="T26" fmla="*/ 8 w 22"/>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7">
                    <a:moveTo>
                      <a:pt x="0" y="37"/>
                    </a:moveTo>
                    <a:lnTo>
                      <a:pt x="8" y="0"/>
                    </a:lnTo>
                    <a:lnTo>
                      <a:pt x="15" y="0"/>
                    </a:lnTo>
                    <a:lnTo>
                      <a:pt x="22" y="37"/>
                    </a:lnTo>
                    <a:lnTo>
                      <a:pt x="16" y="37"/>
                    </a:lnTo>
                    <a:lnTo>
                      <a:pt x="14" y="31"/>
                    </a:lnTo>
                    <a:lnTo>
                      <a:pt x="8" y="31"/>
                    </a:lnTo>
                    <a:lnTo>
                      <a:pt x="6" y="37"/>
                    </a:lnTo>
                    <a:lnTo>
                      <a:pt x="0" y="37"/>
                    </a:lnTo>
                    <a:close/>
                    <a:moveTo>
                      <a:pt x="8" y="25"/>
                    </a:moveTo>
                    <a:lnTo>
                      <a:pt x="14" y="25"/>
                    </a:lnTo>
                    <a:lnTo>
                      <a:pt x="11" y="10"/>
                    </a:lnTo>
                    <a:lnTo>
                      <a:pt x="11" y="10"/>
                    </a:ln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1" name="Freeform 1033"/>
              <p:cNvSpPr>
                <a:spLocks noEditPoints="1"/>
              </p:cNvSpPr>
              <p:nvPr/>
            </p:nvSpPr>
            <p:spPr bwMode="auto">
              <a:xfrm>
                <a:off x="2618" y="1972"/>
                <a:ext cx="19" cy="37"/>
              </a:xfrm>
              <a:custGeom>
                <a:avLst/>
                <a:gdLst>
                  <a:gd name="T0" fmla="*/ 10 w 28"/>
                  <a:gd name="T1" fmla="*/ 31 h 56"/>
                  <a:gd name="T2" fmla="*/ 10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10 w 28"/>
                  <a:gd name="T21" fmla="*/ 31 h 56"/>
                  <a:gd name="T22" fmla="*/ 10 w 28"/>
                  <a:gd name="T23" fmla="*/ 8 h 56"/>
                  <a:gd name="T24" fmla="*/ 10 w 28"/>
                  <a:gd name="T25" fmla="*/ 25 h 56"/>
                  <a:gd name="T26" fmla="*/ 13 w 28"/>
                  <a:gd name="T27" fmla="*/ 25 h 56"/>
                  <a:gd name="T28" fmla="*/ 17 w 28"/>
                  <a:gd name="T29" fmla="*/ 21 h 56"/>
                  <a:gd name="T30" fmla="*/ 17 w 28"/>
                  <a:gd name="T31" fmla="*/ 12 h 56"/>
                  <a:gd name="T32" fmla="*/ 13 w 28"/>
                  <a:gd name="T33" fmla="*/ 8 h 56"/>
                  <a:gd name="T34" fmla="*/ 10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10" y="31"/>
                    </a:moveTo>
                    <a:cubicBezTo>
                      <a:pt x="10" y="56"/>
                      <a:pt x="10" y="56"/>
                      <a:pt x="10"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5" y="30"/>
                      <a:pt x="19" y="31"/>
                    </a:cubicBezTo>
                    <a:cubicBezTo>
                      <a:pt x="28" y="56"/>
                      <a:pt x="28" y="56"/>
                      <a:pt x="28" y="56"/>
                    </a:cubicBezTo>
                    <a:cubicBezTo>
                      <a:pt x="18" y="56"/>
                      <a:pt x="18" y="56"/>
                      <a:pt x="18" y="56"/>
                    </a:cubicBezTo>
                    <a:lnTo>
                      <a:pt x="10" y="31"/>
                    </a:lnTo>
                    <a:close/>
                    <a:moveTo>
                      <a:pt x="10" y="8"/>
                    </a:moveTo>
                    <a:cubicBezTo>
                      <a:pt x="10" y="25"/>
                      <a:pt x="10" y="25"/>
                      <a:pt x="10" y="25"/>
                    </a:cubicBezTo>
                    <a:cubicBezTo>
                      <a:pt x="13" y="25"/>
                      <a:pt x="13" y="25"/>
                      <a:pt x="13" y="25"/>
                    </a:cubicBezTo>
                    <a:cubicBezTo>
                      <a:pt x="16" y="25"/>
                      <a:pt x="17" y="24"/>
                      <a:pt x="17" y="21"/>
                    </a:cubicBezTo>
                    <a:cubicBezTo>
                      <a:pt x="17" y="12"/>
                      <a:pt x="17" y="12"/>
                      <a:pt x="17" y="12"/>
                    </a:cubicBezTo>
                    <a:cubicBezTo>
                      <a:pt x="17"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2" name="Freeform 1034"/>
              <p:cNvSpPr>
                <a:spLocks/>
              </p:cNvSpPr>
              <p:nvPr/>
            </p:nvSpPr>
            <p:spPr bwMode="auto">
              <a:xfrm>
                <a:off x="2639" y="1972"/>
                <a:ext cx="17" cy="37"/>
              </a:xfrm>
              <a:custGeom>
                <a:avLst/>
                <a:gdLst>
                  <a:gd name="T0" fmla="*/ 0 w 17"/>
                  <a:gd name="T1" fmla="*/ 0 h 37"/>
                  <a:gd name="T2" fmla="*/ 17 w 17"/>
                  <a:gd name="T3" fmla="*/ 0 h 37"/>
                  <a:gd name="T4" fmla="*/ 17 w 17"/>
                  <a:gd name="T5" fmla="*/ 5 h 37"/>
                  <a:gd name="T6" fmla="*/ 11 w 17"/>
                  <a:gd name="T7" fmla="*/ 5 h 37"/>
                  <a:gd name="T8" fmla="*/ 11 w 17"/>
                  <a:gd name="T9" fmla="*/ 37 h 37"/>
                  <a:gd name="T10" fmla="*/ 5 w 17"/>
                  <a:gd name="T11" fmla="*/ 37 h 37"/>
                  <a:gd name="T12" fmla="*/ 5 w 17"/>
                  <a:gd name="T13" fmla="*/ 5 h 37"/>
                  <a:gd name="T14" fmla="*/ 0 w 17"/>
                  <a:gd name="T15" fmla="*/ 5 h 37"/>
                  <a:gd name="T16" fmla="*/ 0 w 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7">
                    <a:moveTo>
                      <a:pt x="0" y="0"/>
                    </a:moveTo>
                    <a:lnTo>
                      <a:pt x="17" y="0"/>
                    </a:lnTo>
                    <a:lnTo>
                      <a:pt x="17" y="5"/>
                    </a:lnTo>
                    <a:lnTo>
                      <a:pt x="11" y="5"/>
                    </a:lnTo>
                    <a:lnTo>
                      <a:pt x="11" y="37"/>
                    </a:lnTo>
                    <a:lnTo>
                      <a:pt x="5" y="37"/>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3" name="Freeform 1035"/>
              <p:cNvSpPr>
                <a:spLocks/>
              </p:cNvSpPr>
              <p:nvPr/>
            </p:nvSpPr>
            <p:spPr bwMode="auto">
              <a:xfrm>
                <a:off x="2659" y="1972"/>
                <a:ext cx="18" cy="37"/>
              </a:xfrm>
              <a:custGeom>
                <a:avLst/>
                <a:gdLst>
                  <a:gd name="T0" fmla="*/ 5 w 18"/>
                  <a:gd name="T1" fmla="*/ 14 h 37"/>
                  <a:gd name="T2" fmla="*/ 5 w 18"/>
                  <a:gd name="T3" fmla="*/ 37 h 37"/>
                  <a:gd name="T4" fmla="*/ 0 w 18"/>
                  <a:gd name="T5" fmla="*/ 37 h 37"/>
                  <a:gd name="T6" fmla="*/ 0 w 18"/>
                  <a:gd name="T7" fmla="*/ 0 h 37"/>
                  <a:gd name="T8" fmla="*/ 6 w 18"/>
                  <a:gd name="T9" fmla="*/ 0 h 37"/>
                  <a:gd name="T10" fmla="*/ 13 w 18"/>
                  <a:gd name="T11" fmla="*/ 21 h 37"/>
                  <a:gd name="T12" fmla="*/ 13 w 18"/>
                  <a:gd name="T13" fmla="*/ 0 h 37"/>
                  <a:gd name="T14" fmla="*/ 18 w 18"/>
                  <a:gd name="T15" fmla="*/ 0 h 37"/>
                  <a:gd name="T16" fmla="*/ 18 w 18"/>
                  <a:gd name="T17" fmla="*/ 37 h 37"/>
                  <a:gd name="T18" fmla="*/ 13 w 18"/>
                  <a:gd name="T19" fmla="*/ 37 h 37"/>
                  <a:gd name="T20" fmla="*/ 5 w 18"/>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5" y="14"/>
                    </a:moveTo>
                    <a:lnTo>
                      <a:pt x="5" y="37"/>
                    </a:lnTo>
                    <a:lnTo>
                      <a:pt x="0" y="37"/>
                    </a:lnTo>
                    <a:lnTo>
                      <a:pt x="0" y="0"/>
                    </a:lnTo>
                    <a:lnTo>
                      <a:pt x="6" y="0"/>
                    </a:lnTo>
                    <a:lnTo>
                      <a:pt x="13" y="21"/>
                    </a:lnTo>
                    <a:lnTo>
                      <a:pt x="13" y="0"/>
                    </a:lnTo>
                    <a:lnTo>
                      <a:pt x="18" y="0"/>
                    </a:lnTo>
                    <a:lnTo>
                      <a:pt x="18" y="37"/>
                    </a:lnTo>
                    <a:lnTo>
                      <a:pt x="13" y="37"/>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4" name="Freeform 1036"/>
              <p:cNvSpPr>
                <a:spLocks/>
              </p:cNvSpPr>
              <p:nvPr/>
            </p:nvSpPr>
            <p:spPr bwMode="auto">
              <a:xfrm>
                <a:off x="2681" y="1972"/>
                <a:ext cx="15" cy="37"/>
              </a:xfrm>
              <a:custGeom>
                <a:avLst/>
                <a:gdLst>
                  <a:gd name="T0" fmla="*/ 0 w 15"/>
                  <a:gd name="T1" fmla="*/ 0 h 37"/>
                  <a:gd name="T2" fmla="*/ 15 w 15"/>
                  <a:gd name="T3" fmla="*/ 0 h 37"/>
                  <a:gd name="T4" fmla="*/ 15 w 15"/>
                  <a:gd name="T5" fmla="*/ 5 h 37"/>
                  <a:gd name="T6" fmla="*/ 6 w 15"/>
                  <a:gd name="T7" fmla="*/ 5 h 37"/>
                  <a:gd name="T8" fmla="*/ 6 w 15"/>
                  <a:gd name="T9" fmla="*/ 16 h 37"/>
                  <a:gd name="T10" fmla="*/ 12 w 15"/>
                  <a:gd name="T11" fmla="*/ 16 h 37"/>
                  <a:gd name="T12" fmla="*/ 12 w 15"/>
                  <a:gd name="T13" fmla="*/ 21 h 37"/>
                  <a:gd name="T14" fmla="*/ 6 w 15"/>
                  <a:gd name="T15" fmla="*/ 21 h 37"/>
                  <a:gd name="T16" fmla="*/ 6 w 15"/>
                  <a:gd name="T17" fmla="*/ 33 h 37"/>
                  <a:gd name="T18" fmla="*/ 15 w 15"/>
                  <a:gd name="T19" fmla="*/ 33 h 37"/>
                  <a:gd name="T20" fmla="*/ 15 w 15"/>
                  <a:gd name="T21" fmla="*/ 37 h 37"/>
                  <a:gd name="T22" fmla="*/ 0 w 15"/>
                  <a:gd name="T23" fmla="*/ 37 h 37"/>
                  <a:gd name="T24" fmla="*/ 0 w 15"/>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0"/>
                    </a:moveTo>
                    <a:lnTo>
                      <a:pt x="15" y="0"/>
                    </a:lnTo>
                    <a:lnTo>
                      <a:pt x="15" y="5"/>
                    </a:lnTo>
                    <a:lnTo>
                      <a:pt x="6" y="5"/>
                    </a:lnTo>
                    <a:lnTo>
                      <a:pt x="6" y="16"/>
                    </a:lnTo>
                    <a:lnTo>
                      <a:pt x="12" y="16"/>
                    </a:lnTo>
                    <a:lnTo>
                      <a:pt x="12" y="21"/>
                    </a:lnTo>
                    <a:lnTo>
                      <a:pt x="6" y="21"/>
                    </a:lnTo>
                    <a:lnTo>
                      <a:pt x="6" y="33"/>
                    </a:lnTo>
                    <a:lnTo>
                      <a:pt x="15" y="33"/>
                    </a:lnTo>
                    <a:lnTo>
                      <a:pt x="15" y="37"/>
                    </a:lnTo>
                    <a:lnTo>
                      <a:pt x="0"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Freeform 1037"/>
              <p:cNvSpPr>
                <a:spLocks noEditPoints="1"/>
              </p:cNvSpPr>
              <p:nvPr/>
            </p:nvSpPr>
            <p:spPr bwMode="auto">
              <a:xfrm>
                <a:off x="2699" y="1972"/>
                <a:ext cx="19" cy="37"/>
              </a:xfrm>
              <a:custGeom>
                <a:avLst/>
                <a:gdLst>
                  <a:gd name="T0" fmla="*/ 9 w 28"/>
                  <a:gd name="T1" fmla="*/ 31 h 56"/>
                  <a:gd name="T2" fmla="*/ 9 w 28"/>
                  <a:gd name="T3" fmla="*/ 56 h 56"/>
                  <a:gd name="T4" fmla="*/ 0 w 28"/>
                  <a:gd name="T5" fmla="*/ 56 h 56"/>
                  <a:gd name="T6" fmla="*/ 0 w 28"/>
                  <a:gd name="T7" fmla="*/ 0 h 56"/>
                  <a:gd name="T8" fmla="*/ 14 w 28"/>
                  <a:gd name="T9" fmla="*/ 0 h 56"/>
                  <a:gd name="T10" fmla="*/ 27 w 28"/>
                  <a:gd name="T11" fmla="*/ 13 h 56"/>
                  <a:gd name="T12" fmla="*/ 27 w 28"/>
                  <a:gd name="T13" fmla="*/ 20 h 56"/>
                  <a:gd name="T14" fmla="*/ 19 w 28"/>
                  <a:gd name="T15" fmla="*/ 31 h 56"/>
                  <a:gd name="T16" fmla="*/ 28 w 28"/>
                  <a:gd name="T17" fmla="*/ 56 h 56"/>
                  <a:gd name="T18" fmla="*/ 18 w 28"/>
                  <a:gd name="T19" fmla="*/ 56 h 56"/>
                  <a:gd name="T20" fmla="*/ 9 w 28"/>
                  <a:gd name="T21" fmla="*/ 31 h 56"/>
                  <a:gd name="T22" fmla="*/ 9 w 28"/>
                  <a:gd name="T23" fmla="*/ 8 h 56"/>
                  <a:gd name="T24" fmla="*/ 9 w 28"/>
                  <a:gd name="T25" fmla="*/ 25 h 56"/>
                  <a:gd name="T26" fmla="*/ 12 w 28"/>
                  <a:gd name="T27" fmla="*/ 25 h 56"/>
                  <a:gd name="T28" fmla="*/ 17 w 28"/>
                  <a:gd name="T29" fmla="*/ 21 h 56"/>
                  <a:gd name="T30" fmla="*/ 17 w 28"/>
                  <a:gd name="T31" fmla="*/ 12 h 56"/>
                  <a:gd name="T32" fmla="*/ 12 w 28"/>
                  <a:gd name="T33" fmla="*/ 8 h 56"/>
                  <a:gd name="T34" fmla="*/ 9 w 28"/>
                  <a:gd name="T3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1"/>
                    </a:moveTo>
                    <a:cubicBezTo>
                      <a:pt x="9" y="56"/>
                      <a:pt x="9" y="56"/>
                      <a:pt x="9" y="56"/>
                    </a:cubicBezTo>
                    <a:cubicBezTo>
                      <a:pt x="0" y="56"/>
                      <a:pt x="0" y="56"/>
                      <a:pt x="0" y="56"/>
                    </a:cubicBezTo>
                    <a:cubicBezTo>
                      <a:pt x="0" y="0"/>
                      <a:pt x="0" y="0"/>
                      <a:pt x="0" y="0"/>
                    </a:cubicBezTo>
                    <a:cubicBezTo>
                      <a:pt x="14" y="0"/>
                      <a:pt x="14" y="0"/>
                      <a:pt x="14" y="0"/>
                    </a:cubicBezTo>
                    <a:cubicBezTo>
                      <a:pt x="23" y="0"/>
                      <a:pt x="27" y="5"/>
                      <a:pt x="27" y="13"/>
                    </a:cubicBezTo>
                    <a:cubicBezTo>
                      <a:pt x="27" y="20"/>
                      <a:pt x="27" y="20"/>
                      <a:pt x="27" y="20"/>
                    </a:cubicBezTo>
                    <a:cubicBezTo>
                      <a:pt x="27" y="26"/>
                      <a:pt x="24" y="30"/>
                      <a:pt x="19" y="31"/>
                    </a:cubicBezTo>
                    <a:cubicBezTo>
                      <a:pt x="28" y="56"/>
                      <a:pt x="28" y="56"/>
                      <a:pt x="28" y="56"/>
                    </a:cubicBezTo>
                    <a:cubicBezTo>
                      <a:pt x="18" y="56"/>
                      <a:pt x="18" y="56"/>
                      <a:pt x="18" y="56"/>
                    </a:cubicBezTo>
                    <a:lnTo>
                      <a:pt x="9" y="31"/>
                    </a:lnTo>
                    <a:close/>
                    <a:moveTo>
                      <a:pt x="9" y="8"/>
                    </a:moveTo>
                    <a:cubicBezTo>
                      <a:pt x="9" y="25"/>
                      <a:pt x="9" y="25"/>
                      <a:pt x="9" y="25"/>
                    </a:cubicBezTo>
                    <a:cubicBezTo>
                      <a:pt x="12" y="25"/>
                      <a:pt x="12" y="25"/>
                      <a:pt x="12" y="25"/>
                    </a:cubicBezTo>
                    <a:cubicBezTo>
                      <a:pt x="16" y="25"/>
                      <a:pt x="17" y="24"/>
                      <a:pt x="17" y="21"/>
                    </a:cubicBezTo>
                    <a:cubicBezTo>
                      <a:pt x="17" y="12"/>
                      <a:pt x="17" y="12"/>
                      <a:pt x="17" y="12"/>
                    </a:cubicBezTo>
                    <a:cubicBezTo>
                      <a:pt x="17" y="9"/>
                      <a:pt x="16" y="8"/>
                      <a:pt x="12" y="8"/>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6" name="Freeform 1038"/>
              <p:cNvSpPr>
                <a:spLocks/>
              </p:cNvSpPr>
              <p:nvPr/>
            </p:nvSpPr>
            <p:spPr bwMode="auto">
              <a:xfrm>
                <a:off x="2720" y="1971"/>
                <a:ext cx="19" cy="39"/>
              </a:xfrm>
              <a:custGeom>
                <a:avLst/>
                <a:gdLst>
                  <a:gd name="T0" fmla="*/ 0 w 27"/>
                  <a:gd name="T1" fmla="*/ 45 h 58"/>
                  <a:gd name="T2" fmla="*/ 0 w 27"/>
                  <a:gd name="T3" fmla="*/ 38 h 58"/>
                  <a:gd name="T4" fmla="*/ 9 w 27"/>
                  <a:gd name="T5" fmla="*/ 38 h 58"/>
                  <a:gd name="T6" fmla="*/ 9 w 27"/>
                  <a:gd name="T7" fmla="*/ 45 h 58"/>
                  <a:gd name="T8" fmla="*/ 13 w 27"/>
                  <a:gd name="T9" fmla="*/ 50 h 58"/>
                  <a:gd name="T10" fmla="*/ 17 w 27"/>
                  <a:gd name="T11" fmla="*/ 45 h 58"/>
                  <a:gd name="T12" fmla="*/ 17 w 27"/>
                  <a:gd name="T13" fmla="*/ 43 h 58"/>
                  <a:gd name="T14" fmla="*/ 13 w 27"/>
                  <a:gd name="T15" fmla="*/ 35 h 58"/>
                  <a:gd name="T16" fmla="*/ 8 w 27"/>
                  <a:gd name="T17" fmla="*/ 30 h 58"/>
                  <a:gd name="T18" fmla="*/ 0 w 27"/>
                  <a:gd name="T19" fmla="*/ 15 h 58"/>
                  <a:gd name="T20" fmla="*/ 0 w 27"/>
                  <a:gd name="T21" fmla="*/ 13 h 58"/>
                  <a:gd name="T22" fmla="*/ 13 w 27"/>
                  <a:gd name="T23" fmla="*/ 0 h 58"/>
                  <a:gd name="T24" fmla="*/ 26 w 27"/>
                  <a:gd name="T25" fmla="*/ 13 h 58"/>
                  <a:gd name="T26" fmla="*/ 26 w 27"/>
                  <a:gd name="T27" fmla="*/ 18 h 58"/>
                  <a:gd name="T28" fmla="*/ 18 w 27"/>
                  <a:gd name="T29" fmla="*/ 18 h 58"/>
                  <a:gd name="T30" fmla="*/ 18 w 27"/>
                  <a:gd name="T31" fmla="*/ 13 h 58"/>
                  <a:gd name="T32" fmla="*/ 13 w 27"/>
                  <a:gd name="T33" fmla="*/ 8 h 58"/>
                  <a:gd name="T34" fmla="*/ 9 w 27"/>
                  <a:gd name="T35" fmla="*/ 13 h 58"/>
                  <a:gd name="T36" fmla="*/ 9 w 27"/>
                  <a:gd name="T37" fmla="*/ 14 h 58"/>
                  <a:gd name="T38" fmla="*/ 13 w 27"/>
                  <a:gd name="T39" fmla="*/ 22 h 58"/>
                  <a:gd name="T40" fmla="*/ 19 w 27"/>
                  <a:gd name="T41" fmla="*/ 27 h 58"/>
                  <a:gd name="T42" fmla="*/ 27 w 27"/>
                  <a:gd name="T43" fmla="*/ 42 h 58"/>
                  <a:gd name="T44" fmla="*/ 27 w 27"/>
                  <a:gd name="T45" fmla="*/ 45 h 58"/>
                  <a:gd name="T46" fmla="*/ 13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8"/>
                      <a:pt x="0" y="38"/>
                      <a:pt x="0" y="38"/>
                    </a:cubicBezTo>
                    <a:cubicBezTo>
                      <a:pt x="9" y="38"/>
                      <a:pt x="9" y="38"/>
                      <a:pt x="9" y="38"/>
                    </a:cubicBezTo>
                    <a:cubicBezTo>
                      <a:pt x="9" y="45"/>
                      <a:pt x="9" y="45"/>
                      <a:pt x="9" y="45"/>
                    </a:cubicBezTo>
                    <a:cubicBezTo>
                      <a:pt x="9" y="48"/>
                      <a:pt x="10" y="50"/>
                      <a:pt x="13" y="50"/>
                    </a:cubicBezTo>
                    <a:cubicBezTo>
                      <a:pt x="16" y="50"/>
                      <a:pt x="17" y="48"/>
                      <a:pt x="17" y="45"/>
                    </a:cubicBezTo>
                    <a:cubicBezTo>
                      <a:pt x="17" y="43"/>
                      <a:pt x="17" y="43"/>
                      <a:pt x="17" y="43"/>
                    </a:cubicBezTo>
                    <a:cubicBezTo>
                      <a:pt x="17" y="40"/>
                      <a:pt x="16" y="38"/>
                      <a:pt x="13" y="35"/>
                    </a:cubicBezTo>
                    <a:cubicBezTo>
                      <a:pt x="8" y="30"/>
                      <a:pt x="8" y="30"/>
                      <a:pt x="8" y="30"/>
                    </a:cubicBezTo>
                    <a:cubicBezTo>
                      <a:pt x="2" y="24"/>
                      <a:pt x="0" y="21"/>
                      <a:pt x="0" y="15"/>
                    </a:cubicBezTo>
                    <a:cubicBezTo>
                      <a:pt x="0" y="13"/>
                      <a:pt x="0" y="13"/>
                      <a:pt x="0" y="13"/>
                    </a:cubicBezTo>
                    <a:cubicBezTo>
                      <a:pt x="0" y="6"/>
                      <a:pt x="4" y="0"/>
                      <a:pt x="13" y="0"/>
                    </a:cubicBezTo>
                    <a:cubicBezTo>
                      <a:pt x="23" y="0"/>
                      <a:pt x="26" y="5"/>
                      <a:pt x="26" y="13"/>
                    </a:cubicBezTo>
                    <a:cubicBezTo>
                      <a:pt x="26" y="18"/>
                      <a:pt x="26" y="18"/>
                      <a:pt x="26" y="18"/>
                    </a:cubicBezTo>
                    <a:cubicBezTo>
                      <a:pt x="18" y="18"/>
                      <a:pt x="18" y="18"/>
                      <a:pt x="18" y="18"/>
                    </a:cubicBezTo>
                    <a:cubicBezTo>
                      <a:pt x="18" y="13"/>
                      <a:pt x="18" y="13"/>
                      <a:pt x="18" y="13"/>
                    </a:cubicBezTo>
                    <a:cubicBezTo>
                      <a:pt x="18" y="10"/>
                      <a:pt x="16" y="8"/>
                      <a:pt x="13" y="8"/>
                    </a:cubicBezTo>
                    <a:cubicBezTo>
                      <a:pt x="11" y="8"/>
                      <a:pt x="9" y="10"/>
                      <a:pt x="9" y="13"/>
                    </a:cubicBezTo>
                    <a:cubicBezTo>
                      <a:pt x="9" y="14"/>
                      <a:pt x="9" y="14"/>
                      <a:pt x="9" y="14"/>
                    </a:cubicBezTo>
                    <a:cubicBezTo>
                      <a:pt x="9" y="17"/>
                      <a:pt x="10" y="19"/>
                      <a:pt x="13" y="22"/>
                    </a:cubicBezTo>
                    <a:cubicBezTo>
                      <a:pt x="19" y="27"/>
                      <a:pt x="19" y="27"/>
                      <a:pt x="19" y="27"/>
                    </a:cubicBezTo>
                    <a:cubicBezTo>
                      <a:pt x="24" y="33"/>
                      <a:pt x="27" y="36"/>
                      <a:pt x="27" y="42"/>
                    </a:cubicBezTo>
                    <a:cubicBezTo>
                      <a:pt x="27" y="45"/>
                      <a:pt x="27" y="45"/>
                      <a:pt x="27" y="45"/>
                    </a:cubicBezTo>
                    <a:cubicBezTo>
                      <a:pt x="27" y="52"/>
                      <a:pt x="23" y="58"/>
                      <a:pt x="13"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7" name="Freeform 1039"/>
              <p:cNvSpPr>
                <a:spLocks/>
              </p:cNvSpPr>
              <p:nvPr/>
            </p:nvSpPr>
            <p:spPr bwMode="auto">
              <a:xfrm>
                <a:off x="2742" y="1972"/>
                <a:ext cx="19" cy="37"/>
              </a:xfrm>
              <a:custGeom>
                <a:avLst/>
                <a:gdLst>
                  <a:gd name="T0" fmla="*/ 12 w 19"/>
                  <a:gd name="T1" fmla="*/ 21 h 37"/>
                  <a:gd name="T2" fmla="*/ 6 w 19"/>
                  <a:gd name="T3" fmla="*/ 21 h 37"/>
                  <a:gd name="T4" fmla="*/ 6 w 19"/>
                  <a:gd name="T5" fmla="*/ 37 h 37"/>
                  <a:gd name="T6" fmla="*/ 0 w 19"/>
                  <a:gd name="T7" fmla="*/ 37 h 37"/>
                  <a:gd name="T8" fmla="*/ 0 w 19"/>
                  <a:gd name="T9" fmla="*/ 0 h 37"/>
                  <a:gd name="T10" fmla="*/ 6 w 19"/>
                  <a:gd name="T11" fmla="*/ 0 h 37"/>
                  <a:gd name="T12" fmla="*/ 6 w 19"/>
                  <a:gd name="T13" fmla="*/ 16 h 37"/>
                  <a:gd name="T14" fmla="*/ 12 w 19"/>
                  <a:gd name="T15" fmla="*/ 16 h 37"/>
                  <a:gd name="T16" fmla="*/ 12 w 19"/>
                  <a:gd name="T17" fmla="*/ 0 h 37"/>
                  <a:gd name="T18" fmla="*/ 19 w 19"/>
                  <a:gd name="T19" fmla="*/ 0 h 37"/>
                  <a:gd name="T20" fmla="*/ 19 w 19"/>
                  <a:gd name="T21" fmla="*/ 37 h 37"/>
                  <a:gd name="T22" fmla="*/ 12 w 19"/>
                  <a:gd name="T23" fmla="*/ 37 h 37"/>
                  <a:gd name="T24" fmla="*/ 12 w 19"/>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2" y="21"/>
                    </a:moveTo>
                    <a:lnTo>
                      <a:pt x="6" y="21"/>
                    </a:lnTo>
                    <a:lnTo>
                      <a:pt x="6" y="37"/>
                    </a:lnTo>
                    <a:lnTo>
                      <a:pt x="0" y="37"/>
                    </a:lnTo>
                    <a:lnTo>
                      <a:pt x="0" y="0"/>
                    </a:lnTo>
                    <a:lnTo>
                      <a:pt x="6" y="0"/>
                    </a:lnTo>
                    <a:lnTo>
                      <a:pt x="6" y="16"/>
                    </a:lnTo>
                    <a:lnTo>
                      <a:pt x="12" y="16"/>
                    </a:lnTo>
                    <a:lnTo>
                      <a:pt x="12" y="0"/>
                    </a:lnTo>
                    <a:lnTo>
                      <a:pt x="19" y="0"/>
                    </a:lnTo>
                    <a:lnTo>
                      <a:pt x="19" y="37"/>
                    </a:lnTo>
                    <a:lnTo>
                      <a:pt x="12" y="37"/>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8" name="Rectangle 1040"/>
              <p:cNvSpPr>
                <a:spLocks noChangeArrowheads="1"/>
              </p:cNvSpPr>
              <p:nvPr/>
            </p:nvSpPr>
            <p:spPr bwMode="auto">
              <a:xfrm>
                <a:off x="2764" y="1972"/>
                <a:ext cx="7"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9" name="Freeform 1041"/>
              <p:cNvSpPr>
                <a:spLocks noEditPoints="1"/>
              </p:cNvSpPr>
              <p:nvPr/>
            </p:nvSpPr>
            <p:spPr bwMode="auto">
              <a:xfrm>
                <a:off x="2774" y="1972"/>
                <a:ext cx="19" cy="37"/>
              </a:xfrm>
              <a:custGeom>
                <a:avLst/>
                <a:gdLst>
                  <a:gd name="T0" fmla="*/ 0 w 27"/>
                  <a:gd name="T1" fmla="*/ 0 h 56"/>
                  <a:gd name="T2" fmla="*/ 14 w 27"/>
                  <a:gd name="T3" fmla="*/ 0 h 56"/>
                  <a:gd name="T4" fmla="*/ 27 w 27"/>
                  <a:gd name="T5" fmla="*/ 13 h 56"/>
                  <a:gd name="T6" fmla="*/ 27 w 27"/>
                  <a:gd name="T7" fmla="*/ 25 h 56"/>
                  <a:gd name="T8" fmla="*/ 14 w 27"/>
                  <a:gd name="T9" fmla="*/ 37 h 56"/>
                  <a:gd name="T10" fmla="*/ 10 w 27"/>
                  <a:gd name="T11" fmla="*/ 37 h 56"/>
                  <a:gd name="T12" fmla="*/ 10 w 27"/>
                  <a:gd name="T13" fmla="*/ 56 h 56"/>
                  <a:gd name="T14" fmla="*/ 0 w 27"/>
                  <a:gd name="T15" fmla="*/ 56 h 56"/>
                  <a:gd name="T16" fmla="*/ 0 w 27"/>
                  <a:gd name="T17" fmla="*/ 0 h 56"/>
                  <a:gd name="T18" fmla="*/ 10 w 27"/>
                  <a:gd name="T19" fmla="*/ 8 h 56"/>
                  <a:gd name="T20" fmla="*/ 10 w 27"/>
                  <a:gd name="T21" fmla="*/ 30 h 56"/>
                  <a:gd name="T22" fmla="*/ 13 w 27"/>
                  <a:gd name="T23" fmla="*/ 30 h 56"/>
                  <a:gd name="T24" fmla="*/ 18 w 27"/>
                  <a:gd name="T25" fmla="*/ 25 h 56"/>
                  <a:gd name="T26" fmla="*/ 18 w 27"/>
                  <a:gd name="T27" fmla="*/ 12 h 56"/>
                  <a:gd name="T28" fmla="*/ 13 w 27"/>
                  <a:gd name="T29" fmla="*/ 8 h 56"/>
                  <a:gd name="T30" fmla="*/ 10 w 27"/>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6">
                    <a:moveTo>
                      <a:pt x="0" y="0"/>
                    </a:moveTo>
                    <a:cubicBezTo>
                      <a:pt x="14" y="0"/>
                      <a:pt x="14" y="0"/>
                      <a:pt x="14" y="0"/>
                    </a:cubicBezTo>
                    <a:cubicBezTo>
                      <a:pt x="24" y="0"/>
                      <a:pt x="27" y="5"/>
                      <a:pt x="27" y="13"/>
                    </a:cubicBezTo>
                    <a:cubicBezTo>
                      <a:pt x="27" y="25"/>
                      <a:pt x="27" y="25"/>
                      <a:pt x="27" y="25"/>
                    </a:cubicBezTo>
                    <a:cubicBezTo>
                      <a:pt x="27" y="32"/>
                      <a:pt x="24" y="37"/>
                      <a:pt x="14" y="37"/>
                    </a:cubicBezTo>
                    <a:cubicBezTo>
                      <a:pt x="10" y="37"/>
                      <a:pt x="10" y="37"/>
                      <a:pt x="10" y="37"/>
                    </a:cubicBezTo>
                    <a:cubicBezTo>
                      <a:pt x="10" y="56"/>
                      <a:pt x="10" y="56"/>
                      <a:pt x="10" y="56"/>
                    </a:cubicBezTo>
                    <a:cubicBezTo>
                      <a:pt x="0" y="56"/>
                      <a:pt x="0" y="56"/>
                      <a:pt x="0" y="56"/>
                    </a:cubicBezTo>
                    <a:lnTo>
                      <a:pt x="0" y="0"/>
                    </a:lnTo>
                    <a:close/>
                    <a:moveTo>
                      <a:pt x="10" y="8"/>
                    </a:moveTo>
                    <a:cubicBezTo>
                      <a:pt x="10" y="30"/>
                      <a:pt x="10" y="30"/>
                      <a:pt x="10" y="30"/>
                    </a:cubicBezTo>
                    <a:cubicBezTo>
                      <a:pt x="13" y="30"/>
                      <a:pt x="13" y="30"/>
                      <a:pt x="13" y="30"/>
                    </a:cubicBezTo>
                    <a:cubicBezTo>
                      <a:pt x="16" y="30"/>
                      <a:pt x="18" y="28"/>
                      <a:pt x="18" y="25"/>
                    </a:cubicBezTo>
                    <a:cubicBezTo>
                      <a:pt x="18" y="12"/>
                      <a:pt x="18" y="12"/>
                      <a:pt x="18" y="12"/>
                    </a:cubicBezTo>
                    <a:cubicBezTo>
                      <a:pt x="18" y="9"/>
                      <a:pt x="16" y="8"/>
                      <a:pt x="13"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0" name="Freeform 1042"/>
              <p:cNvSpPr>
                <a:spLocks/>
              </p:cNvSpPr>
              <p:nvPr/>
            </p:nvSpPr>
            <p:spPr bwMode="auto">
              <a:xfrm>
                <a:off x="2795" y="1971"/>
                <a:ext cx="19" cy="39"/>
              </a:xfrm>
              <a:custGeom>
                <a:avLst/>
                <a:gdLst>
                  <a:gd name="T0" fmla="*/ 0 w 28"/>
                  <a:gd name="T1" fmla="*/ 45 h 58"/>
                  <a:gd name="T2" fmla="*/ 0 w 28"/>
                  <a:gd name="T3" fmla="*/ 38 h 58"/>
                  <a:gd name="T4" fmla="*/ 9 w 28"/>
                  <a:gd name="T5" fmla="*/ 38 h 58"/>
                  <a:gd name="T6" fmla="*/ 9 w 28"/>
                  <a:gd name="T7" fmla="*/ 45 h 58"/>
                  <a:gd name="T8" fmla="*/ 14 w 28"/>
                  <a:gd name="T9" fmla="*/ 50 h 58"/>
                  <a:gd name="T10" fmla="*/ 18 w 28"/>
                  <a:gd name="T11" fmla="*/ 45 h 58"/>
                  <a:gd name="T12" fmla="*/ 18 w 28"/>
                  <a:gd name="T13" fmla="*/ 43 h 58"/>
                  <a:gd name="T14" fmla="*/ 14 w 28"/>
                  <a:gd name="T15" fmla="*/ 35 h 58"/>
                  <a:gd name="T16" fmla="*/ 8 w 28"/>
                  <a:gd name="T17" fmla="*/ 30 h 58"/>
                  <a:gd name="T18" fmla="*/ 1 w 28"/>
                  <a:gd name="T19" fmla="*/ 15 h 58"/>
                  <a:gd name="T20" fmla="*/ 1 w 28"/>
                  <a:gd name="T21" fmla="*/ 13 h 58"/>
                  <a:gd name="T22" fmla="*/ 14 w 28"/>
                  <a:gd name="T23" fmla="*/ 0 h 58"/>
                  <a:gd name="T24" fmla="*/ 27 w 28"/>
                  <a:gd name="T25" fmla="*/ 13 h 58"/>
                  <a:gd name="T26" fmla="*/ 27 w 28"/>
                  <a:gd name="T27" fmla="*/ 18 h 58"/>
                  <a:gd name="T28" fmla="*/ 18 w 28"/>
                  <a:gd name="T29" fmla="*/ 18 h 58"/>
                  <a:gd name="T30" fmla="*/ 18 w 28"/>
                  <a:gd name="T31" fmla="*/ 13 h 58"/>
                  <a:gd name="T32" fmla="*/ 14 w 28"/>
                  <a:gd name="T33" fmla="*/ 8 h 58"/>
                  <a:gd name="T34" fmla="*/ 9 w 28"/>
                  <a:gd name="T35" fmla="*/ 13 h 58"/>
                  <a:gd name="T36" fmla="*/ 9 w 28"/>
                  <a:gd name="T37" fmla="*/ 14 h 58"/>
                  <a:gd name="T38" fmla="*/ 14 w 28"/>
                  <a:gd name="T39" fmla="*/ 22 h 58"/>
                  <a:gd name="T40" fmla="*/ 20 w 28"/>
                  <a:gd name="T41" fmla="*/ 27 h 58"/>
                  <a:gd name="T42" fmla="*/ 28 w 28"/>
                  <a:gd name="T43" fmla="*/ 42 h 58"/>
                  <a:gd name="T44" fmla="*/ 28 w 28"/>
                  <a:gd name="T45" fmla="*/ 45 h 58"/>
                  <a:gd name="T46" fmla="*/ 14 w 28"/>
                  <a:gd name="T47" fmla="*/ 58 h 58"/>
                  <a:gd name="T48" fmla="*/ 0 w 28"/>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8">
                    <a:moveTo>
                      <a:pt x="0" y="45"/>
                    </a:moveTo>
                    <a:cubicBezTo>
                      <a:pt x="0" y="38"/>
                      <a:pt x="0" y="38"/>
                      <a:pt x="0" y="38"/>
                    </a:cubicBezTo>
                    <a:cubicBezTo>
                      <a:pt x="9" y="38"/>
                      <a:pt x="9" y="38"/>
                      <a:pt x="9" y="38"/>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30"/>
                      <a:pt x="8" y="30"/>
                      <a:pt x="8" y="30"/>
                    </a:cubicBezTo>
                    <a:cubicBezTo>
                      <a:pt x="3" y="24"/>
                      <a:pt x="1" y="21"/>
                      <a:pt x="1" y="15"/>
                    </a:cubicBezTo>
                    <a:cubicBezTo>
                      <a:pt x="1" y="13"/>
                      <a:pt x="1" y="13"/>
                      <a:pt x="1" y="13"/>
                    </a:cubicBezTo>
                    <a:cubicBezTo>
                      <a:pt x="1" y="6"/>
                      <a:pt x="5" y="0"/>
                      <a:pt x="14" y="0"/>
                    </a:cubicBezTo>
                    <a:cubicBezTo>
                      <a:pt x="23" y="0"/>
                      <a:pt x="27" y="5"/>
                      <a:pt x="27" y="13"/>
                    </a:cubicBezTo>
                    <a:cubicBezTo>
                      <a:pt x="27" y="18"/>
                      <a:pt x="27" y="18"/>
                      <a:pt x="27" y="18"/>
                    </a:cubicBezTo>
                    <a:cubicBezTo>
                      <a:pt x="18" y="18"/>
                      <a:pt x="18" y="18"/>
                      <a:pt x="18" y="18"/>
                    </a:cubicBezTo>
                    <a:cubicBezTo>
                      <a:pt x="18" y="13"/>
                      <a:pt x="18" y="13"/>
                      <a:pt x="18" y="13"/>
                    </a:cubicBezTo>
                    <a:cubicBezTo>
                      <a:pt x="18" y="10"/>
                      <a:pt x="17" y="8"/>
                      <a:pt x="14" y="8"/>
                    </a:cubicBezTo>
                    <a:cubicBezTo>
                      <a:pt x="11" y="8"/>
                      <a:pt x="9" y="10"/>
                      <a:pt x="9" y="13"/>
                    </a:cubicBezTo>
                    <a:cubicBezTo>
                      <a:pt x="9" y="14"/>
                      <a:pt x="9" y="14"/>
                      <a:pt x="9" y="14"/>
                    </a:cubicBezTo>
                    <a:cubicBezTo>
                      <a:pt x="9" y="17"/>
                      <a:pt x="11" y="19"/>
                      <a:pt x="14" y="22"/>
                    </a:cubicBezTo>
                    <a:cubicBezTo>
                      <a:pt x="20" y="27"/>
                      <a:pt x="20" y="27"/>
                      <a:pt x="20" y="27"/>
                    </a:cubicBezTo>
                    <a:cubicBezTo>
                      <a:pt x="25" y="33"/>
                      <a:pt x="28" y="36"/>
                      <a:pt x="28" y="42"/>
                    </a:cubicBezTo>
                    <a:cubicBezTo>
                      <a:pt x="28" y="45"/>
                      <a:pt x="28" y="45"/>
                      <a:pt x="28" y="45"/>
                    </a:cubicBezTo>
                    <a:cubicBezTo>
                      <a:pt x="28" y="52"/>
                      <a:pt x="23" y="58"/>
                      <a:pt x="14" y="58"/>
                    </a:cubicBezTo>
                    <a:cubicBezTo>
                      <a:pt x="4" y="58"/>
                      <a:pt x="0" y="53"/>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1" name="Freeform 1043"/>
              <p:cNvSpPr>
                <a:spLocks/>
              </p:cNvSpPr>
              <p:nvPr/>
            </p:nvSpPr>
            <p:spPr bwMode="auto">
              <a:xfrm>
                <a:off x="2576" y="2025"/>
                <a:ext cx="15" cy="38"/>
              </a:xfrm>
              <a:custGeom>
                <a:avLst/>
                <a:gdLst>
                  <a:gd name="T0" fmla="*/ 0 w 15"/>
                  <a:gd name="T1" fmla="*/ 0 h 38"/>
                  <a:gd name="T2" fmla="*/ 15 w 15"/>
                  <a:gd name="T3" fmla="*/ 0 h 38"/>
                  <a:gd name="T4" fmla="*/ 15 w 15"/>
                  <a:gd name="T5" fmla="*/ 5 h 38"/>
                  <a:gd name="T6" fmla="*/ 7 w 15"/>
                  <a:gd name="T7" fmla="*/ 5 h 38"/>
                  <a:gd name="T8" fmla="*/ 7 w 15"/>
                  <a:gd name="T9" fmla="*/ 16 h 38"/>
                  <a:gd name="T10" fmla="*/ 13 w 15"/>
                  <a:gd name="T11" fmla="*/ 16 h 38"/>
                  <a:gd name="T12" fmla="*/ 13 w 15"/>
                  <a:gd name="T13" fmla="*/ 21 h 38"/>
                  <a:gd name="T14" fmla="*/ 7 w 15"/>
                  <a:gd name="T15" fmla="*/ 21 h 38"/>
                  <a:gd name="T16" fmla="*/ 7 w 15"/>
                  <a:gd name="T17" fmla="*/ 38 h 38"/>
                  <a:gd name="T18" fmla="*/ 0 w 15"/>
                  <a:gd name="T19" fmla="*/ 38 h 38"/>
                  <a:gd name="T20" fmla="*/ 0 w 1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8">
                    <a:moveTo>
                      <a:pt x="0" y="0"/>
                    </a:moveTo>
                    <a:lnTo>
                      <a:pt x="15" y="0"/>
                    </a:lnTo>
                    <a:lnTo>
                      <a:pt x="15" y="5"/>
                    </a:lnTo>
                    <a:lnTo>
                      <a:pt x="7" y="5"/>
                    </a:lnTo>
                    <a:lnTo>
                      <a:pt x="7" y="16"/>
                    </a:lnTo>
                    <a:lnTo>
                      <a:pt x="13" y="16"/>
                    </a:lnTo>
                    <a:lnTo>
                      <a:pt x="13" y="21"/>
                    </a:lnTo>
                    <a:lnTo>
                      <a:pt x="7" y="21"/>
                    </a:lnTo>
                    <a:lnTo>
                      <a:pt x="7"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2" name="Freeform 1044"/>
              <p:cNvSpPr>
                <a:spLocks noEditPoints="1"/>
              </p:cNvSpPr>
              <p:nvPr/>
            </p:nvSpPr>
            <p:spPr bwMode="auto">
              <a:xfrm>
                <a:off x="2593" y="2024"/>
                <a:ext cx="19" cy="40"/>
              </a:xfrm>
              <a:custGeom>
                <a:avLst/>
                <a:gdLst>
                  <a:gd name="T0" fmla="*/ 0 w 28"/>
                  <a:gd name="T1" fmla="*/ 42 h 58"/>
                  <a:gd name="T2" fmla="*/ 0 w 28"/>
                  <a:gd name="T3" fmla="*/ 15 h 58"/>
                  <a:gd name="T4" fmla="*/ 14 w 28"/>
                  <a:gd name="T5" fmla="*/ 0 h 58"/>
                  <a:gd name="T6" fmla="*/ 28 w 28"/>
                  <a:gd name="T7" fmla="*/ 15 h 58"/>
                  <a:gd name="T8" fmla="*/ 28 w 28"/>
                  <a:gd name="T9" fmla="*/ 42 h 58"/>
                  <a:gd name="T10" fmla="*/ 14 w 28"/>
                  <a:gd name="T11" fmla="*/ 58 h 58"/>
                  <a:gd name="T12" fmla="*/ 0 w 28"/>
                  <a:gd name="T13" fmla="*/ 42 h 58"/>
                  <a:gd name="T14" fmla="*/ 19 w 28"/>
                  <a:gd name="T15" fmla="*/ 44 h 58"/>
                  <a:gd name="T16" fmla="*/ 19 w 28"/>
                  <a:gd name="T17" fmla="*/ 14 h 58"/>
                  <a:gd name="T18" fmla="*/ 14 w 28"/>
                  <a:gd name="T19" fmla="*/ 8 h 58"/>
                  <a:gd name="T20" fmla="*/ 9 w 28"/>
                  <a:gd name="T21" fmla="*/ 14 h 58"/>
                  <a:gd name="T22" fmla="*/ 9 w 28"/>
                  <a:gd name="T23" fmla="*/ 44 h 58"/>
                  <a:gd name="T24" fmla="*/ 14 w 28"/>
                  <a:gd name="T25" fmla="*/ 50 h 58"/>
                  <a:gd name="T26" fmla="*/ 19 w 28"/>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8">
                    <a:moveTo>
                      <a:pt x="0" y="42"/>
                    </a:moveTo>
                    <a:cubicBezTo>
                      <a:pt x="0" y="15"/>
                      <a:pt x="0" y="15"/>
                      <a:pt x="0" y="15"/>
                    </a:cubicBezTo>
                    <a:cubicBezTo>
                      <a:pt x="0" y="6"/>
                      <a:pt x="4" y="0"/>
                      <a:pt x="14" y="0"/>
                    </a:cubicBezTo>
                    <a:cubicBezTo>
                      <a:pt x="24" y="0"/>
                      <a:pt x="28" y="6"/>
                      <a:pt x="28" y="15"/>
                    </a:cubicBezTo>
                    <a:cubicBezTo>
                      <a:pt x="28" y="42"/>
                      <a:pt x="28" y="42"/>
                      <a:pt x="28" y="42"/>
                    </a:cubicBezTo>
                    <a:cubicBezTo>
                      <a:pt x="28" y="51"/>
                      <a:pt x="24" y="58"/>
                      <a:pt x="14" y="58"/>
                    </a:cubicBezTo>
                    <a:cubicBezTo>
                      <a:pt x="4" y="58"/>
                      <a:pt x="0" y="51"/>
                      <a:pt x="0" y="42"/>
                    </a:cubicBezTo>
                    <a:moveTo>
                      <a:pt x="19" y="44"/>
                    </a:moveTo>
                    <a:cubicBezTo>
                      <a:pt x="19" y="14"/>
                      <a:pt x="19" y="14"/>
                      <a:pt x="19" y="14"/>
                    </a:cubicBezTo>
                    <a:cubicBezTo>
                      <a:pt x="19" y="10"/>
                      <a:pt x="17" y="8"/>
                      <a:pt x="14" y="8"/>
                    </a:cubicBezTo>
                    <a:cubicBezTo>
                      <a:pt x="11" y="8"/>
                      <a:pt x="9" y="10"/>
                      <a:pt x="9" y="14"/>
                    </a:cubicBezTo>
                    <a:cubicBezTo>
                      <a:pt x="9" y="44"/>
                      <a:pt x="9" y="44"/>
                      <a:pt x="9" y="44"/>
                    </a:cubicBezTo>
                    <a:cubicBezTo>
                      <a:pt x="9" y="47"/>
                      <a:pt x="11" y="50"/>
                      <a:pt x="14" y="50"/>
                    </a:cubicBezTo>
                    <a:cubicBezTo>
                      <a:pt x="17"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54" name="Freeform 1046"/>
            <p:cNvSpPr>
              <a:spLocks noEditPoints="1"/>
            </p:cNvSpPr>
            <p:nvPr/>
          </p:nvSpPr>
          <p:spPr bwMode="auto">
            <a:xfrm>
              <a:off x="4152900" y="3214688"/>
              <a:ext cx="30162" cy="60325"/>
            </a:xfrm>
            <a:custGeom>
              <a:avLst/>
              <a:gdLst>
                <a:gd name="T0" fmla="*/ 9 w 28"/>
                <a:gd name="T1" fmla="*/ 30 h 56"/>
                <a:gd name="T2" fmla="*/ 9 w 28"/>
                <a:gd name="T3" fmla="*/ 56 h 56"/>
                <a:gd name="T4" fmla="*/ 0 w 28"/>
                <a:gd name="T5" fmla="*/ 56 h 56"/>
                <a:gd name="T6" fmla="*/ 0 w 28"/>
                <a:gd name="T7" fmla="*/ 0 h 56"/>
                <a:gd name="T8" fmla="*/ 13 w 28"/>
                <a:gd name="T9" fmla="*/ 0 h 56"/>
                <a:gd name="T10" fmla="*/ 26 w 28"/>
                <a:gd name="T11" fmla="*/ 12 h 56"/>
                <a:gd name="T12" fmla="*/ 26 w 28"/>
                <a:gd name="T13" fmla="*/ 20 h 56"/>
                <a:gd name="T14" fmla="*/ 19 w 28"/>
                <a:gd name="T15" fmla="*/ 30 h 56"/>
                <a:gd name="T16" fmla="*/ 28 w 28"/>
                <a:gd name="T17" fmla="*/ 56 h 56"/>
                <a:gd name="T18" fmla="*/ 18 w 28"/>
                <a:gd name="T19" fmla="*/ 56 h 56"/>
                <a:gd name="T20" fmla="*/ 9 w 28"/>
                <a:gd name="T21" fmla="*/ 30 h 56"/>
                <a:gd name="T22" fmla="*/ 9 w 28"/>
                <a:gd name="T23" fmla="*/ 7 h 56"/>
                <a:gd name="T24" fmla="*/ 9 w 28"/>
                <a:gd name="T25" fmla="*/ 25 h 56"/>
                <a:gd name="T26" fmla="*/ 12 w 28"/>
                <a:gd name="T27" fmla="*/ 25 h 56"/>
                <a:gd name="T28" fmla="*/ 17 w 28"/>
                <a:gd name="T29" fmla="*/ 20 h 56"/>
                <a:gd name="T30" fmla="*/ 17 w 28"/>
                <a:gd name="T31" fmla="*/ 12 h 56"/>
                <a:gd name="T32" fmla="*/ 12 w 28"/>
                <a:gd name="T33" fmla="*/ 7 h 56"/>
                <a:gd name="T34" fmla="*/ 9 w 28"/>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6">
                  <a:moveTo>
                    <a:pt x="9" y="30"/>
                  </a:moveTo>
                  <a:cubicBezTo>
                    <a:pt x="9" y="56"/>
                    <a:pt x="9" y="56"/>
                    <a:pt x="9" y="56"/>
                  </a:cubicBezTo>
                  <a:cubicBezTo>
                    <a:pt x="0" y="56"/>
                    <a:pt x="0" y="56"/>
                    <a:pt x="0" y="56"/>
                  </a:cubicBezTo>
                  <a:cubicBezTo>
                    <a:pt x="0" y="0"/>
                    <a:pt x="0" y="0"/>
                    <a:pt x="0" y="0"/>
                  </a:cubicBezTo>
                  <a:cubicBezTo>
                    <a:pt x="13" y="0"/>
                    <a:pt x="13" y="0"/>
                    <a:pt x="13" y="0"/>
                  </a:cubicBezTo>
                  <a:cubicBezTo>
                    <a:pt x="23" y="0"/>
                    <a:pt x="26" y="4"/>
                    <a:pt x="26" y="12"/>
                  </a:cubicBezTo>
                  <a:cubicBezTo>
                    <a:pt x="26" y="20"/>
                    <a:pt x="26" y="20"/>
                    <a:pt x="26" y="20"/>
                  </a:cubicBezTo>
                  <a:cubicBezTo>
                    <a:pt x="26" y="26"/>
                    <a:pt x="24" y="29"/>
                    <a:pt x="19" y="30"/>
                  </a:cubicBezTo>
                  <a:cubicBezTo>
                    <a:pt x="28" y="56"/>
                    <a:pt x="28" y="56"/>
                    <a:pt x="28" y="56"/>
                  </a:cubicBezTo>
                  <a:cubicBezTo>
                    <a:pt x="18" y="56"/>
                    <a:pt x="18" y="56"/>
                    <a:pt x="18" y="56"/>
                  </a:cubicBezTo>
                  <a:lnTo>
                    <a:pt x="9" y="30"/>
                  </a:lnTo>
                  <a:close/>
                  <a:moveTo>
                    <a:pt x="9" y="7"/>
                  </a:moveTo>
                  <a:cubicBezTo>
                    <a:pt x="9" y="25"/>
                    <a:pt x="9" y="25"/>
                    <a:pt x="9" y="25"/>
                  </a:cubicBezTo>
                  <a:cubicBezTo>
                    <a:pt x="12" y="25"/>
                    <a:pt x="12" y="25"/>
                    <a:pt x="12" y="25"/>
                  </a:cubicBezTo>
                  <a:cubicBezTo>
                    <a:pt x="15" y="25"/>
                    <a:pt x="17" y="23"/>
                    <a:pt x="17" y="20"/>
                  </a:cubicBezTo>
                  <a:cubicBezTo>
                    <a:pt x="17" y="12"/>
                    <a:pt x="17" y="12"/>
                    <a:pt x="17" y="12"/>
                  </a:cubicBezTo>
                  <a:cubicBezTo>
                    <a:pt x="17" y="9"/>
                    <a:pt x="15" y="7"/>
                    <a:pt x="12"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5" name="Freeform 1047"/>
            <p:cNvSpPr>
              <a:spLocks/>
            </p:cNvSpPr>
            <p:nvPr/>
          </p:nvSpPr>
          <p:spPr bwMode="auto">
            <a:xfrm>
              <a:off x="4195763" y="3214688"/>
              <a:ext cx="26987" cy="60325"/>
            </a:xfrm>
            <a:custGeom>
              <a:avLst/>
              <a:gdLst>
                <a:gd name="T0" fmla="*/ 0 w 17"/>
                <a:gd name="T1" fmla="*/ 0 h 38"/>
                <a:gd name="T2" fmla="*/ 17 w 17"/>
                <a:gd name="T3" fmla="*/ 0 h 38"/>
                <a:gd name="T4" fmla="*/ 17 w 17"/>
                <a:gd name="T5" fmla="*/ 5 h 38"/>
                <a:gd name="T6" fmla="*/ 11 w 17"/>
                <a:gd name="T7" fmla="*/ 5 h 38"/>
                <a:gd name="T8" fmla="*/ 11 w 17"/>
                <a:gd name="T9" fmla="*/ 38 h 38"/>
                <a:gd name="T10" fmla="*/ 5 w 17"/>
                <a:gd name="T11" fmla="*/ 38 h 38"/>
                <a:gd name="T12" fmla="*/ 5 w 17"/>
                <a:gd name="T13" fmla="*/ 5 h 38"/>
                <a:gd name="T14" fmla="*/ 0 w 17"/>
                <a:gd name="T15" fmla="*/ 5 h 38"/>
                <a:gd name="T16" fmla="*/ 0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0"/>
                  </a:moveTo>
                  <a:lnTo>
                    <a:pt x="17" y="0"/>
                  </a:lnTo>
                  <a:lnTo>
                    <a:pt x="17" y="5"/>
                  </a:lnTo>
                  <a:lnTo>
                    <a:pt x="11" y="5"/>
                  </a:lnTo>
                  <a:lnTo>
                    <a:pt x="11" y="38"/>
                  </a:lnTo>
                  <a:lnTo>
                    <a:pt x="5" y="38"/>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6" name="Freeform 1048"/>
            <p:cNvSpPr>
              <a:spLocks/>
            </p:cNvSpPr>
            <p:nvPr/>
          </p:nvSpPr>
          <p:spPr bwMode="auto">
            <a:xfrm>
              <a:off x="4225925" y="3214688"/>
              <a:ext cx="31750" cy="60325"/>
            </a:xfrm>
            <a:custGeom>
              <a:avLst/>
              <a:gdLst>
                <a:gd name="T0" fmla="*/ 13 w 20"/>
                <a:gd name="T1" fmla="*/ 21 h 38"/>
                <a:gd name="T2" fmla="*/ 7 w 20"/>
                <a:gd name="T3" fmla="*/ 21 h 38"/>
                <a:gd name="T4" fmla="*/ 7 w 20"/>
                <a:gd name="T5" fmla="*/ 38 h 38"/>
                <a:gd name="T6" fmla="*/ 0 w 20"/>
                <a:gd name="T7" fmla="*/ 38 h 38"/>
                <a:gd name="T8" fmla="*/ 0 w 20"/>
                <a:gd name="T9" fmla="*/ 0 h 38"/>
                <a:gd name="T10" fmla="*/ 7 w 20"/>
                <a:gd name="T11" fmla="*/ 0 h 38"/>
                <a:gd name="T12" fmla="*/ 7 w 20"/>
                <a:gd name="T13" fmla="*/ 16 h 38"/>
                <a:gd name="T14" fmla="*/ 13 w 20"/>
                <a:gd name="T15" fmla="*/ 16 h 38"/>
                <a:gd name="T16" fmla="*/ 13 w 20"/>
                <a:gd name="T17" fmla="*/ 0 h 38"/>
                <a:gd name="T18" fmla="*/ 20 w 20"/>
                <a:gd name="T19" fmla="*/ 0 h 38"/>
                <a:gd name="T20" fmla="*/ 20 w 20"/>
                <a:gd name="T21" fmla="*/ 38 h 38"/>
                <a:gd name="T22" fmla="*/ 13 w 20"/>
                <a:gd name="T23" fmla="*/ 38 h 38"/>
                <a:gd name="T24" fmla="*/ 13 w 20"/>
                <a:gd name="T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3" y="21"/>
                  </a:moveTo>
                  <a:lnTo>
                    <a:pt x="7" y="21"/>
                  </a:lnTo>
                  <a:lnTo>
                    <a:pt x="7" y="38"/>
                  </a:lnTo>
                  <a:lnTo>
                    <a:pt x="0" y="38"/>
                  </a:lnTo>
                  <a:lnTo>
                    <a:pt x="0" y="0"/>
                  </a:lnTo>
                  <a:lnTo>
                    <a:pt x="7" y="0"/>
                  </a:lnTo>
                  <a:lnTo>
                    <a:pt x="7" y="16"/>
                  </a:lnTo>
                  <a:lnTo>
                    <a:pt x="13" y="16"/>
                  </a:lnTo>
                  <a:lnTo>
                    <a:pt x="13" y="0"/>
                  </a:lnTo>
                  <a:lnTo>
                    <a:pt x="20" y="0"/>
                  </a:lnTo>
                  <a:lnTo>
                    <a:pt x="20" y="38"/>
                  </a:lnTo>
                  <a:lnTo>
                    <a:pt x="13" y="38"/>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1049"/>
            <p:cNvSpPr>
              <a:spLocks/>
            </p:cNvSpPr>
            <p:nvPr/>
          </p:nvSpPr>
          <p:spPr bwMode="auto">
            <a:xfrm>
              <a:off x="4262438" y="3214688"/>
              <a:ext cx="23812" cy="60325"/>
            </a:xfrm>
            <a:custGeom>
              <a:avLst/>
              <a:gdLst>
                <a:gd name="T0" fmla="*/ 0 w 15"/>
                <a:gd name="T1" fmla="*/ 0 h 38"/>
                <a:gd name="T2" fmla="*/ 15 w 15"/>
                <a:gd name="T3" fmla="*/ 0 h 38"/>
                <a:gd name="T4" fmla="*/ 15 w 15"/>
                <a:gd name="T5" fmla="*/ 5 h 38"/>
                <a:gd name="T6" fmla="*/ 6 w 15"/>
                <a:gd name="T7" fmla="*/ 5 h 38"/>
                <a:gd name="T8" fmla="*/ 6 w 15"/>
                <a:gd name="T9" fmla="*/ 16 h 38"/>
                <a:gd name="T10" fmla="*/ 13 w 15"/>
                <a:gd name="T11" fmla="*/ 16 h 38"/>
                <a:gd name="T12" fmla="*/ 13 w 15"/>
                <a:gd name="T13" fmla="*/ 21 h 38"/>
                <a:gd name="T14" fmla="*/ 6 w 15"/>
                <a:gd name="T15" fmla="*/ 21 h 38"/>
                <a:gd name="T16" fmla="*/ 6 w 15"/>
                <a:gd name="T17" fmla="*/ 33 h 38"/>
                <a:gd name="T18" fmla="*/ 15 w 15"/>
                <a:gd name="T19" fmla="*/ 33 h 38"/>
                <a:gd name="T20" fmla="*/ 15 w 15"/>
                <a:gd name="T21" fmla="*/ 38 h 38"/>
                <a:gd name="T22" fmla="*/ 0 w 15"/>
                <a:gd name="T23" fmla="*/ 38 h 38"/>
                <a:gd name="T24" fmla="*/ 0 w 1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8">
                  <a:moveTo>
                    <a:pt x="0" y="0"/>
                  </a:moveTo>
                  <a:lnTo>
                    <a:pt x="15" y="0"/>
                  </a:lnTo>
                  <a:lnTo>
                    <a:pt x="15" y="5"/>
                  </a:lnTo>
                  <a:lnTo>
                    <a:pt x="6" y="5"/>
                  </a:lnTo>
                  <a:lnTo>
                    <a:pt x="6" y="16"/>
                  </a:lnTo>
                  <a:lnTo>
                    <a:pt x="13" y="16"/>
                  </a:lnTo>
                  <a:lnTo>
                    <a:pt x="13" y="21"/>
                  </a:lnTo>
                  <a:lnTo>
                    <a:pt x="6" y="21"/>
                  </a:lnTo>
                  <a:lnTo>
                    <a:pt x="6" y="33"/>
                  </a:lnTo>
                  <a:lnTo>
                    <a:pt x="15" y="33"/>
                  </a:lnTo>
                  <a:lnTo>
                    <a:pt x="15"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8" name="Freeform 1050"/>
            <p:cNvSpPr>
              <a:spLocks/>
            </p:cNvSpPr>
            <p:nvPr/>
          </p:nvSpPr>
          <p:spPr bwMode="auto">
            <a:xfrm>
              <a:off x="4302125" y="3213101"/>
              <a:ext cx="28575" cy="63500"/>
            </a:xfrm>
            <a:custGeom>
              <a:avLst/>
              <a:gdLst>
                <a:gd name="T0" fmla="*/ 14 w 28"/>
                <a:gd name="T1" fmla="*/ 27 h 58"/>
                <a:gd name="T2" fmla="*/ 28 w 28"/>
                <a:gd name="T3" fmla="*/ 27 h 58"/>
                <a:gd name="T4" fmla="*/ 28 w 28"/>
                <a:gd name="T5" fmla="*/ 57 h 58"/>
                <a:gd name="T6" fmla="*/ 21 w 28"/>
                <a:gd name="T7" fmla="*/ 57 h 58"/>
                <a:gd name="T8" fmla="*/ 21 w 28"/>
                <a:gd name="T9" fmla="*/ 51 h 58"/>
                <a:gd name="T10" fmla="*/ 12 w 28"/>
                <a:gd name="T11" fmla="*/ 58 h 58"/>
                <a:gd name="T12" fmla="*/ 0 w 28"/>
                <a:gd name="T13" fmla="*/ 42 h 58"/>
                <a:gd name="T14" fmla="*/ 0 w 28"/>
                <a:gd name="T15" fmla="*/ 15 h 58"/>
                <a:gd name="T16" fmla="*/ 14 w 28"/>
                <a:gd name="T17" fmla="*/ 0 h 58"/>
                <a:gd name="T18" fmla="*/ 28 w 28"/>
                <a:gd name="T19" fmla="*/ 14 h 58"/>
                <a:gd name="T20" fmla="*/ 28 w 28"/>
                <a:gd name="T21" fmla="*/ 19 h 58"/>
                <a:gd name="T22" fmla="*/ 19 w 28"/>
                <a:gd name="T23" fmla="*/ 19 h 58"/>
                <a:gd name="T24" fmla="*/ 19 w 28"/>
                <a:gd name="T25" fmla="*/ 13 h 58"/>
                <a:gd name="T26" fmla="*/ 14 w 28"/>
                <a:gd name="T27" fmla="*/ 8 h 58"/>
                <a:gd name="T28" fmla="*/ 10 w 28"/>
                <a:gd name="T29" fmla="*/ 14 h 58"/>
                <a:gd name="T30" fmla="*/ 10 w 28"/>
                <a:gd name="T31" fmla="*/ 44 h 58"/>
                <a:gd name="T32" fmla="*/ 14 w 28"/>
                <a:gd name="T33" fmla="*/ 50 h 58"/>
                <a:gd name="T34" fmla="*/ 19 w 28"/>
                <a:gd name="T35" fmla="*/ 44 h 58"/>
                <a:gd name="T36" fmla="*/ 19 w 28"/>
                <a:gd name="T37" fmla="*/ 34 h 58"/>
                <a:gd name="T38" fmla="*/ 14 w 28"/>
                <a:gd name="T39" fmla="*/ 34 h 58"/>
                <a:gd name="T40" fmla="*/ 14 w 28"/>
                <a:gd name="T4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8">
                  <a:moveTo>
                    <a:pt x="14" y="27"/>
                  </a:moveTo>
                  <a:cubicBezTo>
                    <a:pt x="28" y="27"/>
                    <a:pt x="28" y="27"/>
                    <a:pt x="28" y="27"/>
                  </a:cubicBezTo>
                  <a:cubicBezTo>
                    <a:pt x="28" y="57"/>
                    <a:pt x="28" y="57"/>
                    <a:pt x="28" y="57"/>
                  </a:cubicBezTo>
                  <a:cubicBezTo>
                    <a:pt x="21" y="57"/>
                    <a:pt x="21" y="57"/>
                    <a:pt x="21" y="57"/>
                  </a:cubicBezTo>
                  <a:cubicBezTo>
                    <a:pt x="21" y="51"/>
                    <a:pt x="21" y="51"/>
                    <a:pt x="21" y="51"/>
                  </a:cubicBezTo>
                  <a:cubicBezTo>
                    <a:pt x="20" y="55"/>
                    <a:pt x="17" y="58"/>
                    <a:pt x="12" y="58"/>
                  </a:cubicBezTo>
                  <a:cubicBezTo>
                    <a:pt x="4" y="58"/>
                    <a:pt x="0" y="51"/>
                    <a:pt x="0" y="42"/>
                  </a:cubicBezTo>
                  <a:cubicBezTo>
                    <a:pt x="0" y="15"/>
                    <a:pt x="0" y="15"/>
                    <a:pt x="0" y="15"/>
                  </a:cubicBezTo>
                  <a:cubicBezTo>
                    <a:pt x="0" y="6"/>
                    <a:pt x="4" y="0"/>
                    <a:pt x="14" y="0"/>
                  </a:cubicBezTo>
                  <a:cubicBezTo>
                    <a:pt x="25" y="0"/>
                    <a:pt x="28" y="6"/>
                    <a:pt x="28" y="14"/>
                  </a:cubicBezTo>
                  <a:cubicBezTo>
                    <a:pt x="28" y="19"/>
                    <a:pt x="28" y="19"/>
                    <a:pt x="28" y="19"/>
                  </a:cubicBezTo>
                  <a:cubicBezTo>
                    <a:pt x="19" y="19"/>
                    <a:pt x="19" y="19"/>
                    <a:pt x="19" y="19"/>
                  </a:cubicBezTo>
                  <a:cubicBezTo>
                    <a:pt x="19" y="13"/>
                    <a:pt x="19" y="13"/>
                    <a:pt x="19" y="13"/>
                  </a:cubicBezTo>
                  <a:cubicBezTo>
                    <a:pt x="19" y="10"/>
                    <a:pt x="18" y="8"/>
                    <a:pt x="14" y="8"/>
                  </a:cubicBezTo>
                  <a:cubicBezTo>
                    <a:pt x="11" y="8"/>
                    <a:pt x="10" y="10"/>
                    <a:pt x="10" y="14"/>
                  </a:cubicBezTo>
                  <a:cubicBezTo>
                    <a:pt x="10" y="44"/>
                    <a:pt x="10" y="44"/>
                    <a:pt x="10" y="44"/>
                  </a:cubicBezTo>
                  <a:cubicBezTo>
                    <a:pt x="10" y="47"/>
                    <a:pt x="11" y="50"/>
                    <a:pt x="14" y="50"/>
                  </a:cubicBezTo>
                  <a:cubicBezTo>
                    <a:pt x="17" y="50"/>
                    <a:pt x="19" y="48"/>
                    <a:pt x="19" y="44"/>
                  </a:cubicBezTo>
                  <a:cubicBezTo>
                    <a:pt x="19" y="34"/>
                    <a:pt x="19" y="34"/>
                    <a:pt x="19" y="34"/>
                  </a:cubicBezTo>
                  <a:cubicBezTo>
                    <a:pt x="14" y="34"/>
                    <a:pt x="14" y="34"/>
                    <a:pt x="14" y="34"/>
                  </a:cubicBez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1051"/>
            <p:cNvSpPr>
              <a:spLocks noEditPoints="1"/>
            </p:cNvSpPr>
            <p:nvPr/>
          </p:nvSpPr>
          <p:spPr bwMode="auto">
            <a:xfrm>
              <a:off x="4337050" y="3213101"/>
              <a:ext cx="30162" cy="63500"/>
            </a:xfrm>
            <a:custGeom>
              <a:avLst/>
              <a:gdLst>
                <a:gd name="T0" fmla="*/ 0 w 29"/>
                <a:gd name="T1" fmla="*/ 42 h 58"/>
                <a:gd name="T2" fmla="*/ 0 w 29"/>
                <a:gd name="T3" fmla="*/ 15 h 58"/>
                <a:gd name="T4" fmla="*/ 14 w 29"/>
                <a:gd name="T5" fmla="*/ 0 h 58"/>
                <a:gd name="T6" fmla="*/ 29 w 29"/>
                <a:gd name="T7" fmla="*/ 15 h 58"/>
                <a:gd name="T8" fmla="*/ 29 w 29"/>
                <a:gd name="T9" fmla="*/ 42 h 58"/>
                <a:gd name="T10" fmla="*/ 14 w 29"/>
                <a:gd name="T11" fmla="*/ 58 h 58"/>
                <a:gd name="T12" fmla="*/ 0 w 29"/>
                <a:gd name="T13" fmla="*/ 42 h 58"/>
                <a:gd name="T14" fmla="*/ 19 w 29"/>
                <a:gd name="T15" fmla="*/ 44 h 58"/>
                <a:gd name="T16" fmla="*/ 19 w 29"/>
                <a:gd name="T17" fmla="*/ 14 h 58"/>
                <a:gd name="T18" fmla="*/ 14 w 29"/>
                <a:gd name="T19" fmla="*/ 8 h 58"/>
                <a:gd name="T20" fmla="*/ 10 w 29"/>
                <a:gd name="T21" fmla="*/ 14 h 58"/>
                <a:gd name="T22" fmla="*/ 10 w 29"/>
                <a:gd name="T23" fmla="*/ 44 h 58"/>
                <a:gd name="T24" fmla="*/ 14 w 29"/>
                <a:gd name="T25" fmla="*/ 50 h 58"/>
                <a:gd name="T26" fmla="*/ 19 w 29"/>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8">
                  <a:moveTo>
                    <a:pt x="0" y="42"/>
                  </a:moveTo>
                  <a:cubicBezTo>
                    <a:pt x="0" y="15"/>
                    <a:pt x="0" y="15"/>
                    <a:pt x="0" y="15"/>
                  </a:cubicBezTo>
                  <a:cubicBezTo>
                    <a:pt x="0" y="6"/>
                    <a:pt x="4" y="0"/>
                    <a:pt x="14" y="0"/>
                  </a:cubicBezTo>
                  <a:cubicBezTo>
                    <a:pt x="24" y="0"/>
                    <a:pt x="29" y="6"/>
                    <a:pt x="29" y="15"/>
                  </a:cubicBezTo>
                  <a:cubicBezTo>
                    <a:pt x="29" y="42"/>
                    <a:pt x="29" y="42"/>
                    <a:pt x="29" y="42"/>
                  </a:cubicBezTo>
                  <a:cubicBezTo>
                    <a:pt x="29" y="51"/>
                    <a:pt x="24" y="58"/>
                    <a:pt x="14" y="58"/>
                  </a:cubicBezTo>
                  <a:cubicBezTo>
                    <a:pt x="4" y="58"/>
                    <a:pt x="0" y="51"/>
                    <a:pt x="0" y="42"/>
                  </a:cubicBezTo>
                  <a:moveTo>
                    <a:pt x="19" y="44"/>
                  </a:moveTo>
                  <a:cubicBezTo>
                    <a:pt x="19" y="14"/>
                    <a:pt x="19" y="14"/>
                    <a:pt x="19" y="14"/>
                  </a:cubicBezTo>
                  <a:cubicBezTo>
                    <a:pt x="19" y="10"/>
                    <a:pt x="18" y="8"/>
                    <a:pt x="14" y="8"/>
                  </a:cubicBezTo>
                  <a:cubicBezTo>
                    <a:pt x="11" y="8"/>
                    <a:pt x="10" y="10"/>
                    <a:pt x="10" y="14"/>
                  </a:cubicBezTo>
                  <a:cubicBezTo>
                    <a:pt x="10" y="44"/>
                    <a:pt x="10" y="44"/>
                    <a:pt x="10" y="44"/>
                  </a:cubicBezTo>
                  <a:cubicBezTo>
                    <a:pt x="10" y="47"/>
                    <a:pt x="11" y="50"/>
                    <a:pt x="14" y="50"/>
                  </a:cubicBezTo>
                  <a:cubicBezTo>
                    <a:pt x="18" y="50"/>
                    <a:pt x="19" y="47"/>
                    <a:pt x="19"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0" name="Freeform 1052"/>
            <p:cNvSpPr>
              <a:spLocks noEditPoints="1"/>
            </p:cNvSpPr>
            <p:nvPr/>
          </p:nvSpPr>
          <p:spPr bwMode="auto">
            <a:xfrm>
              <a:off x="4370388" y="3214688"/>
              <a:ext cx="33337" cy="60325"/>
            </a:xfrm>
            <a:custGeom>
              <a:avLst/>
              <a:gdLst>
                <a:gd name="T0" fmla="*/ 0 w 21"/>
                <a:gd name="T1" fmla="*/ 38 h 38"/>
                <a:gd name="T2" fmla="*/ 7 w 21"/>
                <a:gd name="T3" fmla="*/ 0 h 38"/>
                <a:gd name="T4" fmla="*/ 15 w 21"/>
                <a:gd name="T5" fmla="*/ 0 h 38"/>
                <a:gd name="T6" fmla="*/ 21 w 21"/>
                <a:gd name="T7" fmla="*/ 38 h 38"/>
                <a:gd name="T8" fmla="*/ 15 w 21"/>
                <a:gd name="T9" fmla="*/ 38 h 38"/>
                <a:gd name="T10" fmla="*/ 14 w 21"/>
                <a:gd name="T11" fmla="*/ 31 h 38"/>
                <a:gd name="T12" fmla="*/ 7 w 21"/>
                <a:gd name="T13" fmla="*/ 31 h 38"/>
                <a:gd name="T14" fmla="*/ 6 w 21"/>
                <a:gd name="T15" fmla="*/ 38 h 38"/>
                <a:gd name="T16" fmla="*/ 0 w 21"/>
                <a:gd name="T17" fmla="*/ 38 h 38"/>
                <a:gd name="T18" fmla="*/ 8 w 21"/>
                <a:gd name="T19" fmla="*/ 26 h 38"/>
                <a:gd name="T20" fmla="*/ 13 w 21"/>
                <a:gd name="T21" fmla="*/ 26 h 38"/>
                <a:gd name="T22" fmla="*/ 11 w 21"/>
                <a:gd name="T23" fmla="*/ 11 h 38"/>
                <a:gd name="T24" fmla="*/ 11 w 21"/>
                <a:gd name="T25" fmla="*/ 11 h 38"/>
                <a:gd name="T26" fmla="*/ 8 w 21"/>
                <a:gd name="T2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8">
                  <a:moveTo>
                    <a:pt x="0" y="38"/>
                  </a:moveTo>
                  <a:lnTo>
                    <a:pt x="7" y="0"/>
                  </a:lnTo>
                  <a:lnTo>
                    <a:pt x="15" y="0"/>
                  </a:lnTo>
                  <a:lnTo>
                    <a:pt x="21" y="38"/>
                  </a:lnTo>
                  <a:lnTo>
                    <a:pt x="15" y="38"/>
                  </a:lnTo>
                  <a:lnTo>
                    <a:pt x="14" y="31"/>
                  </a:lnTo>
                  <a:lnTo>
                    <a:pt x="7" y="31"/>
                  </a:lnTo>
                  <a:lnTo>
                    <a:pt x="6" y="38"/>
                  </a:lnTo>
                  <a:lnTo>
                    <a:pt x="0" y="38"/>
                  </a:lnTo>
                  <a:close/>
                  <a:moveTo>
                    <a:pt x="8" y="26"/>
                  </a:moveTo>
                  <a:lnTo>
                    <a:pt x="13" y="26"/>
                  </a:lnTo>
                  <a:lnTo>
                    <a:pt x="11" y="11"/>
                  </a:lnTo>
                  <a:lnTo>
                    <a:pt x="11" y="11"/>
                  </a:lnTo>
                  <a:lnTo>
                    <a:pt x="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Freeform 1053"/>
            <p:cNvSpPr>
              <a:spLocks/>
            </p:cNvSpPr>
            <p:nvPr/>
          </p:nvSpPr>
          <p:spPr bwMode="auto">
            <a:xfrm>
              <a:off x="4408488" y="3214688"/>
              <a:ext cx="22225" cy="60325"/>
            </a:xfrm>
            <a:custGeom>
              <a:avLst/>
              <a:gdLst>
                <a:gd name="T0" fmla="*/ 0 w 14"/>
                <a:gd name="T1" fmla="*/ 0 h 38"/>
                <a:gd name="T2" fmla="*/ 7 w 14"/>
                <a:gd name="T3" fmla="*/ 0 h 38"/>
                <a:gd name="T4" fmla="*/ 7 w 14"/>
                <a:gd name="T5" fmla="*/ 33 h 38"/>
                <a:gd name="T6" fmla="*/ 14 w 14"/>
                <a:gd name="T7" fmla="*/ 33 h 38"/>
                <a:gd name="T8" fmla="*/ 14 w 14"/>
                <a:gd name="T9" fmla="*/ 38 h 38"/>
                <a:gd name="T10" fmla="*/ 0 w 14"/>
                <a:gd name="T11" fmla="*/ 38 h 38"/>
                <a:gd name="T12" fmla="*/ 0 w 1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 h="38">
                  <a:moveTo>
                    <a:pt x="0" y="0"/>
                  </a:moveTo>
                  <a:lnTo>
                    <a:pt x="7" y="0"/>
                  </a:lnTo>
                  <a:lnTo>
                    <a:pt x="7" y="33"/>
                  </a:lnTo>
                  <a:lnTo>
                    <a:pt x="14" y="33"/>
                  </a:lnTo>
                  <a:lnTo>
                    <a:pt x="1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2" name="Freeform 1054"/>
            <p:cNvSpPr>
              <a:spLocks/>
            </p:cNvSpPr>
            <p:nvPr/>
          </p:nvSpPr>
          <p:spPr bwMode="auto">
            <a:xfrm>
              <a:off x="4433888" y="3213101"/>
              <a:ext cx="30162" cy="63500"/>
            </a:xfrm>
            <a:custGeom>
              <a:avLst/>
              <a:gdLst>
                <a:gd name="T0" fmla="*/ 0 w 27"/>
                <a:gd name="T1" fmla="*/ 45 h 58"/>
                <a:gd name="T2" fmla="*/ 0 w 27"/>
                <a:gd name="T3" fmla="*/ 37 h 58"/>
                <a:gd name="T4" fmla="*/ 9 w 27"/>
                <a:gd name="T5" fmla="*/ 37 h 58"/>
                <a:gd name="T6" fmla="*/ 9 w 27"/>
                <a:gd name="T7" fmla="*/ 45 h 58"/>
                <a:gd name="T8" fmla="*/ 14 w 27"/>
                <a:gd name="T9" fmla="*/ 50 h 58"/>
                <a:gd name="T10" fmla="*/ 18 w 27"/>
                <a:gd name="T11" fmla="*/ 45 h 58"/>
                <a:gd name="T12" fmla="*/ 18 w 27"/>
                <a:gd name="T13" fmla="*/ 43 h 58"/>
                <a:gd name="T14" fmla="*/ 14 w 27"/>
                <a:gd name="T15" fmla="*/ 35 h 58"/>
                <a:gd name="T16" fmla="*/ 8 w 27"/>
                <a:gd name="T17" fmla="*/ 29 h 58"/>
                <a:gd name="T18" fmla="*/ 0 w 27"/>
                <a:gd name="T19" fmla="*/ 14 h 58"/>
                <a:gd name="T20" fmla="*/ 0 w 27"/>
                <a:gd name="T21" fmla="*/ 12 h 58"/>
                <a:gd name="T22" fmla="*/ 14 w 27"/>
                <a:gd name="T23" fmla="*/ 0 h 58"/>
                <a:gd name="T24" fmla="*/ 27 w 27"/>
                <a:gd name="T25" fmla="*/ 13 h 58"/>
                <a:gd name="T26" fmla="*/ 27 w 27"/>
                <a:gd name="T27" fmla="*/ 17 h 58"/>
                <a:gd name="T28" fmla="*/ 18 w 27"/>
                <a:gd name="T29" fmla="*/ 17 h 58"/>
                <a:gd name="T30" fmla="*/ 18 w 27"/>
                <a:gd name="T31" fmla="*/ 13 h 58"/>
                <a:gd name="T32" fmla="*/ 14 w 27"/>
                <a:gd name="T33" fmla="*/ 8 h 58"/>
                <a:gd name="T34" fmla="*/ 9 w 27"/>
                <a:gd name="T35" fmla="*/ 12 h 58"/>
                <a:gd name="T36" fmla="*/ 9 w 27"/>
                <a:gd name="T37" fmla="*/ 14 h 58"/>
                <a:gd name="T38" fmla="*/ 14 w 27"/>
                <a:gd name="T39" fmla="*/ 21 h 58"/>
                <a:gd name="T40" fmla="*/ 20 w 27"/>
                <a:gd name="T41" fmla="*/ 27 h 58"/>
                <a:gd name="T42" fmla="*/ 27 w 27"/>
                <a:gd name="T43" fmla="*/ 42 h 58"/>
                <a:gd name="T44" fmla="*/ 27 w 27"/>
                <a:gd name="T45" fmla="*/ 44 h 58"/>
                <a:gd name="T46" fmla="*/ 14 w 27"/>
                <a:gd name="T47" fmla="*/ 58 h 58"/>
                <a:gd name="T48" fmla="*/ 0 w 27"/>
                <a:gd name="T4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8">
                  <a:moveTo>
                    <a:pt x="0" y="45"/>
                  </a:moveTo>
                  <a:cubicBezTo>
                    <a:pt x="0" y="37"/>
                    <a:pt x="0" y="37"/>
                    <a:pt x="0" y="37"/>
                  </a:cubicBezTo>
                  <a:cubicBezTo>
                    <a:pt x="9" y="37"/>
                    <a:pt x="9" y="37"/>
                    <a:pt x="9" y="37"/>
                  </a:cubicBezTo>
                  <a:cubicBezTo>
                    <a:pt x="9" y="45"/>
                    <a:pt x="9" y="45"/>
                    <a:pt x="9" y="45"/>
                  </a:cubicBezTo>
                  <a:cubicBezTo>
                    <a:pt x="9" y="48"/>
                    <a:pt x="11" y="50"/>
                    <a:pt x="14" y="50"/>
                  </a:cubicBezTo>
                  <a:cubicBezTo>
                    <a:pt x="17" y="50"/>
                    <a:pt x="18" y="48"/>
                    <a:pt x="18" y="45"/>
                  </a:cubicBezTo>
                  <a:cubicBezTo>
                    <a:pt x="18" y="43"/>
                    <a:pt x="18" y="43"/>
                    <a:pt x="18" y="43"/>
                  </a:cubicBezTo>
                  <a:cubicBezTo>
                    <a:pt x="18" y="40"/>
                    <a:pt x="17" y="38"/>
                    <a:pt x="14" y="35"/>
                  </a:cubicBezTo>
                  <a:cubicBezTo>
                    <a:pt x="8" y="29"/>
                    <a:pt x="8" y="29"/>
                    <a:pt x="8" y="29"/>
                  </a:cubicBezTo>
                  <a:cubicBezTo>
                    <a:pt x="3" y="24"/>
                    <a:pt x="0" y="21"/>
                    <a:pt x="0" y="14"/>
                  </a:cubicBezTo>
                  <a:cubicBezTo>
                    <a:pt x="0" y="12"/>
                    <a:pt x="0" y="12"/>
                    <a:pt x="0" y="12"/>
                  </a:cubicBezTo>
                  <a:cubicBezTo>
                    <a:pt x="0" y="5"/>
                    <a:pt x="4" y="0"/>
                    <a:pt x="14" y="0"/>
                  </a:cubicBezTo>
                  <a:cubicBezTo>
                    <a:pt x="23" y="0"/>
                    <a:pt x="27" y="5"/>
                    <a:pt x="27" y="13"/>
                  </a:cubicBezTo>
                  <a:cubicBezTo>
                    <a:pt x="27" y="17"/>
                    <a:pt x="27" y="17"/>
                    <a:pt x="27" y="17"/>
                  </a:cubicBezTo>
                  <a:cubicBezTo>
                    <a:pt x="18" y="17"/>
                    <a:pt x="18" y="17"/>
                    <a:pt x="18" y="17"/>
                  </a:cubicBezTo>
                  <a:cubicBezTo>
                    <a:pt x="18" y="13"/>
                    <a:pt x="18" y="13"/>
                    <a:pt x="18" y="13"/>
                  </a:cubicBezTo>
                  <a:cubicBezTo>
                    <a:pt x="18" y="9"/>
                    <a:pt x="17" y="8"/>
                    <a:pt x="14" y="8"/>
                  </a:cubicBezTo>
                  <a:cubicBezTo>
                    <a:pt x="11" y="8"/>
                    <a:pt x="9" y="9"/>
                    <a:pt x="9" y="12"/>
                  </a:cubicBezTo>
                  <a:cubicBezTo>
                    <a:pt x="9" y="14"/>
                    <a:pt x="9" y="14"/>
                    <a:pt x="9" y="14"/>
                  </a:cubicBezTo>
                  <a:cubicBezTo>
                    <a:pt x="9" y="17"/>
                    <a:pt x="11" y="18"/>
                    <a:pt x="14" y="21"/>
                  </a:cubicBezTo>
                  <a:cubicBezTo>
                    <a:pt x="20" y="27"/>
                    <a:pt x="20" y="27"/>
                    <a:pt x="20" y="27"/>
                  </a:cubicBezTo>
                  <a:cubicBezTo>
                    <a:pt x="25" y="32"/>
                    <a:pt x="27" y="35"/>
                    <a:pt x="27" y="42"/>
                  </a:cubicBezTo>
                  <a:cubicBezTo>
                    <a:pt x="27" y="44"/>
                    <a:pt x="27" y="44"/>
                    <a:pt x="27" y="44"/>
                  </a:cubicBezTo>
                  <a:cubicBezTo>
                    <a:pt x="27" y="52"/>
                    <a:pt x="23" y="58"/>
                    <a:pt x="14" y="58"/>
                  </a:cubicBezTo>
                  <a:cubicBezTo>
                    <a:pt x="4" y="58"/>
                    <a:pt x="0"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16" name="Picture 5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4846" y="958701"/>
            <a:ext cx="129065" cy="130121"/>
          </a:xfrm>
          <a:prstGeom prst="rect">
            <a:avLst/>
          </a:prstGeom>
        </p:spPr>
      </p:pic>
    </p:spTree>
    <p:extLst>
      <p:ext uri="{BB962C8B-B14F-4D97-AF65-F5344CB8AC3E}">
        <p14:creationId xmlns:p14="http://schemas.microsoft.com/office/powerpoint/2010/main" val="17314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25749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与其他公约的协同</a:t>
            </a:r>
            <a:endParaRPr kumimoji="0" lang="en-GB" sz="1600" b="1" i="0" u="none" strike="sng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p:cNvGrpSpPr/>
          <p:nvPr/>
        </p:nvGrpSpPr>
        <p:grpSpPr>
          <a:xfrm>
            <a:off x="5838408" y="703633"/>
            <a:ext cx="2986837" cy="3839106"/>
            <a:chOff x="5497331" y="1032817"/>
            <a:chExt cx="2645152" cy="3839106"/>
          </a:xfrm>
        </p:grpSpPr>
        <p:grpSp>
          <p:nvGrpSpPr>
            <p:cNvPr id="17" name="Group 16"/>
            <p:cNvGrpSpPr/>
            <p:nvPr/>
          </p:nvGrpSpPr>
          <p:grpSpPr>
            <a:xfrm>
              <a:off x="5497331" y="1032817"/>
              <a:ext cx="2645152" cy="3620717"/>
              <a:chOff x="6173711" y="755350"/>
              <a:chExt cx="2907366" cy="3620717"/>
            </a:xfrm>
          </p:grpSpPr>
          <p:grpSp>
            <p:nvGrpSpPr>
              <p:cNvPr id="4" name="Group 3"/>
              <p:cNvGrpSpPr/>
              <p:nvPr/>
            </p:nvGrpSpPr>
            <p:grpSpPr>
              <a:xfrm>
                <a:off x="6173711" y="755350"/>
                <a:ext cx="2907366" cy="3620717"/>
                <a:chOff x="6236635" y="612909"/>
                <a:chExt cx="2907366" cy="3620717"/>
              </a:xfrm>
            </p:grpSpPr>
            <p:sp>
              <p:nvSpPr>
                <p:cNvPr id="8" name="Rectangle 7"/>
                <p:cNvSpPr/>
                <p:nvPr/>
              </p:nvSpPr>
              <p:spPr>
                <a:xfrm>
                  <a:off x="6236636" y="1152959"/>
                  <a:ext cx="2907365" cy="308066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http://whc.unesco.org/include/tool_video.cfm?youtubeid=iiSFmP-InWw</a:t>
                  </a:r>
                </a:p>
              </p:txBody>
            </p:sp>
            <p:sp>
              <p:nvSpPr>
                <p:cNvPr id="9" name="Rectangle 8"/>
                <p:cNvSpPr/>
                <p:nvPr/>
              </p:nvSpPr>
              <p:spPr>
                <a:xfrm>
                  <a:off x="6236635" y="612909"/>
                  <a:ext cx="2907365" cy="501261"/>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4" name="Rectangle 13"/>
              <p:cNvSpPr/>
              <p:nvPr/>
            </p:nvSpPr>
            <p:spPr>
              <a:xfrm>
                <a:off x="6480213" y="836703"/>
                <a:ext cx="1054030"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zh-CN" altLang="en-US"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业务指南</a:t>
                </a:r>
                <a:endPar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2" name="Rectangle 1"/>
            <p:cNvSpPr/>
            <p:nvPr/>
          </p:nvSpPr>
          <p:spPr>
            <a:xfrm>
              <a:off x="5550635" y="1642268"/>
              <a:ext cx="2578299" cy="3229655"/>
            </a:xfrm>
            <a:prstGeom prst="rect">
              <a:avLst/>
            </a:prstGeom>
          </p:spPr>
          <p:txBody>
            <a:bodyPr wrap="square">
              <a:noAutofit/>
            </a:bodyPr>
            <a:lstStyle/>
            <a:p>
              <a:pPr lvl="0" algn="just" defTabSz="914332" eaLnBrk="0" fontAlgn="base" hangingPunct="0">
                <a:spcBef>
                  <a:spcPts val="600"/>
                </a:spcBef>
                <a:spcAft>
                  <a:spcPct val="0"/>
                </a:spcAft>
                <a:defRPr/>
              </a:pPr>
              <a:r>
                <a:rPr lang="zh-CN" altLang="en-US" sz="1300" dirty="0">
                  <a:solidFill>
                    <a:prstClr val="black"/>
                  </a:solidFill>
                </a:rPr>
                <a:t>世界遗产委员会认识到加强</a:t>
              </a:r>
              <a:r>
                <a:rPr lang="en-US" altLang="zh-CN" sz="1300" dirty="0">
                  <a:solidFill>
                    <a:prstClr val="black"/>
                  </a:solidFill>
                </a:rPr>
                <a:t>《</a:t>
              </a:r>
              <a:r>
                <a:rPr lang="zh-CN" altLang="en-US" sz="1300" dirty="0">
                  <a:solidFill>
                    <a:prstClr val="black"/>
                  </a:solidFill>
                </a:rPr>
                <a:t>世界遗产公约</a:t>
              </a:r>
              <a:r>
                <a:rPr lang="en-US" altLang="zh-CN" sz="1300" dirty="0">
                  <a:solidFill>
                    <a:prstClr val="black"/>
                  </a:solidFill>
                </a:rPr>
                <a:t>》</a:t>
              </a:r>
              <a:r>
                <a:rPr lang="zh-CN" altLang="en-US" sz="1300" dirty="0">
                  <a:solidFill>
                    <a:prstClr val="black"/>
                  </a:solidFill>
                </a:rPr>
                <a:t>与其他文化和生物多样性相关公约之间协同</a:t>
              </a:r>
              <a:r>
                <a:rPr lang="zh-CN" altLang="en-US" sz="1300" dirty="0"/>
                <a:t>合作</a:t>
              </a:r>
              <a:r>
                <a:rPr lang="zh-CN" altLang="en-US" sz="1300" dirty="0">
                  <a:solidFill>
                    <a:prstClr val="black"/>
                  </a:solidFill>
                </a:rPr>
                <a:t>的益处。</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r" defTabSz="914332" eaLnBrk="0" fontAlgn="base" hangingPunct="0">
                <a:spcBef>
                  <a:spcPts val="600"/>
                </a:spcBef>
                <a:spcAft>
                  <a:spcPct val="0"/>
                </a:spcAft>
                <a:defRPr/>
              </a:pPr>
              <a:r>
                <a:rPr lang="en-US" altLang="zh-CN" sz="1100" dirty="0">
                  <a:solidFill>
                    <a:prstClr val="black"/>
                  </a:solidFill>
                </a:rPr>
                <a:t>《</a:t>
              </a:r>
              <a:r>
                <a:rPr lang="zh-CN" altLang="en-US" sz="1100" dirty="0">
                  <a:solidFill>
                    <a:prstClr val="black"/>
                  </a:solidFill>
                </a:rPr>
                <a:t>世界遗产公约</a:t>
              </a:r>
              <a:r>
                <a:rPr lang="en-US" altLang="zh-CN" sz="1100" dirty="0">
                  <a:solidFill>
                    <a:prstClr val="black"/>
                  </a:solidFill>
                </a:rPr>
                <a:t>》</a:t>
              </a:r>
              <a:r>
                <a:rPr lang="zh-CN" altLang="en-US" sz="1100" dirty="0">
                  <a:solidFill>
                    <a:prstClr val="black"/>
                  </a:solidFill>
                </a:rPr>
                <a:t>业务指南第</a:t>
              </a:r>
              <a:r>
                <a:rPr lang="en-US" altLang="zh-CN" sz="1100" dirty="0">
                  <a:solidFill>
                    <a:prstClr val="black"/>
                  </a:solidFill>
                </a:rPr>
                <a:t>41</a:t>
              </a:r>
              <a:r>
                <a:rPr lang="zh-CN" altLang="en-US" sz="1100" dirty="0">
                  <a:solidFill>
                    <a:prstClr val="black"/>
                  </a:solidFill>
                </a:rPr>
                <a:t>段。</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ctr" defTabSz="914332" rtl="0" eaLnBrk="0" fontAlgn="base" latinLnBrk="0" hangingPunct="0">
                <a:lnSpc>
                  <a:spcPct val="100000"/>
                </a:lnSpc>
                <a:spcBef>
                  <a:spcPts val="6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Rectangle 2"/>
          <p:cNvSpPr/>
          <p:nvPr/>
        </p:nvSpPr>
        <p:spPr>
          <a:xfrm>
            <a:off x="541324" y="1223200"/>
            <a:ext cx="5177305" cy="1456809"/>
          </a:xfrm>
          <a:prstGeom prst="rect">
            <a:avLst/>
          </a:prstGeom>
        </p:spPr>
        <p:txBody>
          <a:bodyPr wrap="square">
            <a:spAutoFit/>
          </a:bodyPr>
          <a:lstStyle/>
          <a:p>
            <a:pPr marL="0" marR="0" lvl="0" indent="0" algn="l" defTabSz="914400" rtl="0" eaLnBrk="1" fontAlgn="base" latinLnBrk="0" hangingPunct="1">
              <a:lnSpc>
                <a:spcPct val="100000"/>
              </a:lnSpc>
              <a:spcBef>
                <a:spcPts val="1000"/>
              </a:spcBef>
              <a:spcAft>
                <a:spcPct val="0"/>
              </a:spcAft>
              <a:buClr>
                <a:srgbClr val="5B9BD5">
                  <a:lumMod val="75000"/>
                </a:srgbClr>
              </a:buClr>
              <a:buSzPct val="130000"/>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第一部分</a:t>
            </a:r>
            <a:endParaRPr kumimoji="0" lang="en-US" altLang="zh-CN"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261938" indent="-261938" algn="just"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问题包括文化与生物多样性相关公约之间的合作</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在国家和遗产地两个层级的项目。</a:t>
            </a: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algn="just"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特别强调了</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1954</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b="1"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b="1" dirty="0">
                <a:solidFill>
                  <a:prstClr val="black">
                    <a:lumMod val="75000"/>
                    <a:lumOff val="25000"/>
                  </a:prstClr>
                </a:solidFill>
                <a:latin typeface="Calibri Light" panose="020F0302020204030204" pitchFamily="34" charset="0"/>
                <a:cs typeface="Calibri Light" panose="020F0302020204030204" pitchFamily="34" charset="0"/>
              </a:rPr>
              <a:t>海牙公约第二议定书</a:t>
            </a:r>
            <a:r>
              <a:rPr lang="en-US" altLang="zh-CN" sz="1400" b="1"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和</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1972</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b="1"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b="1" dirty="0">
                <a:solidFill>
                  <a:prstClr val="black">
                    <a:lumMod val="75000"/>
                    <a:lumOff val="25000"/>
                  </a:prstClr>
                </a:solidFill>
                <a:latin typeface="Calibri Light" panose="020F0302020204030204" pitchFamily="34" charset="0"/>
                <a:cs typeface="Calibri Light" panose="020F0302020204030204" pitchFamily="34" charset="0"/>
              </a:rPr>
              <a:t>关于城市历史景观的建议书</a:t>
            </a:r>
            <a:r>
              <a:rPr lang="en-US" altLang="zh-CN" sz="1400" b="1"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cs typeface="Calibri Light" panose="020F0302020204030204" pitchFamily="34" charset="0"/>
            </a:endParaRPr>
          </a:p>
        </p:txBody>
      </p:sp>
      <p:pic>
        <p:nvPicPr>
          <p:cNvPr id="519" name="Picture 7"/>
          <p:cNvPicPr>
            <a:picLocks/>
          </p:cNvPicPr>
          <p:nvPr/>
        </p:nvPicPr>
        <p:blipFill>
          <a:blip r:embed="rId4"/>
          <a:stretch>
            <a:fillRect/>
          </a:stretch>
        </p:blipFill>
        <p:spPr>
          <a:xfrm>
            <a:off x="6214820" y="3809850"/>
            <a:ext cx="361333" cy="361333"/>
          </a:xfrm>
          <a:prstGeom prst="rect">
            <a:avLst/>
          </a:prstGeom>
        </p:spPr>
      </p:pic>
      <p:sp>
        <p:nvSpPr>
          <p:cNvPr id="6" name="Rectangle 5"/>
          <p:cNvSpPr/>
          <p:nvPr/>
        </p:nvSpPr>
        <p:spPr>
          <a:xfrm>
            <a:off x="6548200" y="3846043"/>
            <a:ext cx="227704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http://whc.unesco.org/en/guidelines/</a:t>
            </a:r>
          </a:p>
        </p:txBody>
      </p:sp>
      <p:sp>
        <p:nvSpPr>
          <p:cNvPr id="522" name="Rectangle 521"/>
          <p:cNvSpPr/>
          <p:nvPr/>
        </p:nvSpPr>
        <p:spPr>
          <a:xfrm>
            <a:off x="5917287" y="3710792"/>
            <a:ext cx="2901186" cy="261610"/>
          </a:xfrm>
          <a:prstGeom prst="rect">
            <a:avLst/>
          </a:prstGeom>
        </p:spPr>
        <p:txBody>
          <a:bodyPr wrap="square">
            <a:spAutoFit/>
          </a:bodyPr>
          <a:lstStyle/>
          <a:p>
            <a:pPr marL="0" marR="0" lvl="0" indent="447675"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Calibri" panose="020F0502020204030204" pitchFamily="34" charset="0"/>
            </a:endParaRPr>
          </a:p>
        </p:txBody>
      </p:sp>
      <p:sp>
        <p:nvSpPr>
          <p:cNvPr id="525" name="Rectangle 524"/>
          <p:cNvSpPr/>
          <p:nvPr/>
        </p:nvSpPr>
        <p:spPr>
          <a:xfrm>
            <a:off x="541323" y="2927911"/>
            <a:ext cx="5177305" cy="897682"/>
          </a:xfrm>
          <a:prstGeom prst="rect">
            <a:avLst/>
          </a:prstGeom>
        </p:spPr>
        <p:txBody>
          <a:bodyPr wrap="square">
            <a:spAutoFit/>
          </a:bodyPr>
          <a:lstStyle/>
          <a:p>
            <a:pPr marL="0" marR="0" lvl="0" indent="0" algn="l" defTabSz="914400" rtl="0" eaLnBrk="1" fontAlgn="base" latinLnBrk="0" hangingPunct="1">
              <a:lnSpc>
                <a:spcPct val="100000"/>
              </a:lnSpc>
              <a:spcBef>
                <a:spcPts val="1000"/>
              </a:spcBef>
              <a:spcAft>
                <a:spcPct val="0"/>
              </a:spcAft>
              <a:buClr>
                <a:srgbClr val="5B9BD5">
                  <a:lumMod val="75000"/>
                </a:srgbClr>
              </a:buClr>
              <a:buSzPct val="130000"/>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第二部分</a:t>
            </a:r>
            <a:endParaRPr kumimoji="0" lang="en-US" altLang="zh-CN"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261938" marR="0" lvl="0" indent="-261938" algn="just" fontAlgn="base">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遗产地管理者与不同保护</a:t>
            </a:r>
            <a:r>
              <a:rPr lang="zh-CN" altLang="en-US" sz="1400" dirty="0">
                <a:latin typeface="Calibri Light" panose="020F0302020204030204" pitchFamily="34" charset="0"/>
                <a:cs typeface="Calibri Light" panose="020F0302020204030204" pitchFamily="34" charset="0"/>
              </a:rPr>
              <a:t>工具合作的相关问题，以及如何利用有部分重叠的体系来确保遗产的保护</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a:t>
            </a:r>
          </a:p>
        </p:txBody>
      </p:sp>
      <p:sp>
        <p:nvSpPr>
          <p:cNvPr id="18"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6327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15" name="Rectangle 4"/>
          <p:cNvSpPr/>
          <p:nvPr/>
        </p:nvSpPr>
        <p:spPr>
          <a:xfrm>
            <a:off x="-1" y="329186"/>
            <a:ext cx="3145537" cy="400110"/>
          </a:xfrm>
          <a:prstGeom prst="rect">
            <a:avLst/>
          </a:prstGeom>
          <a:solidFill>
            <a:schemeClr val="accent3">
              <a:lumMod val="50000"/>
            </a:schemeClr>
          </a:solidFill>
        </p:spPr>
        <p:txBody>
          <a:bodyPr wrap="square">
            <a:spAutoFit/>
          </a:bodyPr>
          <a:lstStyle/>
          <a:p>
            <a:pPr marL="627063" indent="1588"/>
            <a:r>
              <a:rPr lang="zh-CN" altLang="en-US" sz="2000" dirty="0">
                <a:solidFill>
                  <a:schemeClr val="bg1"/>
                </a:solidFill>
                <a:latin typeface="+mj-lt"/>
                <a:ea typeface="Calibri" panose="020F0502020204030204" pitchFamily="34" charset="0"/>
                <a:cs typeface="Arial" panose="020B0604020202020204" pitchFamily="34" charset="0"/>
              </a:rPr>
              <a:t>学习目标</a:t>
            </a:r>
            <a:endParaRPr lang="en-US" sz="2000" dirty="0">
              <a:solidFill>
                <a:schemeClr val="bg1"/>
              </a:solidFill>
              <a:latin typeface="+mj-lt"/>
              <a:ea typeface="Calibri" panose="020F0502020204030204" pitchFamily="34" charset="0"/>
              <a:cs typeface="Arial" panose="020B0604020202020204" pitchFamily="34" charset="0"/>
            </a:endParaRPr>
          </a:p>
        </p:txBody>
      </p:sp>
      <p:sp>
        <p:nvSpPr>
          <p:cNvPr id="5" name="CasellaDiTesto 1">
            <a:extLst>
              <a:ext uri="{FF2B5EF4-FFF2-40B4-BE49-F238E27FC236}">
                <a16:creationId xmlns:a16="http://schemas.microsoft.com/office/drawing/2014/main" id="{EF1D0ECA-C187-48A4-81A3-C44FE1212D01}"/>
              </a:ext>
            </a:extLst>
          </p:cNvPr>
          <p:cNvSpPr txBox="1"/>
          <p:nvPr/>
        </p:nvSpPr>
        <p:spPr>
          <a:xfrm>
            <a:off x="875763" y="1223937"/>
            <a:ext cx="6503831" cy="1985159"/>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b="1" dirty="0">
                <a:solidFill>
                  <a:schemeClr val="tx1">
                    <a:lumMod val="75000"/>
                    <a:lumOff val="25000"/>
                  </a:schemeClr>
                </a:solidFill>
                <a:latin typeface="Calibri Light" panose="020F0302020204030204" pitchFamily="34" charset="0"/>
                <a:cs typeface="Calibri Light" panose="020F0302020204030204" pitchFamily="34" charset="0"/>
              </a:rPr>
              <a:t>学习本模块后</a:t>
            </a:r>
            <a:r>
              <a:rPr lang="en-US" altLang="zh-CN" b="1" dirty="0">
                <a:solidFill>
                  <a:schemeClr val="tx1">
                    <a:lumMod val="75000"/>
                    <a:lumOff val="25000"/>
                  </a:schemeClr>
                </a:solidFill>
                <a:latin typeface="Calibri Light" panose="020F0302020204030204" pitchFamily="34" charset="0"/>
                <a:cs typeface="Calibri Light" panose="020F0302020204030204" pitchFamily="34" charset="0"/>
              </a:rPr>
              <a:t>:</a:t>
            </a:r>
          </a:p>
          <a:p>
            <a:pPr fontAlgn="base">
              <a:spcBef>
                <a:spcPts val="1000"/>
              </a:spcBef>
              <a:spcAft>
                <a:spcPct val="0"/>
              </a:spcAft>
              <a:buClr>
                <a:schemeClr val="accent5">
                  <a:lumMod val="75000"/>
                </a:schemeClr>
              </a:buClr>
              <a:buSzPct val="130000"/>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☑清楚了解谁应参与定期报告，以及各自承担的角色。</a:t>
            </a:r>
          </a:p>
          <a:p>
            <a:pPr fontAlgn="base">
              <a:spcBef>
                <a:spcPts val="1000"/>
              </a:spcBef>
              <a:spcAft>
                <a:spcPct val="0"/>
              </a:spcAft>
              <a:buClr>
                <a:schemeClr val="accent5">
                  <a:lumMod val="75000"/>
                </a:schemeClr>
              </a:buClr>
              <a:buSzPct val="130000"/>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☑清楚了解第三轮定期报告增加的新内容、整个过程的时间安排以及对定期报告问卷所做的改进。</a:t>
            </a:r>
          </a:p>
          <a:p>
            <a:pPr fontAlgn="base">
              <a:spcBef>
                <a:spcPts val="1000"/>
              </a:spcBef>
              <a:spcAft>
                <a:spcPct val="0"/>
              </a:spcAft>
              <a:buClr>
                <a:schemeClr val="accent5">
                  <a:lumMod val="75000"/>
                </a:schemeClr>
              </a:buClr>
              <a:buSzPct val="130000"/>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☑能够获取可用的工具、材料和离线</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在线信息，以回答调查问卷中的问题。</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07473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25749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Synergies with other Conventions</a:t>
            </a: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p:cNvGrpSpPr/>
          <p:nvPr/>
        </p:nvGrpSpPr>
        <p:grpSpPr>
          <a:xfrm>
            <a:off x="6052008" y="703633"/>
            <a:ext cx="2773237" cy="3839106"/>
            <a:chOff x="5497331" y="1032817"/>
            <a:chExt cx="2645152" cy="3839106"/>
          </a:xfrm>
        </p:grpSpPr>
        <p:grpSp>
          <p:nvGrpSpPr>
            <p:cNvPr id="17" name="Group 16"/>
            <p:cNvGrpSpPr/>
            <p:nvPr/>
          </p:nvGrpSpPr>
          <p:grpSpPr>
            <a:xfrm>
              <a:off x="5497331" y="1032817"/>
              <a:ext cx="2645152" cy="3620717"/>
              <a:chOff x="6173711" y="755350"/>
              <a:chExt cx="2907366" cy="3620717"/>
            </a:xfrm>
          </p:grpSpPr>
          <p:grpSp>
            <p:nvGrpSpPr>
              <p:cNvPr id="4" name="Group 3"/>
              <p:cNvGrpSpPr/>
              <p:nvPr/>
            </p:nvGrpSpPr>
            <p:grpSpPr>
              <a:xfrm>
                <a:off x="6173711" y="755350"/>
                <a:ext cx="2907366" cy="3620717"/>
                <a:chOff x="6236635" y="612909"/>
                <a:chExt cx="2907366" cy="3620717"/>
              </a:xfrm>
            </p:grpSpPr>
            <p:sp>
              <p:nvSpPr>
                <p:cNvPr id="8" name="Rectangle 7"/>
                <p:cNvSpPr/>
                <p:nvPr/>
              </p:nvSpPr>
              <p:spPr>
                <a:xfrm>
                  <a:off x="6236636" y="1152959"/>
                  <a:ext cx="2907365" cy="308066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http://whc.unesco.org/include/tool_video.cfm?youtubeid=iiSFmP-InWw</a:t>
                  </a:r>
                </a:p>
              </p:txBody>
            </p:sp>
            <p:sp>
              <p:nvSpPr>
                <p:cNvPr id="9" name="Rectangle 8"/>
                <p:cNvSpPr/>
                <p:nvPr/>
              </p:nvSpPr>
              <p:spPr>
                <a:xfrm>
                  <a:off x="6236635" y="612909"/>
                  <a:ext cx="2907365" cy="501261"/>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4" name="Rectangle 13"/>
              <p:cNvSpPr/>
              <p:nvPr/>
            </p:nvSpPr>
            <p:spPr>
              <a:xfrm>
                <a:off x="6480213" y="836703"/>
                <a:ext cx="2294359" cy="338554"/>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Operational Guidelines</a:t>
                </a:r>
              </a:p>
            </p:txBody>
          </p:sp>
        </p:grpSp>
        <p:sp>
          <p:nvSpPr>
            <p:cNvPr id="2" name="Rectangle 1"/>
            <p:cNvSpPr/>
            <p:nvPr/>
          </p:nvSpPr>
          <p:spPr>
            <a:xfrm>
              <a:off x="5550635" y="1642268"/>
              <a:ext cx="2578299" cy="3229655"/>
            </a:xfrm>
            <a:prstGeom prst="rect">
              <a:avLst/>
            </a:prstGeom>
          </p:spPr>
          <p:txBody>
            <a:bodyPr wrap="square">
              <a:noAutofit/>
            </a:bodyPr>
            <a:lstStyle/>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The World Heritage Committee recognizes the benefits of enhancing synergies amongst the World Heritage Convention and other culture and biodiversity-related conventions. </a:t>
              </a:r>
            </a:p>
            <a:p>
              <a:pPr marL="0" marR="0" lvl="0" indent="0" algn="r" defTabSz="914332" rtl="0" eaLnBrk="0" fontAlgn="base" latinLnBrk="0" hangingPunct="0">
                <a:lnSpc>
                  <a:spcPct val="100000"/>
                </a:lnSpc>
                <a:spcBef>
                  <a:spcPts val="6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332" rtl="0" eaLnBrk="0" fontAlgn="base" latinLnBrk="0" hangingPunct="0">
                <a:lnSpc>
                  <a:spcPct val="100000"/>
                </a:lnSpc>
                <a:spcBef>
                  <a:spcPts val="6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Paragraph 41 of the Operational Guidelines for the Implementation of the World Heritage Convention</a:t>
              </a:r>
            </a:p>
            <a:p>
              <a:pPr marL="0" marR="0" lvl="0" indent="0" algn="ctr" defTabSz="914332" rtl="0" eaLnBrk="0" fontAlgn="base" latinLnBrk="0" hangingPunct="0">
                <a:lnSpc>
                  <a:spcPct val="100000"/>
                </a:lnSpc>
                <a:spcBef>
                  <a:spcPts val="6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ctr" defTabSz="914332" rtl="0" eaLnBrk="0" fontAlgn="base" latinLnBrk="0" hangingPunct="0">
                <a:lnSpc>
                  <a:spcPct val="100000"/>
                </a:lnSpc>
                <a:spcBef>
                  <a:spcPts val="6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Rectangle 2"/>
          <p:cNvSpPr/>
          <p:nvPr/>
        </p:nvSpPr>
        <p:spPr>
          <a:xfrm>
            <a:off x="541324" y="1223200"/>
            <a:ext cx="5177305" cy="2072362"/>
          </a:xfrm>
          <a:prstGeom prst="rect">
            <a:avLst/>
          </a:prstGeom>
        </p:spPr>
        <p:txBody>
          <a:bodyPr wrap="square">
            <a:spAutoFit/>
          </a:bodyPr>
          <a:lstStyle/>
          <a:p>
            <a:pPr marL="0" marR="0" lvl="0" indent="0" algn="l" defTabSz="914400" rtl="0" eaLnBrk="1" fontAlgn="base" latinLnBrk="0" hangingPunct="1">
              <a:lnSpc>
                <a:spcPct val="100000"/>
              </a:lnSpc>
              <a:spcBef>
                <a:spcPts val="1000"/>
              </a:spcBef>
              <a:spcAft>
                <a:spcPct val="0"/>
              </a:spcAft>
              <a:buClr>
                <a:srgbClr val="5B9BD5">
                  <a:lumMod val="75000"/>
                </a:srgbClr>
              </a:buClr>
              <a:buSzPct val="130000"/>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Section I</a:t>
            </a:r>
          </a:p>
          <a:p>
            <a:pPr marL="261938" marR="0" lvl="0" indent="-261938" algn="just"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Questions cover extent of cooperation between culture and biodiversity-related conventions/</a:t>
            </a:r>
            <a:r>
              <a:rPr kumimoji="0" lang="en-US" sz="1600" b="0" i="0" u="none" strike="noStrike" kern="1200" cap="none" spc="0" normalizeH="0" baseline="0" noProof="0" dirty="0" err="1">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programmes</a:t>
            </a: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 at both national and property level.</a:t>
            </a:r>
          </a:p>
          <a:p>
            <a:pPr marL="261938" marR="0" lvl="0" indent="-261938" algn="just"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Particular emphasis is given to the </a:t>
            </a: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Second Protocol of the 1954 Hague Convention </a:t>
            </a: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and the </a:t>
            </a: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1972 Recommendation and Recommendation on the Historic Urban Landscape</a:t>
            </a: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 </a:t>
            </a:r>
          </a:p>
        </p:txBody>
      </p:sp>
      <p:pic>
        <p:nvPicPr>
          <p:cNvPr id="519" name="Picture 7"/>
          <p:cNvPicPr>
            <a:picLocks/>
          </p:cNvPicPr>
          <p:nvPr/>
        </p:nvPicPr>
        <p:blipFill>
          <a:blip r:embed="rId4"/>
          <a:stretch>
            <a:fillRect/>
          </a:stretch>
        </p:blipFill>
        <p:spPr>
          <a:xfrm>
            <a:off x="6214820" y="3809850"/>
            <a:ext cx="361333" cy="361333"/>
          </a:xfrm>
          <a:prstGeom prst="rect">
            <a:avLst/>
          </a:prstGeom>
        </p:spPr>
      </p:pic>
      <p:sp>
        <p:nvSpPr>
          <p:cNvPr id="6" name="Rectangle 5"/>
          <p:cNvSpPr/>
          <p:nvPr/>
        </p:nvSpPr>
        <p:spPr>
          <a:xfrm>
            <a:off x="6548200" y="3846043"/>
            <a:ext cx="227704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http://whc.unesco.org/en/guidelines/</a:t>
            </a:r>
          </a:p>
        </p:txBody>
      </p:sp>
      <p:sp>
        <p:nvSpPr>
          <p:cNvPr id="522" name="Rectangle 521"/>
          <p:cNvSpPr/>
          <p:nvPr/>
        </p:nvSpPr>
        <p:spPr>
          <a:xfrm>
            <a:off x="5917287" y="3710792"/>
            <a:ext cx="2901186" cy="261610"/>
          </a:xfrm>
          <a:prstGeom prst="rect">
            <a:avLst/>
          </a:prstGeom>
        </p:spPr>
        <p:txBody>
          <a:bodyPr wrap="square">
            <a:spAutoFit/>
          </a:bodyPr>
          <a:lstStyle/>
          <a:p>
            <a:pPr marL="0" marR="0" lvl="0" indent="447675"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Calibri" panose="020F0502020204030204" pitchFamily="34" charset="0"/>
            </a:endParaRPr>
          </a:p>
        </p:txBody>
      </p:sp>
      <p:sp>
        <p:nvSpPr>
          <p:cNvPr id="525" name="Rectangle 524"/>
          <p:cNvSpPr/>
          <p:nvPr/>
        </p:nvSpPr>
        <p:spPr>
          <a:xfrm>
            <a:off x="541323" y="3324150"/>
            <a:ext cx="5177305" cy="1451679"/>
          </a:xfrm>
          <a:prstGeom prst="rect">
            <a:avLst/>
          </a:prstGeom>
        </p:spPr>
        <p:txBody>
          <a:bodyPr wrap="square">
            <a:spAutoFit/>
          </a:bodyPr>
          <a:lstStyle/>
          <a:p>
            <a:pPr marL="0" marR="0" lvl="0" indent="0" algn="l" defTabSz="914400" rtl="0" eaLnBrk="1" fontAlgn="base" latinLnBrk="0" hangingPunct="1">
              <a:lnSpc>
                <a:spcPct val="100000"/>
              </a:lnSpc>
              <a:spcBef>
                <a:spcPts val="1000"/>
              </a:spcBef>
              <a:spcAft>
                <a:spcPct val="0"/>
              </a:spcAft>
              <a:buClr>
                <a:srgbClr val="5B9BD5">
                  <a:lumMod val="75000"/>
                </a:srgbClr>
              </a:buClr>
              <a:buSzPct val="130000"/>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Section II</a:t>
            </a:r>
          </a:p>
          <a:p>
            <a:pPr marL="261938" marR="0" lvl="0" indent="-261938" algn="just"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Questions relating to cooperation of Site Managers with the different conservation instruments and how overlapping protection is being used to ensure the conservation of heritage.</a:t>
            </a:r>
          </a:p>
        </p:txBody>
      </p:sp>
      <p:sp>
        <p:nvSpPr>
          <p:cNvPr id="18"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Tree>
    <p:extLst>
      <p:ext uri="{BB962C8B-B14F-4D97-AF65-F5344CB8AC3E}">
        <p14:creationId xmlns:p14="http://schemas.microsoft.com/office/powerpoint/2010/main" val="20495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257495"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与联合国教科文组织其他文化公约的协同作用</a:t>
            </a:r>
            <a:endParaRPr kumimoji="0" lang="en-GB"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20" name="Rectangle 19"/>
          <p:cNvSpPr/>
          <p:nvPr/>
        </p:nvSpPr>
        <p:spPr>
          <a:xfrm>
            <a:off x="1503756" y="1395775"/>
            <a:ext cx="6844286" cy="3085460"/>
          </a:xfrm>
          <a:prstGeom prst="rect">
            <a:avLst/>
          </a:prstGeom>
        </p:spPr>
        <p:txBody>
          <a:bodyPr wrap="square">
            <a:spAutoFit/>
          </a:bodyPr>
          <a:lstStyle/>
          <a:p>
            <a:pPr lvl="0">
              <a:spcBef>
                <a:spcPts val="2000"/>
              </a:spcBef>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1954</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关于发生武装冲突时保护文化财产的海牙公约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1954</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关于发生武装冲突时保护文化财产的海牙公约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第二议定书</a:t>
            </a:r>
            <a:endParaRPr lang="en-US" altLang="zh-CN"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en-US" altLang="zh-CN"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spcBef>
                <a:spcPts val="1500"/>
              </a:spcBef>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1970</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关于禁止和防止非法进出口文化财产和非法转让其所有权的方法的公约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en-US" altLang="zh-CN"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2001</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保护水下文化遗产公约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2003</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保护非物质文化遗产公约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a:defRPr/>
            </a:pP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2005</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保护和促进文化表现形式多样性公约</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endParaRPr lang="zh-CN" alt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pic>
        <p:nvPicPr>
          <p:cNvPr id="22" name="Picture 15"/>
          <p:cNvPicPr>
            <a:picLocks noChangeAspect="1"/>
          </p:cNvPicPr>
          <p:nvPr/>
        </p:nvPicPr>
        <p:blipFill rotWithShape="1">
          <a:blip r:embed="rId4">
            <a:extLst>
              <a:ext uri="{28A0092B-C50C-407E-A947-70E740481C1C}">
                <a14:useLocalDpi xmlns:a14="http://schemas.microsoft.com/office/drawing/2010/main" val="0"/>
              </a:ext>
            </a:extLst>
          </a:blip>
          <a:srcRect r="43985" b="44904"/>
          <a:stretch/>
        </p:blipFill>
        <p:spPr>
          <a:xfrm>
            <a:off x="953844" y="2789521"/>
            <a:ext cx="495461" cy="474397"/>
          </a:xfrm>
          <a:prstGeom prst="rect">
            <a:avLst/>
          </a:prstGeom>
        </p:spPr>
      </p:pic>
      <p:pic>
        <p:nvPicPr>
          <p:cNvPr id="24"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2" r="36010" b="34814"/>
          <a:stretch/>
        </p:blipFill>
        <p:spPr bwMode="auto">
          <a:xfrm>
            <a:off x="975443" y="2086326"/>
            <a:ext cx="525781" cy="53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780" y="3456958"/>
            <a:ext cx="389286" cy="38928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b="23849"/>
          <a:stretch/>
        </p:blipFill>
        <p:spPr>
          <a:xfrm>
            <a:off x="914380" y="4048617"/>
            <a:ext cx="647906" cy="4626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084" y="1386257"/>
            <a:ext cx="354982" cy="532473"/>
          </a:xfrm>
          <a:prstGeom prst="rect">
            <a:avLst/>
          </a:prstGeom>
        </p:spPr>
      </p:pic>
    </p:spTree>
    <p:extLst>
      <p:ext uri="{BB962C8B-B14F-4D97-AF65-F5344CB8AC3E}">
        <p14:creationId xmlns:p14="http://schemas.microsoft.com/office/powerpoint/2010/main" val="347748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25749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Synergies with other UNESCO culture Conventions</a:t>
            </a:r>
          </a:p>
        </p:txBody>
      </p:sp>
      <p:sp>
        <p:nvSpPr>
          <p:cNvPr id="20" name="Rectangle 19"/>
          <p:cNvSpPr/>
          <p:nvPr/>
        </p:nvSpPr>
        <p:spPr>
          <a:xfrm>
            <a:off x="1501224" y="1271914"/>
            <a:ext cx="6614076"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1954 Hague Convention for the Protection of Cultural  Property in the Event of Armed Conflict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Second Protocol to the 1954 Hague Convention for the Protection of Cultural Property in the Event of Armed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1970 Convention on the Means of Prohibiting and Preventing the Illicit Import, Export and Transfer of Ownership of Cultural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2001 Convention on the Protection of the Underwater Cultural Heritage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2003 Convention for the Safeguarding of the Intangible Cultural Heritage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2005 Convention on the Protection and Promotion of the Diversity of Cultural Expressions</a:t>
            </a:r>
          </a:p>
        </p:txBody>
      </p:sp>
      <p:pic>
        <p:nvPicPr>
          <p:cNvPr id="22" name="Picture 15"/>
          <p:cNvPicPr>
            <a:picLocks noChangeAspect="1"/>
          </p:cNvPicPr>
          <p:nvPr/>
        </p:nvPicPr>
        <p:blipFill rotWithShape="1">
          <a:blip r:embed="rId4">
            <a:extLst>
              <a:ext uri="{28A0092B-C50C-407E-A947-70E740481C1C}">
                <a14:useLocalDpi xmlns:a14="http://schemas.microsoft.com/office/drawing/2010/main" val="0"/>
              </a:ext>
            </a:extLst>
          </a:blip>
          <a:srcRect r="43985" b="44904"/>
          <a:stretch/>
        </p:blipFill>
        <p:spPr>
          <a:xfrm>
            <a:off x="929540" y="2904982"/>
            <a:ext cx="495461" cy="474397"/>
          </a:xfrm>
          <a:prstGeom prst="rect">
            <a:avLst/>
          </a:prstGeom>
        </p:spPr>
      </p:pic>
      <p:pic>
        <p:nvPicPr>
          <p:cNvPr id="24"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2" r="36010" b="34814"/>
          <a:stretch/>
        </p:blipFill>
        <p:spPr bwMode="auto">
          <a:xfrm>
            <a:off x="929540" y="2305390"/>
            <a:ext cx="525781" cy="53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27" y="3595646"/>
            <a:ext cx="389286" cy="38928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b="23849"/>
          <a:stretch/>
        </p:blipFill>
        <p:spPr>
          <a:xfrm>
            <a:off x="853317" y="4269334"/>
            <a:ext cx="647906" cy="4626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779" y="1349149"/>
            <a:ext cx="354982" cy="532473"/>
          </a:xfrm>
          <a:prstGeom prst="rect">
            <a:avLst/>
          </a:prstGeom>
        </p:spPr>
      </p:pic>
    </p:spTree>
    <p:extLst>
      <p:ext uri="{BB962C8B-B14F-4D97-AF65-F5344CB8AC3E}">
        <p14:creationId xmlns:p14="http://schemas.microsoft.com/office/powerpoint/2010/main" val="197458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与生物多样性相关公约和项目的协同作用</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07" t="1808" r="22294" b="18614"/>
          <a:stretch/>
        </p:blipFill>
        <p:spPr bwMode="auto">
          <a:xfrm>
            <a:off x="4082696" y="3372228"/>
            <a:ext cx="851632" cy="91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540" y="3352538"/>
            <a:ext cx="898153" cy="9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0592" y="3434179"/>
            <a:ext cx="1369971" cy="72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9086" y="1347531"/>
            <a:ext cx="9120407" cy="1860567"/>
            <a:chOff x="9086" y="1347531"/>
            <a:chExt cx="9120407" cy="1860567"/>
          </a:xfrm>
        </p:grpSpPr>
        <p:grpSp>
          <p:nvGrpSpPr>
            <p:cNvPr id="3" name="Groupe 2"/>
            <p:cNvGrpSpPr/>
            <p:nvPr/>
          </p:nvGrpSpPr>
          <p:grpSpPr>
            <a:xfrm>
              <a:off x="972456" y="1347531"/>
              <a:ext cx="7170057" cy="1069002"/>
              <a:chOff x="863362" y="1347530"/>
              <a:chExt cx="7263963" cy="1085267"/>
            </a:xfrm>
          </p:grpSpPr>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8421" y="1477904"/>
                <a:ext cx="2136401" cy="86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362" y="1347530"/>
                <a:ext cx="1085267" cy="1085267"/>
              </a:xfrm>
              <a:prstGeom prst="rect">
                <a:avLst/>
              </a:prstGeom>
            </p:spPr>
          </p:pic>
          <p:pic>
            <p:nvPicPr>
              <p:cNvPr id="15"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0284" y="1521693"/>
                <a:ext cx="1282294" cy="73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9198" y="1401562"/>
                <a:ext cx="698127" cy="97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e 1"/>
            <p:cNvGrpSpPr/>
            <p:nvPr/>
          </p:nvGrpSpPr>
          <p:grpSpPr>
            <a:xfrm>
              <a:off x="9086" y="2387581"/>
              <a:ext cx="9120407" cy="820517"/>
              <a:chOff x="9086" y="2445637"/>
              <a:chExt cx="9120407" cy="820517"/>
            </a:xfrm>
          </p:grpSpPr>
          <p:sp>
            <p:nvSpPr>
              <p:cNvPr id="26" name="Rectangle 25"/>
              <p:cNvSpPr/>
              <p:nvPr/>
            </p:nvSpPr>
            <p:spPr>
              <a:xfrm>
                <a:off x="9086" y="2445637"/>
                <a:ext cx="9120407" cy="820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4"/>
              <p:cNvSpPr txBox="1"/>
              <p:nvPr/>
            </p:nvSpPr>
            <p:spPr>
              <a:xfrm>
                <a:off x="716853" y="2503016"/>
                <a:ext cx="1511183" cy="400110"/>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保护世界文化和自然遗产公约</a:t>
                </a:r>
                <a:r>
                  <a:rPr lang="en-US" altLang="zh-CN" sz="1000" dirty="0">
                    <a:solidFill>
                      <a:srgbClr val="ED7D31">
                        <a:lumMod val="50000"/>
                      </a:srgbClr>
                    </a:solidFill>
                  </a:rPr>
                  <a:t>》</a:t>
                </a:r>
                <a:endPar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28" name="TextBox 25"/>
              <p:cNvSpPr txBox="1"/>
              <p:nvPr/>
            </p:nvSpPr>
            <p:spPr>
              <a:xfrm>
                <a:off x="2776457" y="2504131"/>
                <a:ext cx="1511182" cy="399077"/>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生物多样性公约</a:t>
                </a:r>
                <a:r>
                  <a:rPr lang="en-US" altLang="zh-CN" sz="1000" dirty="0">
                    <a:solidFill>
                      <a:srgbClr val="ED7D31">
                        <a:lumMod val="50000"/>
                      </a:srgbClr>
                    </a:solidFill>
                  </a:rPr>
                  <a:t>》(CBD)</a:t>
                </a:r>
                <a:endPar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29" name="TextBox 26"/>
              <p:cNvSpPr txBox="1"/>
              <p:nvPr/>
            </p:nvSpPr>
            <p:spPr>
              <a:xfrm>
                <a:off x="4804187" y="2467508"/>
                <a:ext cx="1629157" cy="400110"/>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濒危野生动植物种国际贸易公约</a:t>
                </a:r>
                <a:r>
                  <a:rPr lang="en-US" altLang="zh-CN" sz="1000" dirty="0">
                    <a:solidFill>
                      <a:srgbClr val="ED7D31">
                        <a:lumMod val="50000"/>
                      </a:srgbClr>
                    </a:solidFill>
                  </a:rPr>
                  <a:t>》(CITES)</a:t>
                </a:r>
                <a:endPar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30" name="TextBox 27"/>
              <p:cNvSpPr txBox="1"/>
              <p:nvPr/>
            </p:nvSpPr>
            <p:spPr>
              <a:xfrm>
                <a:off x="7055010" y="2448201"/>
                <a:ext cx="1633159" cy="553998"/>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养护野生动物移栖物种国际贸易公约</a:t>
                </a:r>
                <a:r>
                  <a:rPr lang="en-US" altLang="zh-CN" sz="1000" dirty="0">
                    <a:solidFill>
                      <a:srgbClr val="ED7D31">
                        <a:lumMod val="50000"/>
                      </a:srgbClr>
                    </a:solidFill>
                  </a:rPr>
                  <a:t>》(《</a:t>
                </a:r>
                <a:r>
                  <a:rPr lang="zh-CN" altLang="en-US" sz="1000" dirty="0">
                    <a:solidFill>
                      <a:srgbClr val="ED7D31">
                        <a:lumMod val="50000"/>
                      </a:srgbClr>
                    </a:solidFill>
                  </a:rPr>
                  <a:t>养护野生动物公约</a:t>
                </a:r>
                <a:r>
                  <a:rPr lang="en-US" altLang="zh-CN" sz="1000" dirty="0">
                    <a:solidFill>
                      <a:srgbClr val="ED7D31">
                        <a:lumMod val="50000"/>
                      </a:srgbClr>
                    </a:solidFill>
                  </a:rPr>
                  <a:t>》)</a:t>
                </a:r>
              </a:p>
            </p:txBody>
          </p:sp>
        </p:grpSp>
      </p:grpSp>
      <p:sp>
        <p:nvSpPr>
          <p:cNvPr id="32" name="Rectangle 31"/>
          <p:cNvSpPr/>
          <p:nvPr/>
        </p:nvSpPr>
        <p:spPr>
          <a:xfrm>
            <a:off x="9081" y="4309768"/>
            <a:ext cx="9120406" cy="793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29"/>
          <p:cNvSpPr txBox="1"/>
          <p:nvPr/>
        </p:nvSpPr>
        <p:spPr>
          <a:xfrm>
            <a:off x="6821495" y="4337754"/>
            <a:ext cx="1511182" cy="400110"/>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国际植物保护公约</a:t>
            </a:r>
            <a:r>
              <a:rPr lang="en-US" altLang="zh-CN" sz="1000" dirty="0">
                <a:solidFill>
                  <a:srgbClr val="ED7D31">
                    <a:lumMod val="50000"/>
                  </a:srgbClr>
                </a:solidFill>
              </a:rPr>
              <a:t>》</a:t>
            </a:r>
            <a:r>
              <a:rPr lang="zh-CN" altLang="en-US" sz="1000" dirty="0">
                <a:solidFill>
                  <a:srgbClr val="ED7D31">
                    <a:lumMod val="50000"/>
                  </a:srgbClr>
                </a:solidFill>
              </a:rPr>
              <a:t>（</a:t>
            </a:r>
            <a:r>
              <a:rPr lang="en-US" altLang="zh-CN" sz="1000" dirty="0">
                <a:solidFill>
                  <a:srgbClr val="ED7D31">
                    <a:lumMod val="50000"/>
                  </a:srgbClr>
                </a:solidFill>
              </a:rPr>
              <a:t>IPPC</a:t>
            </a:r>
            <a:r>
              <a:rPr lang="zh-CN" altLang="en-US" sz="1000" dirty="0">
                <a:solidFill>
                  <a:srgbClr val="ED7D31">
                    <a:lumMod val="50000"/>
                  </a:srgbClr>
                </a:solidFill>
              </a:rPr>
              <a:t>）</a:t>
            </a:r>
          </a:p>
        </p:txBody>
      </p:sp>
      <p:sp>
        <p:nvSpPr>
          <p:cNvPr id="34" name="TextBox 31"/>
          <p:cNvSpPr txBox="1"/>
          <p:nvPr/>
        </p:nvSpPr>
        <p:spPr>
          <a:xfrm>
            <a:off x="3647155" y="4350782"/>
            <a:ext cx="1720486" cy="400110"/>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关于国际重要湿地的公约</a:t>
            </a:r>
            <a:r>
              <a:rPr lang="en-US" altLang="zh-CN" sz="1000" dirty="0">
                <a:solidFill>
                  <a:srgbClr val="ED7D31">
                    <a:lumMod val="50000"/>
                  </a:srgbClr>
                </a:solidFill>
              </a:rPr>
              <a:t>》 </a:t>
            </a:r>
          </a:p>
          <a:p>
            <a:pPr lvl="0" algn="ctr">
              <a:defRPr/>
            </a:pPr>
            <a:r>
              <a:rPr lang="en-US" altLang="zh-CN" sz="1000" dirty="0">
                <a:solidFill>
                  <a:srgbClr val="ED7D31">
                    <a:lumMod val="50000"/>
                  </a:srgbClr>
                </a:solidFill>
              </a:rPr>
              <a:t>(《</a:t>
            </a:r>
            <a:r>
              <a:rPr lang="zh-CN" altLang="en-US" sz="1000" dirty="0">
                <a:solidFill>
                  <a:srgbClr val="ED7D31">
                    <a:lumMod val="50000"/>
                  </a:srgbClr>
                </a:solidFill>
              </a:rPr>
              <a:t>拉姆萨尔公约</a:t>
            </a:r>
            <a:r>
              <a:rPr lang="en-US" altLang="zh-CN" sz="1000" dirty="0">
                <a:solidFill>
                  <a:srgbClr val="ED7D31">
                    <a:lumMod val="50000"/>
                  </a:srgbClr>
                </a:solidFill>
              </a:rPr>
              <a:t>》)</a:t>
            </a:r>
          </a:p>
        </p:txBody>
      </p:sp>
      <p:sp>
        <p:nvSpPr>
          <p:cNvPr id="35" name="TextBox 32"/>
          <p:cNvSpPr txBox="1"/>
          <p:nvPr/>
        </p:nvSpPr>
        <p:spPr>
          <a:xfrm>
            <a:off x="687757" y="4328299"/>
            <a:ext cx="1633159" cy="400110"/>
          </a:xfrm>
          <a:prstGeom prst="rect">
            <a:avLst/>
          </a:prstGeom>
          <a:noFill/>
        </p:spPr>
        <p:txBody>
          <a:bodyPr wrap="square" rtlCol="0">
            <a:spAutoFit/>
          </a:bodyPr>
          <a:lstStyle/>
          <a:p>
            <a:pPr lvl="0" algn="ctr">
              <a:defRPr/>
            </a:pPr>
            <a:r>
              <a:rPr lang="en-US" altLang="zh-CN" sz="1000" dirty="0">
                <a:solidFill>
                  <a:srgbClr val="ED7D31">
                    <a:lumMod val="50000"/>
                  </a:srgbClr>
                </a:solidFill>
              </a:rPr>
              <a:t>《</a:t>
            </a:r>
            <a:r>
              <a:rPr lang="zh-CN" altLang="en-US" sz="1000" dirty="0">
                <a:solidFill>
                  <a:srgbClr val="ED7D31">
                    <a:lumMod val="50000"/>
                  </a:srgbClr>
                </a:solidFill>
              </a:rPr>
              <a:t>粮食和农业植物遗传资源国际条约</a:t>
            </a:r>
            <a:r>
              <a:rPr lang="en-US" altLang="zh-CN" sz="1000" dirty="0">
                <a:solidFill>
                  <a:srgbClr val="ED7D31">
                    <a:lumMod val="50000"/>
                  </a:srgbClr>
                </a:solidFill>
              </a:rPr>
              <a:t>》(ITPGRFA)</a:t>
            </a:r>
            <a:endPar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25"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237579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Synergies </a:t>
            </a: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with biodiversity-related Conventions and </a:t>
            </a:r>
            <a:r>
              <a:rPr kumimoji="0" lang="en-US" sz="1600" b="1" i="0" u="none" strike="noStrike" kern="1200" cap="none" spc="0" normalizeH="0" baseline="0" noProof="0" dirty="0" err="1">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Programmes</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07" t="1808" r="22294" b="18614"/>
          <a:stretch/>
        </p:blipFill>
        <p:spPr bwMode="auto">
          <a:xfrm>
            <a:off x="4082696" y="3372228"/>
            <a:ext cx="851632" cy="91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540" y="3352538"/>
            <a:ext cx="898153" cy="9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0592" y="3434179"/>
            <a:ext cx="1369971" cy="72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9086" y="1347531"/>
            <a:ext cx="9120407" cy="1860567"/>
            <a:chOff x="9086" y="1347531"/>
            <a:chExt cx="9120407" cy="1860567"/>
          </a:xfrm>
        </p:grpSpPr>
        <p:grpSp>
          <p:nvGrpSpPr>
            <p:cNvPr id="3" name="Groupe 2"/>
            <p:cNvGrpSpPr/>
            <p:nvPr/>
          </p:nvGrpSpPr>
          <p:grpSpPr>
            <a:xfrm>
              <a:off x="972456" y="1347531"/>
              <a:ext cx="7170057" cy="1069002"/>
              <a:chOff x="863362" y="1347530"/>
              <a:chExt cx="7263963" cy="1085267"/>
            </a:xfrm>
          </p:grpSpPr>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8421" y="1477904"/>
                <a:ext cx="2136401" cy="86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362" y="1347530"/>
                <a:ext cx="1085267" cy="1085267"/>
              </a:xfrm>
              <a:prstGeom prst="rect">
                <a:avLst/>
              </a:prstGeom>
            </p:spPr>
          </p:pic>
          <p:pic>
            <p:nvPicPr>
              <p:cNvPr id="15"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0284" y="1521693"/>
                <a:ext cx="1282294" cy="73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9198" y="1401562"/>
                <a:ext cx="698127" cy="97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e 1"/>
            <p:cNvGrpSpPr/>
            <p:nvPr/>
          </p:nvGrpSpPr>
          <p:grpSpPr>
            <a:xfrm>
              <a:off x="9086" y="2387581"/>
              <a:ext cx="9120407" cy="820517"/>
              <a:chOff x="9086" y="2445637"/>
              <a:chExt cx="9120407" cy="820517"/>
            </a:xfrm>
          </p:grpSpPr>
          <p:sp>
            <p:nvSpPr>
              <p:cNvPr id="26" name="Rectangle 25"/>
              <p:cNvSpPr/>
              <p:nvPr/>
            </p:nvSpPr>
            <p:spPr>
              <a:xfrm>
                <a:off x="9086" y="2445637"/>
                <a:ext cx="9120407" cy="820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4"/>
              <p:cNvSpPr txBox="1"/>
              <p:nvPr/>
            </p:nvSpPr>
            <p:spPr>
              <a:xfrm>
                <a:off x="716853" y="2503016"/>
                <a:ext cx="1511183" cy="706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Convention Concerning the Protection of the World Cultural and Natural Heritage</a:t>
                </a:r>
              </a:p>
            </p:txBody>
          </p:sp>
          <p:sp>
            <p:nvSpPr>
              <p:cNvPr id="28" name="TextBox 25"/>
              <p:cNvSpPr txBox="1"/>
              <p:nvPr/>
            </p:nvSpPr>
            <p:spPr>
              <a:xfrm>
                <a:off x="2760520" y="2574134"/>
                <a:ext cx="1511182" cy="39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Convention on Biological Diversity (CBD)</a:t>
                </a:r>
              </a:p>
            </p:txBody>
          </p:sp>
          <p:sp>
            <p:nvSpPr>
              <p:cNvPr id="29" name="TextBox 26"/>
              <p:cNvSpPr txBox="1"/>
              <p:nvPr/>
            </p:nvSpPr>
            <p:spPr>
              <a:xfrm>
                <a:off x="4804187" y="2467508"/>
                <a:ext cx="1629157" cy="706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Convention on International Trade in Endangered Species in Wild Flora and Fauna (CITES)</a:t>
                </a:r>
              </a:p>
            </p:txBody>
          </p:sp>
          <p:sp>
            <p:nvSpPr>
              <p:cNvPr id="30" name="TextBox 27"/>
              <p:cNvSpPr txBox="1"/>
              <p:nvPr/>
            </p:nvSpPr>
            <p:spPr>
              <a:xfrm>
                <a:off x="7048883" y="2525367"/>
                <a:ext cx="1633159" cy="706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Convention on the Conservation of Migratory Species of Wild Animals (CMS)</a:t>
                </a:r>
              </a:p>
            </p:txBody>
          </p:sp>
        </p:grpSp>
      </p:grpSp>
      <p:sp>
        <p:nvSpPr>
          <p:cNvPr id="32" name="Rectangle 31"/>
          <p:cNvSpPr/>
          <p:nvPr/>
        </p:nvSpPr>
        <p:spPr>
          <a:xfrm>
            <a:off x="9081" y="4309768"/>
            <a:ext cx="9120406" cy="793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29"/>
          <p:cNvSpPr txBox="1"/>
          <p:nvPr/>
        </p:nvSpPr>
        <p:spPr>
          <a:xfrm>
            <a:off x="6821495" y="4337754"/>
            <a:ext cx="1511182" cy="5525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International Plant Protection Convention (IPPC)</a:t>
            </a:r>
          </a:p>
        </p:txBody>
      </p:sp>
      <p:sp>
        <p:nvSpPr>
          <p:cNvPr id="34" name="TextBox 31"/>
          <p:cNvSpPr txBox="1"/>
          <p:nvPr/>
        </p:nvSpPr>
        <p:spPr>
          <a:xfrm>
            <a:off x="3647155" y="4350782"/>
            <a:ext cx="1720486" cy="5525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Convention on Wetlands of International Importance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t>
            </a:r>
            <a:r>
              <a:rPr kumimoji="0" lang="en-US" sz="1000" b="0" i="0" u="none" strike="noStrike" kern="1200" cap="none" spc="0" normalizeH="0" baseline="0" noProof="0" dirty="0" err="1">
                <a:ln>
                  <a:noFill/>
                </a:ln>
                <a:solidFill>
                  <a:srgbClr val="ED7D31">
                    <a:lumMod val="50000"/>
                  </a:srgbClr>
                </a:solidFill>
                <a:effectLst/>
                <a:uLnTx/>
                <a:uFillTx/>
                <a:latin typeface="Calibri" panose="020F0502020204030204"/>
                <a:ea typeface="+mn-ea"/>
                <a:cs typeface="+mn-cs"/>
              </a:rPr>
              <a:t>Ramsar</a:t>
            </a: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Convention)</a:t>
            </a:r>
          </a:p>
        </p:txBody>
      </p:sp>
      <p:sp>
        <p:nvSpPr>
          <p:cNvPr id="35" name="TextBox 32"/>
          <p:cNvSpPr txBox="1"/>
          <p:nvPr/>
        </p:nvSpPr>
        <p:spPr>
          <a:xfrm>
            <a:off x="687757" y="4328299"/>
            <a:ext cx="1633159" cy="706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International Treaty on Plant Genetic Resources for Food and Agriculture (ITPGRFA)</a:t>
            </a:r>
          </a:p>
        </p:txBody>
      </p:sp>
      <p:sp>
        <p:nvSpPr>
          <p:cNvPr id="25"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Tree>
    <p:extLst>
      <p:ext uri="{BB962C8B-B14F-4D97-AF65-F5344CB8AC3E}">
        <p14:creationId xmlns:p14="http://schemas.microsoft.com/office/powerpoint/2010/main" val="13318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 name="Rectangle 37"/>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监测指标和分析框架 </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36" name="Rectangle 35"/>
          <p:cNvSpPr/>
          <p:nvPr/>
        </p:nvSpPr>
        <p:spPr>
          <a:xfrm>
            <a:off x="541324" y="1223200"/>
            <a:ext cx="4291691" cy="2800767"/>
          </a:xfrm>
          <a:prstGeom prst="rect">
            <a:avLst/>
          </a:prstGeom>
        </p:spPr>
        <p:txBody>
          <a:bodyPr wrap="square">
            <a:sp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衡量世界遗产保护趋势和发展的指标</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基于定期报告的六个核心主题领域</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在定期报告反思期（</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2015-2017</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年）框架内制定</a:t>
            </a:r>
            <a:endParaRPr lang="en-US" altLang="zh-CN" sz="14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改进数据的呈现方式，提高数据的可获取性和可用性，使缔约国能够更有效地利用数据开展各自的监测活动</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在所有区域都适用的数据分析的全球模板</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defRP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将首先在第一个提交报告的区域试行使用</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sp>
        <p:nvSpPr>
          <p:cNvPr id="8"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873" y="1581750"/>
            <a:ext cx="3801600" cy="1980000"/>
          </a:xfrm>
          <a:prstGeom prst="rect">
            <a:avLst/>
          </a:prstGeom>
        </p:spPr>
      </p:pic>
    </p:spTree>
    <p:extLst>
      <p:ext uri="{BB962C8B-B14F-4D97-AF65-F5344CB8AC3E}">
        <p14:creationId xmlns:p14="http://schemas.microsoft.com/office/powerpoint/2010/main" val="37274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Monitoring Indicators and Analytical Framework </a:t>
            </a:r>
          </a:p>
        </p:txBody>
      </p:sp>
      <p:sp>
        <p:nvSpPr>
          <p:cNvPr id="36" name="Rectangle 35"/>
          <p:cNvSpPr/>
          <p:nvPr/>
        </p:nvSpPr>
        <p:spPr>
          <a:xfrm>
            <a:off x="541324" y="1223200"/>
            <a:ext cx="4291691" cy="3662541"/>
          </a:xfrm>
          <a:prstGeom prst="rect">
            <a:avLst/>
          </a:prstGeom>
        </p:spPr>
        <p:txBody>
          <a:bodyPr wrap="square">
            <a:spAutoFit/>
          </a:bodyPr>
          <a:lstStyle/>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Indicators to measure trends and developments in World Heritage conservation.</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Based on the six core thematic areas of the Periodic Reports.</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Developed within the framework of the Periodic Reporting Reflection Period (2015-2017) </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To improve the presentation of data for enhanced accessibility and usability, allowing States Parties to use it more effectively for their own monitoring activities </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A global template for the analysis of data in all regions </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r>
              <a:rPr lang="en-US" sz="1400" dirty="0">
                <a:solidFill>
                  <a:prstClr val="black">
                    <a:lumMod val="75000"/>
                    <a:lumOff val="25000"/>
                  </a:prstClr>
                </a:solidFill>
                <a:latin typeface="Calibri Light" panose="020F0302020204030204" pitchFamily="34" charset="0"/>
                <a:cs typeface="Calibri Light" panose="020F0302020204030204" pitchFamily="34" charset="0"/>
              </a:rPr>
              <a:t>To be used on a trial basis in the first regions to report</a:t>
            </a:r>
          </a:p>
          <a:p>
            <a:pPr marL="261938" marR="0" lvl="0" indent="-261938" algn="l" defTabSz="914400" rtl="0" eaLnBrk="1" fontAlgn="base" latinLnBrk="0" hangingPunct="1">
              <a:lnSpc>
                <a:spcPct val="100000"/>
              </a:lnSpc>
              <a:spcBef>
                <a:spcPts val="1000"/>
              </a:spcBef>
              <a:spcAft>
                <a:spcPct val="0"/>
              </a:spcAft>
              <a:buClr>
                <a:srgbClr val="5B9BD5">
                  <a:lumMod val="75000"/>
                </a:srgbClr>
              </a:buClr>
              <a:buSzPct val="130000"/>
              <a:buFont typeface="Symbol" panose="05050102010706020507" pitchFamily="18" charset="2"/>
              <a:buChar char="·"/>
              <a:tabLst/>
              <a:defRPr/>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sp>
        <p:nvSpPr>
          <p:cNvPr id="8"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873" y="1581750"/>
            <a:ext cx="3801600" cy="1980000"/>
          </a:xfrm>
          <a:prstGeom prst="rect">
            <a:avLst/>
          </a:prstGeom>
        </p:spPr>
      </p:pic>
    </p:spTree>
    <p:extLst>
      <p:ext uri="{BB962C8B-B14F-4D97-AF65-F5344CB8AC3E}">
        <p14:creationId xmlns:p14="http://schemas.microsoft.com/office/powerpoint/2010/main" val="17241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 name="Rectangle 37"/>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880101" y="0"/>
            <a:ext cx="30353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定期报告的网页</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grpSp>
        <p:nvGrpSpPr>
          <p:cNvPr id="10" name="Group 18"/>
          <p:cNvGrpSpPr/>
          <p:nvPr/>
        </p:nvGrpSpPr>
        <p:grpSpPr>
          <a:xfrm>
            <a:off x="6045204" y="1015372"/>
            <a:ext cx="2743769" cy="3627191"/>
            <a:chOff x="5753514" y="1032817"/>
            <a:chExt cx="2388987" cy="3627191"/>
          </a:xfrm>
        </p:grpSpPr>
        <p:grpSp>
          <p:nvGrpSpPr>
            <p:cNvPr id="11" name="Group 16"/>
            <p:cNvGrpSpPr/>
            <p:nvPr/>
          </p:nvGrpSpPr>
          <p:grpSpPr>
            <a:xfrm>
              <a:off x="5753514" y="1032817"/>
              <a:ext cx="2388987" cy="3627191"/>
              <a:chOff x="6455272" y="755350"/>
              <a:chExt cx="2625803" cy="3627191"/>
            </a:xfrm>
          </p:grpSpPr>
          <p:grpSp>
            <p:nvGrpSpPr>
              <p:cNvPr id="13" name="Group 3"/>
              <p:cNvGrpSpPr/>
              <p:nvPr/>
            </p:nvGrpSpPr>
            <p:grpSpPr>
              <a:xfrm>
                <a:off x="6455272" y="755350"/>
                <a:ext cx="2625803" cy="3627191"/>
                <a:chOff x="6518196" y="612909"/>
                <a:chExt cx="2625803" cy="3627191"/>
              </a:xfrm>
            </p:grpSpPr>
            <p:sp>
              <p:nvSpPr>
                <p:cNvPr id="15" name="Rectangle 14"/>
                <p:cNvSpPr/>
                <p:nvPr/>
              </p:nvSpPr>
              <p:spPr>
                <a:xfrm>
                  <a:off x="6518196" y="1152959"/>
                  <a:ext cx="2625803" cy="3087141"/>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http://whc.unesco.org/include/tool_video.cfm?youtubeid=iiSFmP-InWw</a:t>
                  </a:r>
                </a:p>
              </p:txBody>
            </p:sp>
            <p:sp>
              <p:nvSpPr>
                <p:cNvPr id="16" name="Rectangle 15"/>
                <p:cNvSpPr/>
                <p:nvPr/>
              </p:nvSpPr>
              <p:spPr>
                <a:xfrm>
                  <a:off x="6518196" y="612909"/>
                  <a:ext cx="2625803" cy="47620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4" name="Rectangle 13"/>
              <p:cNvSpPr/>
              <p:nvPr/>
            </p:nvSpPr>
            <p:spPr>
              <a:xfrm>
                <a:off x="6945749" y="851217"/>
                <a:ext cx="1207631" cy="307777"/>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zh-CN" altLang="en-US"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在线定期报告</a:t>
                </a:r>
                <a:endPar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2" name="Rectangle 11"/>
            <p:cNvSpPr/>
            <p:nvPr/>
          </p:nvSpPr>
          <p:spPr>
            <a:xfrm>
              <a:off x="5802736" y="1669641"/>
              <a:ext cx="2339762" cy="1815060"/>
            </a:xfrm>
            <a:prstGeom prst="rect">
              <a:avLst/>
            </a:prstGeom>
          </p:spPr>
          <p:txBody>
            <a:bodyPr wrap="square">
              <a:noAutofit/>
            </a:bodyPr>
            <a:lstStyle/>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第三轮报告平台：</a:t>
              </a:r>
              <a:endParaRPr kumimoji="0" lang="en-US" altLang="zh-CN" sz="12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hlinkClick r:id="rId4"/>
                </a:rPr>
                <a:t>http://whc.unesco.org/en/prcycle3/</a:t>
              </a:r>
              <a:endParaRPr kumimoji="0" lang="en-US"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lvl="0" algn="just" defTabSz="914332" eaLnBrk="0" fontAlgn="base" hangingPunct="0">
                <a:spcBef>
                  <a:spcPts val="600"/>
                </a:spcBef>
                <a:spcAft>
                  <a:spcPct val="0"/>
                </a:spcAft>
                <a:defRPr/>
              </a:pPr>
              <a:r>
                <a:rPr lang="en-US" altLang="zh-CN" sz="1200" dirty="0">
                  <a:solidFill>
                    <a:srgbClr val="000000"/>
                  </a:solidFill>
                  <a:latin typeface="Calibri Light" panose="020F0302020204030204" pitchFamily="34" charset="0"/>
                  <a:cs typeface="Calibri Light" panose="020F0302020204030204" pitchFamily="34" charset="0"/>
                </a:rPr>
                <a:t>- </a:t>
              </a:r>
              <a:r>
                <a:rPr lang="zh-CN" altLang="en-US" sz="1200" dirty="0">
                  <a:solidFill>
                    <a:srgbClr val="000000"/>
                  </a:solidFill>
                  <a:latin typeface="Calibri Light" panose="020F0302020204030204" pitchFamily="34" charset="0"/>
                  <a:cs typeface="Calibri Light" panose="020F0302020204030204" pitchFamily="34" charset="0"/>
                </a:rPr>
                <a:t>调查表问卷</a:t>
              </a:r>
            </a:p>
            <a:p>
              <a:pPr lvl="0" algn="just" defTabSz="914332" eaLnBrk="0" fontAlgn="base" hangingPunct="0">
                <a:spcBef>
                  <a:spcPts val="600"/>
                </a:spcBef>
                <a:spcAft>
                  <a:spcPct val="0"/>
                </a:spcAft>
                <a:defRPr/>
              </a:pPr>
              <a:r>
                <a:rPr lang="en-US" altLang="zh-CN" sz="1200" dirty="0">
                  <a:solidFill>
                    <a:srgbClr val="000000"/>
                  </a:solidFill>
                  <a:latin typeface="Calibri Light" panose="020F0302020204030204" pitchFamily="34" charset="0"/>
                  <a:cs typeface="Calibri Light" panose="020F0302020204030204" pitchFamily="34" charset="0"/>
                </a:rPr>
                <a:t>- </a:t>
              </a:r>
              <a:r>
                <a:rPr lang="zh-CN" altLang="en-US" sz="1200" dirty="0">
                  <a:solidFill>
                    <a:srgbClr val="000000"/>
                  </a:solidFill>
                  <a:latin typeface="Calibri Light" panose="020F0302020204030204" pitchFamily="34" charset="0"/>
                  <a:cs typeface="Calibri Light" panose="020F0302020204030204" pitchFamily="34" charset="0"/>
                </a:rPr>
                <a:t>培训和指导材料</a:t>
              </a:r>
              <a:endParaRPr lang="fr-FR" sz="1200" dirty="0">
                <a:solidFill>
                  <a:srgbClr val="000000"/>
                </a:solidFill>
                <a:latin typeface="Calibri Light" panose="020F0302020204030204" pitchFamily="34" charset="0"/>
                <a:cs typeface="Calibri Light" panose="020F0302020204030204" pitchFamily="34" charset="0"/>
              </a:endParaRPr>
            </a:p>
            <a:p>
              <a:pPr lvl="0" algn="just" defTabSz="914332" eaLnBrk="0" fontAlgn="base" hangingPunct="0">
                <a:spcBef>
                  <a:spcPts val="600"/>
                </a:spcBef>
                <a:spcAft>
                  <a:spcPct val="0"/>
                </a:spcAft>
                <a:defRPr/>
              </a:pPr>
              <a:r>
                <a:rPr lang="zh-CN" altLang="en-US" sz="1200" b="1" dirty="0">
                  <a:solidFill>
                    <a:srgbClr val="000000"/>
                  </a:solidFill>
                  <a:latin typeface="Calibri Light" panose="020F0302020204030204" pitchFamily="34" charset="0"/>
                  <a:cs typeface="Calibri Light" panose="020F0302020204030204" pitchFamily="34" charset="0"/>
                </a:rPr>
                <a:t>定期报告的一般信息：</a:t>
              </a:r>
              <a:endParaRPr lang="en-US" altLang="zh-CN" sz="1200" b="1" dirty="0">
                <a:solidFill>
                  <a:srgbClr val="000000"/>
                </a:solidFill>
                <a:latin typeface="Calibri Light" panose="020F0302020204030204" pitchFamily="34" charset="0"/>
                <a:cs typeface="Calibri Light" panose="020F0302020204030204" pitchFamily="34" charset="0"/>
              </a:endParaRPr>
            </a:p>
            <a:p>
              <a:pPr lvl="0" algn="just" defTabSz="914332" eaLnBrk="0" fontAlgn="base" hangingPunct="0">
                <a:spcBef>
                  <a:spcPts val="600"/>
                </a:spcBef>
                <a:spcAft>
                  <a:spcPct val="0"/>
                </a:spcAft>
                <a:defRPr/>
              </a:pPr>
              <a:r>
                <a:rPr lang="en-US" sz="1200" u="sng" dirty="0">
                  <a:solidFill>
                    <a:srgbClr val="000000"/>
                  </a:solidFill>
                  <a:latin typeface="Calibri Light" panose="020F0302020204030204" pitchFamily="34" charset="0"/>
                  <a:cs typeface="Calibri Light" panose="020F0302020204030204" pitchFamily="34" charset="0"/>
                  <a:hlinkClick r:id="rId5"/>
                </a:rPr>
                <a:t>whc.unesco.org/</a:t>
              </a:r>
              <a:r>
                <a:rPr lang="en-US" sz="1200" u="sng" dirty="0" err="1">
                  <a:solidFill>
                    <a:srgbClr val="000000"/>
                  </a:solidFill>
                  <a:latin typeface="Calibri Light" panose="020F0302020204030204" pitchFamily="34" charset="0"/>
                  <a:cs typeface="Calibri Light" panose="020F0302020204030204" pitchFamily="34" charset="0"/>
                  <a:hlinkClick r:id="rId5"/>
                </a:rPr>
                <a:t>en</a:t>
              </a:r>
              <a:r>
                <a:rPr lang="en-US" sz="1200" u="sng" dirty="0">
                  <a:solidFill>
                    <a:srgbClr val="000000"/>
                  </a:solidFill>
                  <a:latin typeface="Calibri Light" panose="020F0302020204030204" pitchFamily="34" charset="0"/>
                  <a:cs typeface="Calibri Light" panose="020F0302020204030204" pitchFamily="34" charset="0"/>
                  <a:hlinkClick r:id="rId5"/>
                </a:rPr>
                <a:t>/</a:t>
              </a:r>
              <a:r>
                <a:rPr lang="en-US" sz="1200" u="sng" dirty="0" err="1">
                  <a:solidFill>
                    <a:srgbClr val="000000"/>
                  </a:solidFill>
                  <a:latin typeface="Calibri Light" panose="020F0302020204030204" pitchFamily="34" charset="0"/>
                  <a:cs typeface="Calibri Light" panose="020F0302020204030204" pitchFamily="34" charset="0"/>
                  <a:hlinkClick r:id="rId5"/>
                </a:rPr>
                <a:t>periodicreporting</a:t>
              </a:r>
              <a:r>
                <a:rPr lang="en-US" sz="1200" u="sng" dirty="0">
                  <a:solidFill>
                    <a:srgbClr val="000000"/>
                  </a:solidFill>
                  <a:latin typeface="Calibri Light" panose="020F0302020204030204" pitchFamily="34" charset="0"/>
                  <a:cs typeface="Calibri Light" panose="020F0302020204030204" pitchFamily="34" charset="0"/>
                  <a:hlinkClick r:id="rId5"/>
                </a:rPr>
                <a:t>/</a:t>
              </a:r>
              <a:endParaRPr lang="en-US" sz="1200" u="sng" dirty="0">
                <a:solidFill>
                  <a:srgbClr val="000000"/>
                </a:solidFill>
                <a:latin typeface="Calibri Light" panose="020F0302020204030204" pitchFamily="34" charset="0"/>
                <a:cs typeface="Calibri Light" panose="020F0302020204030204" pitchFamily="34" charset="0"/>
              </a:endParaRPr>
            </a:p>
          </p:txBody>
        </p:sp>
      </p:grpSp>
      <p:pic>
        <p:nvPicPr>
          <p:cNvPr id="17" name="Picture 7"/>
          <p:cNvPicPr>
            <a:picLocks noChangeAspect="1"/>
          </p:cNvPicPr>
          <p:nvPr/>
        </p:nvPicPr>
        <p:blipFill>
          <a:blip r:embed="rId6"/>
          <a:stretch>
            <a:fillRect/>
          </a:stretch>
        </p:blipFill>
        <p:spPr>
          <a:xfrm>
            <a:off x="6112514" y="1088966"/>
            <a:ext cx="346346" cy="349161"/>
          </a:xfrm>
          <a:prstGeom prst="rect">
            <a:avLst/>
          </a:prstGeom>
        </p:spPr>
      </p:pic>
      <p:sp>
        <p:nvSpPr>
          <p:cNvPr id="18" name="CasellaDiTesto 1"/>
          <p:cNvSpPr txBox="1"/>
          <p:nvPr/>
        </p:nvSpPr>
        <p:spPr>
          <a:xfrm>
            <a:off x="515257" y="324463"/>
            <a:ext cx="4847317"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pic>
        <p:nvPicPr>
          <p:cNvPr id="19" name="Picture 18"/>
          <p:cNvPicPr>
            <a:picLocks noChangeAspect="1"/>
          </p:cNvPicPr>
          <p:nvPr/>
        </p:nvPicPr>
        <p:blipFill>
          <a:blip r:embed="rId7"/>
          <a:stretch>
            <a:fillRect/>
          </a:stretch>
        </p:blipFill>
        <p:spPr>
          <a:xfrm>
            <a:off x="6670759" y="3531097"/>
            <a:ext cx="1391052" cy="840097"/>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8990" r="9219"/>
          <a:stretch/>
        </p:blipFill>
        <p:spPr>
          <a:xfrm>
            <a:off x="781068" y="1403025"/>
            <a:ext cx="4938931" cy="3087141"/>
          </a:xfrm>
          <a:prstGeom prst="rect">
            <a:avLst/>
          </a:prstGeom>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t="5246" b="22150"/>
          <a:stretch/>
        </p:blipFill>
        <p:spPr>
          <a:xfrm>
            <a:off x="768116" y="1403025"/>
            <a:ext cx="4951883" cy="3219775"/>
          </a:xfrm>
          <a:prstGeom prst="rect">
            <a:avLst/>
          </a:prstGeom>
        </p:spPr>
      </p:pic>
    </p:spTree>
    <p:extLst>
      <p:ext uri="{BB962C8B-B14F-4D97-AF65-F5344CB8AC3E}">
        <p14:creationId xmlns:p14="http://schemas.microsoft.com/office/powerpoint/2010/main" val="29276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8492947" y="1755648"/>
            <a:ext cx="651053" cy="1602030"/>
          </a:xfrm>
          <a:prstGeom prst="rect">
            <a:avLst/>
          </a:prstGeom>
          <a:solidFill>
            <a:srgbClr val="FE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880101" y="0"/>
            <a:ext cx="30353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7734575"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Periodic Reporting webpages</a:t>
            </a:r>
          </a:p>
        </p:txBody>
      </p:sp>
      <p:grpSp>
        <p:nvGrpSpPr>
          <p:cNvPr id="10" name="Group 18"/>
          <p:cNvGrpSpPr/>
          <p:nvPr/>
        </p:nvGrpSpPr>
        <p:grpSpPr>
          <a:xfrm>
            <a:off x="6045201" y="1015372"/>
            <a:ext cx="2743769" cy="3627191"/>
            <a:chOff x="5753512" y="1032817"/>
            <a:chExt cx="2388987" cy="3627191"/>
          </a:xfrm>
        </p:grpSpPr>
        <p:grpSp>
          <p:nvGrpSpPr>
            <p:cNvPr id="11" name="Group 16"/>
            <p:cNvGrpSpPr/>
            <p:nvPr/>
          </p:nvGrpSpPr>
          <p:grpSpPr>
            <a:xfrm>
              <a:off x="5753512" y="1032817"/>
              <a:ext cx="2388987" cy="3627191"/>
              <a:chOff x="6455272" y="755350"/>
              <a:chExt cx="2625804" cy="3627191"/>
            </a:xfrm>
          </p:grpSpPr>
          <p:grpSp>
            <p:nvGrpSpPr>
              <p:cNvPr id="13" name="Group 3"/>
              <p:cNvGrpSpPr/>
              <p:nvPr/>
            </p:nvGrpSpPr>
            <p:grpSpPr>
              <a:xfrm>
                <a:off x="6455272" y="755350"/>
                <a:ext cx="2625804" cy="3627191"/>
                <a:chOff x="6518196" y="612909"/>
                <a:chExt cx="2625804" cy="3627191"/>
              </a:xfrm>
            </p:grpSpPr>
            <p:sp>
              <p:nvSpPr>
                <p:cNvPr id="15" name="Rectangle 14"/>
                <p:cNvSpPr/>
                <p:nvPr/>
              </p:nvSpPr>
              <p:spPr>
                <a:xfrm>
                  <a:off x="6518197" y="1152959"/>
                  <a:ext cx="2625803" cy="3087141"/>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http://whc.unesco.org/include/tool_video.cfm?youtubeid=iiSFmP-InWw</a:t>
                  </a:r>
                </a:p>
              </p:txBody>
            </p:sp>
            <p:sp>
              <p:nvSpPr>
                <p:cNvPr id="16" name="Rectangle 15"/>
                <p:cNvSpPr/>
                <p:nvPr/>
              </p:nvSpPr>
              <p:spPr>
                <a:xfrm>
                  <a:off x="6518196" y="612909"/>
                  <a:ext cx="2625803" cy="47620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endParaRPr>
                </a:p>
              </p:txBody>
            </p:sp>
          </p:grpSp>
          <p:sp>
            <p:nvSpPr>
              <p:cNvPr id="14" name="Rectangle 13"/>
              <p:cNvSpPr/>
              <p:nvPr/>
            </p:nvSpPr>
            <p:spPr>
              <a:xfrm>
                <a:off x="6945749" y="851217"/>
                <a:ext cx="1916072" cy="307777"/>
              </a:xfrm>
              <a:prstGeom prst="rect">
                <a:avLst/>
              </a:prstGeom>
            </p:spPr>
            <p:txBody>
              <a:bodyPr wrap="none">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Periodic Reporting online</a:t>
                </a:r>
              </a:p>
            </p:txBody>
          </p:sp>
        </p:grpSp>
        <p:sp>
          <p:nvSpPr>
            <p:cNvPr id="12" name="Rectangle 11"/>
            <p:cNvSpPr/>
            <p:nvPr/>
          </p:nvSpPr>
          <p:spPr>
            <a:xfrm>
              <a:off x="5802736" y="1669641"/>
              <a:ext cx="2339762" cy="1815060"/>
            </a:xfrm>
            <a:prstGeom prst="rect">
              <a:avLst/>
            </a:prstGeom>
          </p:spPr>
          <p:txBody>
            <a:bodyPr wrap="square">
              <a:noAutofit/>
            </a:bodyPr>
            <a:lstStyle/>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Third Cycle Platform</a:t>
              </a:r>
            </a:p>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http://whc.unesco.org/en/prcycle3/</a:t>
              </a: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332" rtl="0" eaLnBrk="0" fontAlgn="base" latinLnBrk="0" hangingPunct="0">
                <a:lnSpc>
                  <a:spcPct val="100000"/>
                </a:lnSpc>
                <a:spcBef>
                  <a:spcPts val="600"/>
                </a:spcBef>
                <a:spcAft>
                  <a:spcPct val="0"/>
                </a:spcAft>
                <a:buClrTx/>
                <a:buSzTx/>
                <a:buFontTx/>
                <a:buNone/>
                <a:tabLst/>
                <a:defRPr/>
              </a:pPr>
              <a:r>
                <a:rPr lang="en-US" sz="1100" dirty="0">
                  <a:solidFill>
                    <a:srgbClr val="000000"/>
                  </a:solidFill>
                  <a:latin typeface="Calibri" panose="020F0502020204030204"/>
                </a:rPr>
                <a:t>- Access to the </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Questionnaire</a:t>
              </a:r>
            </a:p>
            <a:p>
              <a:pPr marL="0" marR="0" lvl="0" indent="0" algn="just" defTabSz="914332" rtl="0" eaLnBrk="0" fontAlgn="base" latinLnBrk="0" hangingPunct="0">
                <a:lnSpc>
                  <a:spcPct val="10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Training and guidance materials</a:t>
              </a:r>
            </a:p>
            <a:p>
              <a:pPr marL="0" marR="0" lvl="0" indent="0" algn="just" defTabSz="914332" rtl="0" eaLnBrk="0" fontAlgn="base" latinLnBrk="0" hangingPunct="0">
                <a:lnSpc>
                  <a:spcPct val="100000"/>
                </a:lnSpc>
                <a:spcBef>
                  <a:spcPts val="600"/>
                </a:spcBef>
                <a:spcAft>
                  <a:spcPct val="0"/>
                </a:spcAft>
                <a:buClrTx/>
                <a:buSzTx/>
                <a:buFontTx/>
                <a:buNone/>
                <a:tabLst/>
                <a:defRPr/>
              </a:pPr>
              <a:endParaRPr lang="fr-FR" sz="1100" dirty="0">
                <a:solidFill>
                  <a:srgbClr val="000000"/>
                </a:solidFill>
                <a:latin typeface="Calibri" panose="020F0502020204030204"/>
              </a:endParaRPr>
            </a:p>
            <a:p>
              <a:pPr lvl="0" algn="just" defTabSz="914332" eaLnBrk="0" fontAlgn="base" hangingPunct="0">
                <a:spcBef>
                  <a:spcPts val="600"/>
                </a:spcBef>
                <a:spcAft>
                  <a:spcPct val="0"/>
                </a:spcAft>
                <a:defRPr/>
              </a:pPr>
              <a:r>
                <a:rPr lang="en-US" sz="1100" b="1" dirty="0">
                  <a:solidFill>
                    <a:srgbClr val="000000"/>
                  </a:solidFill>
                </a:rPr>
                <a:t>General information on Periodic Reporting</a:t>
              </a:r>
            </a:p>
            <a:p>
              <a:pPr lvl="0" algn="just" defTabSz="914332" eaLnBrk="0" fontAlgn="base" hangingPunct="0">
                <a:spcBef>
                  <a:spcPts val="600"/>
                </a:spcBef>
                <a:spcAft>
                  <a:spcPct val="0"/>
                </a:spcAft>
                <a:defRPr/>
              </a:pPr>
              <a:r>
                <a:rPr lang="en-US" sz="1100" u="sng" dirty="0">
                  <a:solidFill>
                    <a:srgbClr val="000000"/>
                  </a:solidFill>
                  <a:hlinkClick r:id="rId5"/>
                </a:rPr>
                <a:t>whc.unesco.org/</a:t>
              </a:r>
              <a:r>
                <a:rPr lang="en-US" sz="1100" u="sng" dirty="0" err="1">
                  <a:solidFill>
                    <a:srgbClr val="000000"/>
                  </a:solidFill>
                  <a:hlinkClick r:id="rId5"/>
                </a:rPr>
                <a:t>en</a:t>
              </a:r>
              <a:r>
                <a:rPr lang="en-US" sz="1100" u="sng" dirty="0">
                  <a:solidFill>
                    <a:srgbClr val="000000"/>
                  </a:solidFill>
                  <a:hlinkClick r:id="rId5"/>
                </a:rPr>
                <a:t>/</a:t>
              </a:r>
              <a:r>
                <a:rPr lang="en-US" sz="1100" u="sng" dirty="0" err="1">
                  <a:solidFill>
                    <a:srgbClr val="000000"/>
                  </a:solidFill>
                  <a:hlinkClick r:id="rId5"/>
                </a:rPr>
                <a:t>periodicreporting</a:t>
              </a:r>
              <a:r>
                <a:rPr lang="en-US" sz="1100" u="sng" dirty="0">
                  <a:solidFill>
                    <a:srgbClr val="000000"/>
                  </a:solidFill>
                  <a:hlinkClick r:id="rId5"/>
                </a:rPr>
                <a:t>/</a:t>
              </a:r>
              <a:endParaRPr lang="en-US" sz="1100" u="sng" dirty="0">
                <a:solidFill>
                  <a:srgbClr val="000000"/>
                </a:solidFill>
              </a:endParaRPr>
            </a:p>
          </p:txBody>
        </p:sp>
      </p:grpSp>
      <p:pic>
        <p:nvPicPr>
          <p:cNvPr id="17" name="Picture 7"/>
          <p:cNvPicPr>
            <a:picLocks noChangeAspect="1"/>
          </p:cNvPicPr>
          <p:nvPr/>
        </p:nvPicPr>
        <p:blipFill>
          <a:blip r:embed="rId6"/>
          <a:stretch>
            <a:fillRect/>
          </a:stretch>
        </p:blipFill>
        <p:spPr>
          <a:xfrm>
            <a:off x="6112514" y="1088966"/>
            <a:ext cx="346346" cy="349161"/>
          </a:xfrm>
          <a:prstGeom prst="rect">
            <a:avLst/>
          </a:prstGeom>
        </p:spPr>
      </p:pic>
      <p:sp>
        <p:nvSpPr>
          <p:cNvPr id="18" name="CasellaDiTesto 1"/>
          <p:cNvSpPr txBox="1"/>
          <p:nvPr/>
        </p:nvSpPr>
        <p:spPr>
          <a:xfrm>
            <a:off x="515257" y="324463"/>
            <a:ext cx="4847317"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pic>
        <p:nvPicPr>
          <p:cNvPr id="19" name="Picture 18"/>
          <p:cNvPicPr>
            <a:picLocks noChangeAspect="1"/>
          </p:cNvPicPr>
          <p:nvPr/>
        </p:nvPicPr>
        <p:blipFill>
          <a:blip r:embed="rId7"/>
          <a:stretch>
            <a:fillRect/>
          </a:stretch>
        </p:blipFill>
        <p:spPr>
          <a:xfrm>
            <a:off x="6670759" y="3531097"/>
            <a:ext cx="1391052" cy="840097"/>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8990" r="9219"/>
          <a:stretch/>
        </p:blipFill>
        <p:spPr>
          <a:xfrm>
            <a:off x="781068" y="1403025"/>
            <a:ext cx="4938931" cy="3087141"/>
          </a:xfrm>
          <a:prstGeom prst="rect">
            <a:avLst/>
          </a:prstGeom>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t="5246" b="22150"/>
          <a:stretch/>
        </p:blipFill>
        <p:spPr>
          <a:xfrm>
            <a:off x="768116" y="1403025"/>
            <a:ext cx="4951883" cy="3219775"/>
          </a:xfrm>
          <a:prstGeom prst="rect">
            <a:avLst/>
          </a:prstGeom>
        </p:spPr>
      </p:pic>
    </p:spTree>
    <p:extLst>
      <p:ext uri="{BB962C8B-B14F-4D97-AF65-F5344CB8AC3E}">
        <p14:creationId xmlns:p14="http://schemas.microsoft.com/office/powerpoint/2010/main" val="41649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培训材料</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
        <p:nvSpPr>
          <p:cNvPr id="20" name="Rectangle 19"/>
          <p:cNvSpPr/>
          <p:nvPr/>
        </p:nvSpPr>
        <p:spPr>
          <a:xfrm>
            <a:off x="675189" y="1284784"/>
            <a:ext cx="4068776" cy="2769989"/>
          </a:xfrm>
          <a:prstGeom prst="rect">
            <a:avLst/>
          </a:prstGeom>
        </p:spPr>
        <p:txBody>
          <a:bodyPr wrap="square">
            <a:spAutoFit/>
          </a:bodyPr>
          <a:lstStyle/>
          <a:p>
            <a:pPr fontAlgn="base">
              <a:lnSpc>
                <a:spcPts val="2400"/>
              </a:lnSpc>
              <a:spcBef>
                <a:spcPts val="1000"/>
              </a:spcBef>
              <a:spcAft>
                <a:spcPct val="0"/>
              </a:spcAft>
              <a:buClr>
                <a:srgbClr val="5B9BD5">
                  <a:lumMod val="75000"/>
                </a:srgbClr>
              </a:buClr>
              <a:buSzPct val="130000"/>
            </a:pPr>
            <a:r>
              <a:rPr lang="zh-CN" altLang="en-US" sz="1400" dirty="0">
                <a:solidFill>
                  <a:srgbClr val="000000"/>
                </a:solidFill>
                <a:latin typeface="Calibri Light" panose="020F0302020204030204" pitchFamily="34" charset="0"/>
                <a:cs typeface="Calibri Light" panose="020F0302020204030204" pitchFamily="34" charset="0"/>
              </a:rPr>
              <a:t>第三轮定期报告已经编制了一套专门的培训和指导材料，并将持续更新。</a:t>
            </a:r>
            <a:endParaRPr lang="en-US" altLang="zh-CN" sz="1400" dirty="0">
              <a:solidFill>
                <a:srgbClr val="000000"/>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促进自主和成功的定期报告工作</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支持能力建设</a:t>
            </a:r>
            <a:r>
              <a:rPr lang="zh-CN" altLang="en-US" sz="1400" dirty="0">
                <a:latin typeface="Calibri Light" panose="020F0302020204030204" pitchFamily="34" charset="0"/>
                <a:cs typeface="Calibri Light" panose="020F0302020204030204" pitchFamily="34" charset="0"/>
              </a:rPr>
              <a:t>工作</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适用于各种情况下的使用</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广大参与者易获得</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设计为用户友好和直观的工具</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适用于所有区域和遗产地</a:t>
            </a:r>
          </a:p>
        </p:txBody>
      </p:sp>
      <p:grpSp>
        <p:nvGrpSpPr>
          <p:cNvPr id="52" name="Group 51"/>
          <p:cNvGrpSpPr/>
          <p:nvPr/>
        </p:nvGrpSpPr>
        <p:grpSpPr>
          <a:xfrm>
            <a:off x="5794013" y="857250"/>
            <a:ext cx="3013097" cy="688590"/>
            <a:chOff x="5794021" y="848783"/>
            <a:chExt cx="3013097" cy="688590"/>
          </a:xfrm>
        </p:grpSpPr>
        <p:sp>
          <p:nvSpPr>
            <p:cNvPr id="34" name="Rectangle 3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845" y="904967"/>
              <a:ext cx="396847" cy="576221"/>
            </a:xfrm>
            <a:prstGeom prst="rect">
              <a:avLst/>
            </a:prstGeom>
            <a:ln>
              <a:noFill/>
            </a:ln>
          </p:spPr>
        </p:pic>
        <p:sp>
          <p:nvSpPr>
            <p:cNvPr id="48" name="Rectangle 47"/>
            <p:cNvSpPr/>
            <p:nvPr/>
          </p:nvSpPr>
          <p:spPr>
            <a:xfrm>
              <a:off x="6629407" y="848783"/>
              <a:ext cx="2177707" cy="688589"/>
            </a:xfrm>
            <a:prstGeom prst="rect">
              <a:avLst/>
            </a:prstGeom>
            <a:solidFill>
              <a:srgbClr val="098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29407" y="1066119"/>
              <a:ext cx="2177707" cy="253916"/>
            </a:xfrm>
            <a:prstGeom prst="rect">
              <a:avLst/>
            </a:prstGeom>
            <a:noFill/>
            <a:ln>
              <a:noFill/>
            </a:ln>
          </p:spPr>
          <p:txBody>
            <a:bodyPr wrap="square" rtlCol="0">
              <a:spAutoFit/>
            </a:bodyPr>
            <a:lstStyle/>
            <a:p>
              <a:r>
                <a:rPr lang="zh-CN" altLang="en-US" sz="1050" b="1" dirty="0">
                  <a:solidFill>
                    <a:schemeClr val="bg1"/>
                  </a:solidFill>
                </a:rPr>
                <a:t>遗产地管理者手册</a:t>
              </a:r>
              <a:endParaRPr lang="en-US" sz="1050" b="1" dirty="0">
                <a:solidFill>
                  <a:schemeClr val="bg1"/>
                </a:solidFill>
              </a:endParaRPr>
            </a:p>
          </p:txBody>
        </p:sp>
      </p:grpSp>
      <p:grpSp>
        <p:nvGrpSpPr>
          <p:cNvPr id="122" name="Group 121"/>
          <p:cNvGrpSpPr/>
          <p:nvPr/>
        </p:nvGrpSpPr>
        <p:grpSpPr>
          <a:xfrm>
            <a:off x="5794013" y="1617949"/>
            <a:ext cx="3013097" cy="688590"/>
            <a:chOff x="5794013" y="1617949"/>
            <a:chExt cx="3013097" cy="688590"/>
          </a:xfrm>
        </p:grpSpPr>
        <p:grpSp>
          <p:nvGrpSpPr>
            <p:cNvPr id="58" name="Group 57"/>
            <p:cNvGrpSpPr/>
            <p:nvPr/>
          </p:nvGrpSpPr>
          <p:grpSpPr>
            <a:xfrm>
              <a:off x="5794013" y="1617949"/>
              <a:ext cx="3013097" cy="688590"/>
              <a:chOff x="5794021" y="848783"/>
              <a:chExt cx="3013097" cy="688590"/>
            </a:xfrm>
          </p:grpSpPr>
          <p:sp>
            <p:nvSpPr>
              <p:cNvPr id="59" name="Rectangle 58"/>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29406" y="848783"/>
                <a:ext cx="2177707" cy="688589"/>
              </a:xfrm>
              <a:prstGeom prst="rect">
                <a:avLst/>
              </a:prstGeom>
              <a:solidFill>
                <a:srgbClr val="FF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629401" y="1066119"/>
                <a:ext cx="2177714" cy="253916"/>
              </a:xfrm>
              <a:prstGeom prst="rect">
                <a:avLst/>
              </a:prstGeom>
              <a:noFill/>
            </p:spPr>
            <p:txBody>
              <a:bodyPr wrap="square" rtlCol="0">
                <a:spAutoFit/>
              </a:bodyPr>
              <a:lstStyle/>
              <a:p>
                <a:r>
                  <a:rPr lang="zh-CN" altLang="en-US" sz="1050" b="1" dirty="0">
                    <a:solidFill>
                      <a:schemeClr val="bg1"/>
                    </a:solidFill>
                  </a:rPr>
                  <a:t>视频教程</a:t>
                </a:r>
                <a:endParaRPr lang="en-US" sz="1050" b="1" dirty="0">
                  <a:solidFill>
                    <a:schemeClr val="bg1"/>
                  </a:solidFill>
                </a:endParaRPr>
              </a:p>
            </p:txBody>
          </p:sp>
        </p:gr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6503" y="1722381"/>
              <a:ext cx="396000" cy="297000"/>
            </a:xfrm>
            <a:prstGeom prst="rect">
              <a:avLst/>
            </a:prstGeom>
            <a:ln>
              <a:noFill/>
            </a:ln>
            <a:effectLst/>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8699" y="1899245"/>
              <a:ext cx="447608" cy="335706"/>
            </a:xfrm>
            <a:prstGeom prst="rect">
              <a:avLst/>
            </a:prstGeom>
            <a:ln>
              <a:noFill/>
            </a:ln>
            <a:effectLst>
              <a:outerShdw blurRad="292100" dist="139700" dir="2700000" algn="tl" rotWithShape="0">
                <a:srgbClr val="333333">
                  <a:alpha val="65000"/>
                </a:srgbClr>
              </a:outerShdw>
            </a:effectLst>
          </p:spPr>
        </p:pic>
      </p:grpSp>
      <p:grpSp>
        <p:nvGrpSpPr>
          <p:cNvPr id="123" name="Group 122"/>
          <p:cNvGrpSpPr/>
          <p:nvPr/>
        </p:nvGrpSpPr>
        <p:grpSpPr>
          <a:xfrm>
            <a:off x="5794013" y="2378648"/>
            <a:ext cx="3013097" cy="688590"/>
            <a:chOff x="5794013" y="2378648"/>
            <a:chExt cx="3013097" cy="688590"/>
          </a:xfrm>
        </p:grpSpPr>
        <p:grpSp>
          <p:nvGrpSpPr>
            <p:cNvPr id="63" name="Group 62"/>
            <p:cNvGrpSpPr/>
            <p:nvPr/>
          </p:nvGrpSpPr>
          <p:grpSpPr>
            <a:xfrm>
              <a:off x="5794013" y="2378648"/>
              <a:ext cx="3013097" cy="688590"/>
              <a:chOff x="5794021" y="848783"/>
              <a:chExt cx="3013097" cy="688590"/>
            </a:xfrm>
          </p:grpSpPr>
          <p:sp>
            <p:nvSpPr>
              <p:cNvPr id="64" name="Rectangle 6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29406" y="848783"/>
                <a:ext cx="2177708" cy="688589"/>
              </a:xfrm>
              <a:prstGeom prst="rect">
                <a:avLst/>
              </a:prstGeom>
              <a:solidFill>
                <a:srgbClr val="EBA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629401" y="1066119"/>
                <a:ext cx="2177714" cy="253916"/>
              </a:xfrm>
              <a:prstGeom prst="rect">
                <a:avLst/>
              </a:prstGeom>
              <a:noFill/>
            </p:spPr>
            <p:txBody>
              <a:bodyPr wrap="square" rtlCol="0">
                <a:spAutoFit/>
              </a:bodyPr>
              <a:lstStyle/>
              <a:p>
                <a:r>
                  <a:rPr lang="zh-CN" altLang="en-US" sz="1050" b="1" dirty="0">
                    <a:solidFill>
                      <a:schemeClr val="bg1"/>
                    </a:solidFill>
                  </a:rPr>
                  <a:t>学习模块</a:t>
                </a:r>
                <a:endParaRPr lang="en-US" sz="1050" b="1" dirty="0">
                  <a:solidFill>
                    <a:schemeClr val="bg1"/>
                  </a:solidFill>
                </a:endParaRPr>
              </a:p>
            </p:txBody>
          </p:sp>
        </p:grpSp>
        <p:grpSp>
          <p:nvGrpSpPr>
            <p:cNvPr id="103" name="Group 102"/>
            <p:cNvGrpSpPr/>
            <p:nvPr/>
          </p:nvGrpSpPr>
          <p:grpSpPr>
            <a:xfrm>
              <a:off x="5972025" y="2792888"/>
              <a:ext cx="433466" cy="261610"/>
              <a:chOff x="508000" y="1922012"/>
              <a:chExt cx="1349846" cy="814660"/>
            </a:xfrm>
          </p:grpSpPr>
          <p:grpSp>
            <p:nvGrpSpPr>
              <p:cNvPr id="104" name="Group 103">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07"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7030A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08" name="TextBox 107">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3</a:t>
                  </a:r>
                </a:p>
              </p:txBody>
            </p:sp>
          </p:grpSp>
          <p:sp>
            <p:nvSpPr>
              <p:cNvPr id="105"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5973816" y="2381527"/>
              <a:ext cx="433466" cy="261610"/>
              <a:chOff x="508000" y="1922012"/>
              <a:chExt cx="1349846" cy="814660"/>
            </a:xfrm>
          </p:grpSpPr>
          <p:grpSp>
            <p:nvGrpSpPr>
              <p:cNvPr id="110" name="Group 109">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12"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C000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13" name="TextBox 112">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1</a:t>
                  </a:r>
                </a:p>
              </p:txBody>
            </p:sp>
          </p:grpSp>
          <p:sp>
            <p:nvSpPr>
              <p:cNvPr id="111"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967466" y="2580309"/>
              <a:ext cx="433466" cy="261610"/>
              <a:chOff x="508000" y="1922012"/>
              <a:chExt cx="1349846" cy="814660"/>
            </a:xfrm>
          </p:grpSpPr>
          <p:grpSp>
            <p:nvGrpSpPr>
              <p:cNvPr id="115" name="Group 114">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17"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61A0DB"/>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18" name="TextBox 117">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2</a:t>
                  </a:r>
                </a:p>
              </p:txBody>
            </p:sp>
          </p:grpSp>
          <p:sp>
            <p:nvSpPr>
              <p:cNvPr id="116"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5794013" y="3139347"/>
            <a:ext cx="3013097" cy="688590"/>
            <a:chOff x="5794013" y="3139347"/>
            <a:chExt cx="3013097" cy="688590"/>
          </a:xfrm>
        </p:grpSpPr>
        <p:grpSp>
          <p:nvGrpSpPr>
            <p:cNvPr id="68" name="Group 67"/>
            <p:cNvGrpSpPr/>
            <p:nvPr/>
          </p:nvGrpSpPr>
          <p:grpSpPr>
            <a:xfrm>
              <a:off x="5794013" y="3139347"/>
              <a:ext cx="3013097" cy="688590"/>
              <a:chOff x="5794021" y="848783"/>
              <a:chExt cx="3013097" cy="688590"/>
            </a:xfrm>
          </p:grpSpPr>
          <p:sp>
            <p:nvSpPr>
              <p:cNvPr id="69" name="Rectangle 68"/>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629401" y="1066119"/>
                <a:ext cx="2177713" cy="253916"/>
              </a:xfrm>
              <a:prstGeom prst="rect">
                <a:avLst/>
              </a:prstGeom>
              <a:noFill/>
            </p:spPr>
            <p:txBody>
              <a:bodyPr wrap="square" rtlCol="0">
                <a:spAutoFit/>
              </a:bodyPr>
              <a:lstStyle/>
              <a:p>
                <a:r>
                  <a:rPr lang="zh-CN" altLang="en-US" sz="1050" b="1" dirty="0">
                    <a:solidFill>
                      <a:schemeClr val="bg1"/>
                    </a:solidFill>
                  </a:rPr>
                  <a:t>指南与关键术语索引</a:t>
                </a:r>
                <a:endParaRPr lang="en-US" sz="1050" b="1" dirty="0">
                  <a:solidFill>
                    <a:schemeClr val="bg1"/>
                  </a:solidFill>
                </a:endParaRPr>
              </a:p>
            </p:txBody>
          </p:sp>
        </p:grpSp>
        <p:pic>
          <p:nvPicPr>
            <p:cNvPr id="119" name="Picture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grpSp>
        <p:nvGrpSpPr>
          <p:cNvPr id="125" name="Group 124"/>
          <p:cNvGrpSpPr/>
          <p:nvPr/>
        </p:nvGrpSpPr>
        <p:grpSpPr>
          <a:xfrm>
            <a:off x="5794013" y="3900046"/>
            <a:ext cx="3013097" cy="688590"/>
            <a:chOff x="5794013" y="3900046"/>
            <a:chExt cx="3013097" cy="688590"/>
          </a:xfrm>
        </p:grpSpPr>
        <p:grpSp>
          <p:nvGrpSpPr>
            <p:cNvPr id="80" name="Group 79"/>
            <p:cNvGrpSpPr/>
            <p:nvPr/>
          </p:nvGrpSpPr>
          <p:grpSpPr>
            <a:xfrm>
              <a:off x="5794013" y="3900046"/>
              <a:ext cx="3013097" cy="688590"/>
              <a:chOff x="5794021" y="848783"/>
              <a:chExt cx="3013097" cy="688590"/>
            </a:xfrm>
          </p:grpSpPr>
          <p:sp>
            <p:nvSpPr>
              <p:cNvPr id="81" name="Rectangle 8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29406" y="848783"/>
                <a:ext cx="2177708" cy="688589"/>
              </a:xfrm>
              <a:prstGeom prst="rect">
                <a:avLst/>
              </a:prstGeom>
              <a:solidFill>
                <a:srgbClr val="FB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629405" y="1066119"/>
                <a:ext cx="2177709" cy="253916"/>
              </a:xfrm>
              <a:prstGeom prst="rect">
                <a:avLst/>
              </a:prstGeom>
              <a:noFill/>
            </p:spPr>
            <p:txBody>
              <a:bodyPr wrap="square" rtlCol="0">
                <a:spAutoFit/>
              </a:bodyPr>
              <a:lstStyle/>
              <a:p>
                <a:r>
                  <a:rPr lang="zh-CN" altLang="en-US" sz="1050" b="1" dirty="0">
                    <a:solidFill>
                      <a:schemeClr val="bg1"/>
                    </a:solidFill>
                  </a:rPr>
                  <a:t>问卷样本</a:t>
                </a:r>
                <a:endParaRPr lang="en-US" sz="1050" b="1" dirty="0">
                  <a:solidFill>
                    <a:schemeClr val="bg1"/>
                  </a:solidFill>
                </a:endParaRPr>
              </a:p>
            </p:txBody>
          </p:sp>
        </p:grpSp>
        <p:pic>
          <p:nvPicPr>
            <p:cNvPr id="120" name="Picture 119"/>
            <p:cNvPicPr>
              <a:picLocks noChangeAspect="1"/>
            </p:cNvPicPr>
            <p:nvPr/>
          </p:nvPicPr>
          <p:blipFill rotWithShape="1">
            <a:blip r:embed="rId8" cstate="print">
              <a:extLst>
                <a:ext uri="{28A0092B-C50C-407E-A947-70E740481C1C}">
                  <a14:useLocalDpi xmlns:a14="http://schemas.microsoft.com/office/drawing/2010/main" val="0"/>
                </a:ext>
              </a:extLst>
            </a:blip>
            <a:srcRect l="19836" t="27490" r="16111" b="6831"/>
            <a:stretch/>
          </p:blipFill>
          <p:spPr>
            <a:xfrm>
              <a:off x="6011283" y="4020568"/>
              <a:ext cx="396000" cy="437684"/>
            </a:xfrm>
            <a:prstGeom prst="rect">
              <a:avLst/>
            </a:prstGeom>
          </p:spPr>
        </p:pic>
      </p:grpSp>
    </p:spTree>
    <p:extLst>
      <p:ext uri="{BB962C8B-B14F-4D97-AF65-F5344CB8AC3E}">
        <p14:creationId xmlns:p14="http://schemas.microsoft.com/office/powerpoint/2010/main" val="7332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1+#ppt_w/2"/>
                                          </p:val>
                                        </p:tav>
                                        <p:tav tm="100000">
                                          <p:val>
                                            <p:strVal val="#ppt_x"/>
                                          </p:val>
                                        </p:tav>
                                      </p:tavLst>
                                    </p:anim>
                                    <p:anim calcmode="lin" valueType="num">
                                      <p:cBhvr additive="base">
                                        <p:cTn id="13" dur="500" fill="hold"/>
                                        <p:tgtEl>
                                          <p:spTgt spid="1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fill="hold"/>
                                        <p:tgtEl>
                                          <p:spTgt spid="123"/>
                                        </p:tgtEl>
                                        <p:attrNameLst>
                                          <p:attrName>ppt_x</p:attrName>
                                        </p:attrNameLst>
                                      </p:cBhvr>
                                      <p:tavLst>
                                        <p:tav tm="0">
                                          <p:val>
                                            <p:strVal val="1+#ppt_w/2"/>
                                          </p:val>
                                        </p:tav>
                                        <p:tav tm="100000">
                                          <p:val>
                                            <p:strVal val="#ppt_x"/>
                                          </p:val>
                                        </p:tav>
                                      </p:tavLst>
                                    </p:anim>
                                    <p:anim calcmode="lin" valueType="num">
                                      <p:cBhvr additive="base">
                                        <p:cTn id="18" dur="500" fill="hold"/>
                                        <p:tgtEl>
                                          <p:spTgt spid="1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24"/>
                                        </p:tgtEl>
                                        <p:attrNameLst>
                                          <p:attrName>style.visibility</p:attrName>
                                        </p:attrNameLst>
                                      </p:cBhvr>
                                      <p:to>
                                        <p:strVal val="visible"/>
                                      </p:to>
                                    </p:set>
                                    <p:anim calcmode="lin" valueType="num">
                                      <p:cBhvr additive="base">
                                        <p:cTn id="22" dur="500" fill="hold"/>
                                        <p:tgtEl>
                                          <p:spTgt spid="124"/>
                                        </p:tgtEl>
                                        <p:attrNameLst>
                                          <p:attrName>ppt_x</p:attrName>
                                        </p:attrNameLst>
                                      </p:cBhvr>
                                      <p:tavLst>
                                        <p:tav tm="0">
                                          <p:val>
                                            <p:strVal val="1+#ppt_w/2"/>
                                          </p:val>
                                        </p:tav>
                                        <p:tav tm="100000">
                                          <p:val>
                                            <p:strVal val="#ppt_x"/>
                                          </p:val>
                                        </p:tav>
                                      </p:tavLst>
                                    </p:anim>
                                    <p:anim calcmode="lin" valueType="num">
                                      <p:cBhvr additive="base">
                                        <p:cTn id="23" dur="500" fill="hold"/>
                                        <p:tgtEl>
                                          <p:spTgt spid="1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500" fill="hold"/>
                                        <p:tgtEl>
                                          <p:spTgt spid="125"/>
                                        </p:tgtEl>
                                        <p:attrNameLst>
                                          <p:attrName>ppt_x</p:attrName>
                                        </p:attrNameLst>
                                      </p:cBhvr>
                                      <p:tavLst>
                                        <p:tav tm="0">
                                          <p:val>
                                            <p:strVal val="1+#ppt_w/2"/>
                                          </p:val>
                                        </p:tav>
                                        <p:tav tm="100000">
                                          <p:val>
                                            <p:strVal val="#ppt_x"/>
                                          </p:val>
                                        </p:tav>
                                      </p:tavLst>
                                    </p:anim>
                                    <p:anim calcmode="lin" valueType="num">
                                      <p:cBhvr additive="base">
                                        <p:cTn id="2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11" name="CasellaDiTesto 1"/>
          <p:cNvSpPr txBox="1"/>
          <p:nvPr/>
        </p:nvSpPr>
        <p:spPr>
          <a:xfrm>
            <a:off x="682171" y="924543"/>
            <a:ext cx="7649850" cy="3816429"/>
          </a:xfrm>
          <a:prstGeom prst="rect">
            <a:avLst/>
          </a:prstGeom>
          <a:noFill/>
        </p:spPr>
        <p:txBody>
          <a:bodyPr wrap="square" rtlCol="0">
            <a:spAutoFit/>
          </a:bodyPr>
          <a:lstStyle/>
          <a:p>
            <a:r>
              <a:rPr lang="en-US" sz="2000" b="1" dirty="0">
                <a:solidFill>
                  <a:schemeClr val="tx1">
                    <a:lumMod val="75000"/>
                    <a:lumOff val="25000"/>
                  </a:schemeClr>
                </a:solidFill>
                <a:latin typeface="Calibri Light" panose="020F0302020204030204" pitchFamily="34" charset="0"/>
                <a:cs typeface="Calibri Light" panose="020F0302020204030204" pitchFamily="34" charset="0"/>
              </a:rPr>
              <a:t>At the end of the session, trainees:</a:t>
            </a:r>
          </a:p>
          <a:p>
            <a:endParaRPr lang="en-US" sz="2000" dirty="0">
              <a:solidFill>
                <a:schemeClr val="tx1">
                  <a:lumMod val="75000"/>
                  <a:lumOff val="25000"/>
                </a:schemeClr>
              </a:solidFill>
              <a:latin typeface="Calibri Light" panose="020F0302020204030204" pitchFamily="34" charset="0"/>
              <a:ea typeface="Goudy Old Style"/>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US" dirty="0">
                <a:solidFill>
                  <a:schemeClr val="tx1">
                    <a:lumMod val="75000"/>
                    <a:lumOff val="25000"/>
                  </a:schemeClr>
                </a:solidFill>
                <a:latin typeface="Calibri Light" panose="020F0302020204030204" pitchFamily="34" charset="0"/>
                <a:cs typeface="Calibri Light" panose="020F0302020204030204" pitchFamily="34" charset="0"/>
              </a:rPr>
              <a:t>Will gain a clear understanding of who is involved in the Periodic Reporting exercise and what the respective roles are. </a:t>
            </a:r>
          </a:p>
          <a:p>
            <a:pPr marL="457178" indent="-457178">
              <a:buClr>
                <a:schemeClr val="tx1">
                  <a:lumMod val="65000"/>
                  <a:lumOff val="35000"/>
                </a:schemeClr>
              </a:buClr>
              <a:buSzPct val="120000"/>
              <a:buFont typeface="Wingdings 2" panose="05020102010507070707" pitchFamily="18" charset="2"/>
              <a:buChar char="R"/>
            </a:pPr>
            <a:endParaRPr lang="en-GB" sz="900" dirty="0">
              <a:solidFill>
                <a:schemeClr val="tx1">
                  <a:lumMod val="75000"/>
                  <a:lumOff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US" sz="900" dirty="0">
              <a:solidFill>
                <a:schemeClr val="tx1">
                  <a:lumMod val="75000"/>
                  <a:lumOff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US" dirty="0">
                <a:solidFill>
                  <a:schemeClr val="tx1">
                    <a:lumMod val="75000"/>
                    <a:lumOff val="25000"/>
                  </a:schemeClr>
                </a:solidFill>
                <a:latin typeface="Calibri Light" panose="020F0302020204030204" pitchFamily="34" charset="0"/>
                <a:cs typeface="Calibri Light" panose="020F0302020204030204" pitchFamily="34" charset="0"/>
              </a:rPr>
              <a:t>Will gain a clear view about the new elements of the Third Cycle, the timing of the process, and the improvements made to the Periodic Reporting questionnaire.</a:t>
            </a:r>
          </a:p>
          <a:p>
            <a:pPr marL="457178" indent="-457178">
              <a:buClr>
                <a:schemeClr val="tx1">
                  <a:lumMod val="65000"/>
                  <a:lumOff val="35000"/>
                </a:schemeClr>
              </a:buClr>
              <a:buSzPct val="120000"/>
              <a:buFont typeface="Wingdings 2" panose="05020102010507070707" pitchFamily="18" charset="2"/>
              <a:buChar char="R"/>
            </a:pPr>
            <a:endParaRPr lang="en-GB" sz="1000" dirty="0">
              <a:solidFill>
                <a:schemeClr val="tx1">
                  <a:lumMod val="75000"/>
                  <a:lumOff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endParaRPr lang="en-US" sz="1000" dirty="0">
              <a:solidFill>
                <a:schemeClr val="tx1">
                  <a:lumMod val="75000"/>
                  <a:lumOff val="25000"/>
                </a:schemeClr>
              </a:solidFill>
              <a:latin typeface="Calibri Light" panose="020F0302020204030204" pitchFamily="34" charset="0"/>
              <a:cs typeface="Calibri Light" panose="020F0302020204030204" pitchFamily="34" charset="0"/>
            </a:endParaRPr>
          </a:p>
          <a:p>
            <a:pPr marL="457178" indent="-457178">
              <a:buClr>
                <a:schemeClr val="tx1">
                  <a:lumMod val="65000"/>
                  <a:lumOff val="35000"/>
                </a:schemeClr>
              </a:buClr>
              <a:buSzPct val="120000"/>
              <a:buFont typeface="Wingdings 2" panose="05020102010507070707" pitchFamily="18" charset="2"/>
              <a:buChar char="R"/>
            </a:pPr>
            <a:r>
              <a:rPr lang="en-US" dirty="0">
                <a:solidFill>
                  <a:schemeClr val="tx1">
                    <a:lumMod val="75000"/>
                    <a:lumOff val="25000"/>
                  </a:schemeClr>
                </a:solidFill>
                <a:latin typeface="Calibri Light" panose="020F0302020204030204" pitchFamily="34" charset="0"/>
                <a:cs typeface="Calibri Light" panose="020F0302020204030204" pitchFamily="34" charset="0"/>
              </a:rPr>
              <a:t>Will be able to access tools, materials and offline/online sources of information available to answer the questions in the Periodic Reporting Questionnaire.</a:t>
            </a:r>
          </a:p>
          <a:p>
            <a:endParaRPr 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5" name="Rectangle 4"/>
          <p:cNvSpPr/>
          <p:nvPr/>
        </p:nvSpPr>
        <p:spPr>
          <a:xfrm>
            <a:off x="-1" y="329186"/>
            <a:ext cx="3145537" cy="400110"/>
          </a:xfrm>
          <a:prstGeom prst="rect">
            <a:avLst/>
          </a:prstGeom>
          <a:solidFill>
            <a:schemeClr val="accent3">
              <a:lumMod val="50000"/>
            </a:schemeClr>
          </a:solidFill>
        </p:spPr>
        <p:txBody>
          <a:bodyPr wrap="square">
            <a:spAutoFit/>
          </a:bodyPr>
          <a:lstStyle/>
          <a:p>
            <a:pPr marL="627063" indent="1588"/>
            <a:r>
              <a:rPr lang="en-US" sz="2000" dirty="0">
                <a:solidFill>
                  <a:schemeClr val="bg1"/>
                </a:solidFill>
                <a:latin typeface="+mj-lt"/>
                <a:ea typeface="Calibri" panose="020F0502020204030204" pitchFamily="34" charset="0"/>
                <a:cs typeface="Arial" panose="020B0604020202020204" pitchFamily="34" charset="0"/>
              </a:rPr>
              <a:t>Learning objectives</a:t>
            </a:r>
          </a:p>
        </p:txBody>
      </p:sp>
    </p:spTree>
    <p:extLst>
      <p:ext uri="{BB962C8B-B14F-4D97-AF65-F5344CB8AC3E}">
        <p14:creationId xmlns:p14="http://schemas.microsoft.com/office/powerpoint/2010/main" val="35045261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20" name="Rectangle 19"/>
          <p:cNvSpPr/>
          <p:nvPr/>
        </p:nvSpPr>
        <p:spPr>
          <a:xfrm>
            <a:off x="541325" y="1223200"/>
            <a:ext cx="4068776" cy="3016210"/>
          </a:xfrm>
          <a:prstGeom prst="rect">
            <a:avLst/>
          </a:prstGeom>
        </p:spPr>
        <p:txBody>
          <a:bodyPr wrap="square">
            <a:spAutoFit/>
          </a:bodyPr>
          <a:lstStyle/>
          <a:p>
            <a:pPr fontAlgn="base">
              <a:spcBef>
                <a:spcPts val="1000"/>
              </a:spcBef>
              <a:spcAft>
                <a:spcPct val="0"/>
              </a:spcAft>
              <a:buClr>
                <a:srgbClr val="5B9BD5">
                  <a:lumMod val="75000"/>
                </a:srgbClr>
              </a:buClr>
              <a:buSzPct val="130000"/>
            </a:pPr>
            <a:r>
              <a:rPr lang="en-US" sz="1400" dirty="0">
                <a:solidFill>
                  <a:srgbClr val="000000"/>
                </a:solidFill>
              </a:rPr>
              <a:t>A set of training and guidance materials have been developed for the Third Cycle and continue to be updated.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Facilitate an autonomous and successful Periodic Reporting exercise</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Support capacity-building activities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Adapted for use in a range of contexts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Accessible to a broad audience</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Designed as user-friendly and intuitive tools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Applicable to all regions and sites</a:t>
            </a: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52" name="Group 51"/>
          <p:cNvGrpSpPr/>
          <p:nvPr/>
        </p:nvGrpSpPr>
        <p:grpSpPr>
          <a:xfrm>
            <a:off x="5794013" y="857250"/>
            <a:ext cx="3013097" cy="688590"/>
            <a:chOff x="5794021" y="848783"/>
            <a:chExt cx="3013097" cy="688590"/>
          </a:xfrm>
        </p:grpSpPr>
        <p:sp>
          <p:nvSpPr>
            <p:cNvPr id="34" name="Rectangle 3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845" y="904967"/>
              <a:ext cx="396847" cy="576221"/>
            </a:xfrm>
            <a:prstGeom prst="rect">
              <a:avLst/>
            </a:prstGeom>
            <a:ln>
              <a:noFill/>
            </a:ln>
          </p:spPr>
        </p:pic>
        <p:sp>
          <p:nvSpPr>
            <p:cNvPr id="48" name="Rectangle 47"/>
            <p:cNvSpPr/>
            <p:nvPr/>
          </p:nvSpPr>
          <p:spPr>
            <a:xfrm>
              <a:off x="6629407" y="848783"/>
              <a:ext cx="2177707" cy="688589"/>
            </a:xfrm>
            <a:prstGeom prst="rect">
              <a:avLst/>
            </a:prstGeom>
            <a:solidFill>
              <a:srgbClr val="098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29407" y="1066119"/>
              <a:ext cx="2177707" cy="253916"/>
            </a:xfrm>
            <a:prstGeom prst="rect">
              <a:avLst/>
            </a:prstGeom>
            <a:noFill/>
            <a:ln>
              <a:noFill/>
            </a:ln>
          </p:spPr>
          <p:txBody>
            <a:bodyPr wrap="square" rtlCol="0">
              <a:spAutoFit/>
            </a:bodyPr>
            <a:lstStyle/>
            <a:p>
              <a:r>
                <a:rPr lang="en-GB" sz="1050" b="1" dirty="0">
                  <a:solidFill>
                    <a:schemeClr val="bg1"/>
                  </a:solidFill>
                </a:rPr>
                <a:t>Handbook for Site Managers</a:t>
              </a:r>
              <a:endParaRPr lang="en-US" sz="1050" b="1" dirty="0">
                <a:solidFill>
                  <a:schemeClr val="bg1"/>
                </a:solidFill>
              </a:endParaRPr>
            </a:p>
          </p:txBody>
        </p:sp>
      </p:grpSp>
      <p:grpSp>
        <p:nvGrpSpPr>
          <p:cNvPr id="122" name="Group 121"/>
          <p:cNvGrpSpPr/>
          <p:nvPr/>
        </p:nvGrpSpPr>
        <p:grpSpPr>
          <a:xfrm>
            <a:off x="5794013" y="1617949"/>
            <a:ext cx="3013097" cy="688590"/>
            <a:chOff x="5794013" y="1617949"/>
            <a:chExt cx="3013097" cy="688590"/>
          </a:xfrm>
        </p:grpSpPr>
        <p:grpSp>
          <p:nvGrpSpPr>
            <p:cNvPr id="58" name="Group 57"/>
            <p:cNvGrpSpPr/>
            <p:nvPr/>
          </p:nvGrpSpPr>
          <p:grpSpPr>
            <a:xfrm>
              <a:off x="5794013" y="1617949"/>
              <a:ext cx="3013097" cy="688590"/>
              <a:chOff x="5794021" y="848783"/>
              <a:chExt cx="3013097" cy="688590"/>
            </a:xfrm>
          </p:grpSpPr>
          <p:sp>
            <p:nvSpPr>
              <p:cNvPr id="59" name="Rectangle 58"/>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29406" y="848783"/>
                <a:ext cx="2177707" cy="688589"/>
              </a:xfrm>
              <a:prstGeom prst="rect">
                <a:avLst/>
              </a:prstGeom>
              <a:solidFill>
                <a:srgbClr val="FF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629401" y="1066119"/>
                <a:ext cx="2177714" cy="253916"/>
              </a:xfrm>
              <a:prstGeom prst="rect">
                <a:avLst/>
              </a:prstGeom>
              <a:noFill/>
            </p:spPr>
            <p:txBody>
              <a:bodyPr wrap="square" rtlCol="0">
                <a:spAutoFit/>
              </a:bodyPr>
              <a:lstStyle/>
              <a:p>
                <a:r>
                  <a:rPr lang="en-GB" sz="1050" b="1" dirty="0">
                    <a:solidFill>
                      <a:schemeClr val="bg1"/>
                    </a:solidFill>
                  </a:rPr>
                  <a:t>Video tutorials</a:t>
                </a:r>
                <a:endParaRPr lang="en-US" sz="1050" b="1" dirty="0">
                  <a:solidFill>
                    <a:schemeClr val="bg1"/>
                  </a:solidFill>
                </a:endParaRPr>
              </a:p>
            </p:txBody>
          </p:sp>
        </p:gr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6503" y="1722381"/>
              <a:ext cx="396000" cy="297000"/>
            </a:xfrm>
            <a:prstGeom prst="rect">
              <a:avLst/>
            </a:prstGeom>
            <a:ln>
              <a:noFill/>
            </a:ln>
            <a:effectLst/>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8699" y="1899245"/>
              <a:ext cx="447608" cy="335706"/>
            </a:xfrm>
            <a:prstGeom prst="rect">
              <a:avLst/>
            </a:prstGeom>
            <a:ln>
              <a:noFill/>
            </a:ln>
            <a:effectLst>
              <a:outerShdw blurRad="292100" dist="139700" dir="2700000" algn="tl" rotWithShape="0">
                <a:srgbClr val="333333">
                  <a:alpha val="65000"/>
                </a:srgbClr>
              </a:outerShdw>
            </a:effectLst>
          </p:spPr>
        </p:pic>
      </p:grpSp>
      <p:grpSp>
        <p:nvGrpSpPr>
          <p:cNvPr id="123" name="Group 122"/>
          <p:cNvGrpSpPr/>
          <p:nvPr/>
        </p:nvGrpSpPr>
        <p:grpSpPr>
          <a:xfrm>
            <a:off x="5794013" y="2378648"/>
            <a:ext cx="3013097" cy="688590"/>
            <a:chOff x="5794013" y="2378648"/>
            <a:chExt cx="3013097" cy="688590"/>
          </a:xfrm>
        </p:grpSpPr>
        <p:grpSp>
          <p:nvGrpSpPr>
            <p:cNvPr id="63" name="Group 62"/>
            <p:cNvGrpSpPr/>
            <p:nvPr/>
          </p:nvGrpSpPr>
          <p:grpSpPr>
            <a:xfrm>
              <a:off x="5794013" y="2378648"/>
              <a:ext cx="3013097" cy="688590"/>
              <a:chOff x="5794021" y="848783"/>
              <a:chExt cx="3013097" cy="688590"/>
            </a:xfrm>
          </p:grpSpPr>
          <p:sp>
            <p:nvSpPr>
              <p:cNvPr id="64" name="Rectangle 6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29406" y="848783"/>
                <a:ext cx="2177708" cy="688589"/>
              </a:xfrm>
              <a:prstGeom prst="rect">
                <a:avLst/>
              </a:prstGeom>
              <a:solidFill>
                <a:srgbClr val="EBA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629401" y="1066119"/>
                <a:ext cx="2177714" cy="253916"/>
              </a:xfrm>
              <a:prstGeom prst="rect">
                <a:avLst/>
              </a:prstGeom>
              <a:noFill/>
            </p:spPr>
            <p:txBody>
              <a:bodyPr wrap="square" rtlCol="0">
                <a:spAutoFit/>
              </a:bodyPr>
              <a:lstStyle/>
              <a:p>
                <a:r>
                  <a:rPr lang="en-GB" sz="1050" b="1" dirty="0">
                    <a:solidFill>
                      <a:schemeClr val="bg1"/>
                    </a:solidFill>
                  </a:rPr>
                  <a:t>Learning modules</a:t>
                </a:r>
                <a:endParaRPr lang="en-US" sz="1050" b="1" dirty="0">
                  <a:solidFill>
                    <a:schemeClr val="bg1"/>
                  </a:solidFill>
                </a:endParaRPr>
              </a:p>
            </p:txBody>
          </p:sp>
        </p:grpSp>
        <p:grpSp>
          <p:nvGrpSpPr>
            <p:cNvPr id="103" name="Group 102"/>
            <p:cNvGrpSpPr/>
            <p:nvPr/>
          </p:nvGrpSpPr>
          <p:grpSpPr>
            <a:xfrm>
              <a:off x="5972025" y="2792888"/>
              <a:ext cx="433466" cy="261610"/>
              <a:chOff x="508000" y="1922012"/>
              <a:chExt cx="1349846" cy="814660"/>
            </a:xfrm>
          </p:grpSpPr>
          <p:grpSp>
            <p:nvGrpSpPr>
              <p:cNvPr id="104" name="Group 103">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07"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7030A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08" name="TextBox 107">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3</a:t>
                  </a:r>
                </a:p>
              </p:txBody>
            </p:sp>
          </p:grpSp>
          <p:sp>
            <p:nvSpPr>
              <p:cNvPr id="105"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5973816" y="2381527"/>
              <a:ext cx="433466" cy="261610"/>
              <a:chOff x="508000" y="1922012"/>
              <a:chExt cx="1349846" cy="814660"/>
            </a:xfrm>
          </p:grpSpPr>
          <p:grpSp>
            <p:nvGrpSpPr>
              <p:cNvPr id="110" name="Group 109">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12"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C000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13" name="TextBox 112">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1</a:t>
                  </a:r>
                </a:p>
              </p:txBody>
            </p:sp>
          </p:grpSp>
          <p:sp>
            <p:nvSpPr>
              <p:cNvPr id="111"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967466" y="2580309"/>
              <a:ext cx="433466" cy="261610"/>
              <a:chOff x="508000" y="1922012"/>
              <a:chExt cx="1349846" cy="814660"/>
            </a:xfrm>
          </p:grpSpPr>
          <p:grpSp>
            <p:nvGrpSpPr>
              <p:cNvPr id="115" name="Group 114">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117"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61A0DB"/>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118" name="TextBox 117">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2</a:t>
                  </a:r>
                </a:p>
              </p:txBody>
            </p:sp>
          </p:grpSp>
          <p:sp>
            <p:nvSpPr>
              <p:cNvPr id="116"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5794013" y="3139347"/>
            <a:ext cx="3013097" cy="688590"/>
            <a:chOff x="5794013" y="3139347"/>
            <a:chExt cx="3013097" cy="688590"/>
          </a:xfrm>
        </p:grpSpPr>
        <p:grpSp>
          <p:nvGrpSpPr>
            <p:cNvPr id="68" name="Group 67"/>
            <p:cNvGrpSpPr/>
            <p:nvPr/>
          </p:nvGrpSpPr>
          <p:grpSpPr>
            <a:xfrm>
              <a:off x="5794013" y="3139347"/>
              <a:ext cx="3013097" cy="688590"/>
              <a:chOff x="5794021" y="848783"/>
              <a:chExt cx="3013097" cy="688590"/>
            </a:xfrm>
          </p:grpSpPr>
          <p:sp>
            <p:nvSpPr>
              <p:cNvPr id="69" name="Rectangle 68"/>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629401" y="1066119"/>
                <a:ext cx="2177713" cy="253916"/>
              </a:xfrm>
              <a:prstGeom prst="rect">
                <a:avLst/>
              </a:prstGeom>
              <a:noFill/>
            </p:spPr>
            <p:txBody>
              <a:bodyPr wrap="square" rtlCol="0">
                <a:spAutoFit/>
              </a:bodyPr>
              <a:lstStyle/>
              <a:p>
                <a:r>
                  <a:rPr lang="en-GB" sz="1050" b="1" dirty="0">
                    <a:solidFill>
                      <a:schemeClr val="bg1"/>
                    </a:solidFill>
                  </a:rPr>
                  <a:t>Guidance &amp; Index of key terms</a:t>
                </a:r>
                <a:endParaRPr lang="en-US" sz="1050" b="1" dirty="0">
                  <a:solidFill>
                    <a:schemeClr val="bg1"/>
                  </a:solidFill>
                </a:endParaRPr>
              </a:p>
            </p:txBody>
          </p:sp>
        </p:grpSp>
        <p:pic>
          <p:nvPicPr>
            <p:cNvPr id="119" name="Picture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grpSp>
        <p:nvGrpSpPr>
          <p:cNvPr id="125" name="Group 124"/>
          <p:cNvGrpSpPr/>
          <p:nvPr/>
        </p:nvGrpSpPr>
        <p:grpSpPr>
          <a:xfrm>
            <a:off x="5794013" y="3900046"/>
            <a:ext cx="3013097" cy="688590"/>
            <a:chOff x="5794013" y="3900046"/>
            <a:chExt cx="3013097" cy="688590"/>
          </a:xfrm>
        </p:grpSpPr>
        <p:grpSp>
          <p:nvGrpSpPr>
            <p:cNvPr id="80" name="Group 79"/>
            <p:cNvGrpSpPr/>
            <p:nvPr/>
          </p:nvGrpSpPr>
          <p:grpSpPr>
            <a:xfrm>
              <a:off x="5794013" y="3900046"/>
              <a:ext cx="3013097" cy="688590"/>
              <a:chOff x="5794021" y="848783"/>
              <a:chExt cx="3013097" cy="688590"/>
            </a:xfrm>
          </p:grpSpPr>
          <p:sp>
            <p:nvSpPr>
              <p:cNvPr id="81" name="Rectangle 8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29406" y="848783"/>
                <a:ext cx="2177708" cy="688589"/>
              </a:xfrm>
              <a:prstGeom prst="rect">
                <a:avLst/>
              </a:prstGeom>
              <a:solidFill>
                <a:srgbClr val="FB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629405" y="1066119"/>
                <a:ext cx="2177709" cy="253916"/>
              </a:xfrm>
              <a:prstGeom prst="rect">
                <a:avLst/>
              </a:prstGeom>
              <a:noFill/>
            </p:spPr>
            <p:txBody>
              <a:bodyPr wrap="square" rtlCol="0">
                <a:spAutoFit/>
              </a:bodyPr>
              <a:lstStyle/>
              <a:p>
                <a:r>
                  <a:rPr lang="en-GB" sz="1050" b="1" dirty="0">
                    <a:solidFill>
                      <a:schemeClr val="bg1"/>
                    </a:solidFill>
                  </a:rPr>
                  <a:t>Demo version of the Questionnaire</a:t>
                </a:r>
                <a:endParaRPr lang="en-US" sz="1050" b="1" dirty="0">
                  <a:solidFill>
                    <a:schemeClr val="bg1"/>
                  </a:solidFill>
                </a:endParaRPr>
              </a:p>
            </p:txBody>
          </p:sp>
        </p:grpSp>
        <p:pic>
          <p:nvPicPr>
            <p:cNvPr id="120" name="Picture 119"/>
            <p:cNvPicPr>
              <a:picLocks noChangeAspect="1"/>
            </p:cNvPicPr>
            <p:nvPr/>
          </p:nvPicPr>
          <p:blipFill rotWithShape="1">
            <a:blip r:embed="rId8" cstate="print">
              <a:extLst>
                <a:ext uri="{28A0092B-C50C-407E-A947-70E740481C1C}">
                  <a14:useLocalDpi xmlns:a14="http://schemas.microsoft.com/office/drawing/2010/main" val="0"/>
                </a:ext>
              </a:extLst>
            </a:blip>
            <a:srcRect l="19836" t="27490" r="16111" b="6831"/>
            <a:stretch/>
          </p:blipFill>
          <p:spPr>
            <a:xfrm>
              <a:off x="6011283" y="4020568"/>
              <a:ext cx="396000" cy="437684"/>
            </a:xfrm>
            <a:prstGeom prst="rect">
              <a:avLst/>
            </a:prstGeom>
          </p:spPr>
        </p:pic>
      </p:grpSp>
    </p:spTree>
    <p:extLst>
      <p:ext uri="{BB962C8B-B14F-4D97-AF65-F5344CB8AC3E}">
        <p14:creationId xmlns:p14="http://schemas.microsoft.com/office/powerpoint/2010/main" val="246125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1+#ppt_w/2"/>
                                          </p:val>
                                        </p:tav>
                                        <p:tav tm="100000">
                                          <p:val>
                                            <p:strVal val="#ppt_x"/>
                                          </p:val>
                                        </p:tav>
                                      </p:tavLst>
                                    </p:anim>
                                    <p:anim calcmode="lin" valueType="num">
                                      <p:cBhvr additive="base">
                                        <p:cTn id="13" dur="500" fill="hold"/>
                                        <p:tgtEl>
                                          <p:spTgt spid="1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fill="hold"/>
                                        <p:tgtEl>
                                          <p:spTgt spid="123"/>
                                        </p:tgtEl>
                                        <p:attrNameLst>
                                          <p:attrName>ppt_x</p:attrName>
                                        </p:attrNameLst>
                                      </p:cBhvr>
                                      <p:tavLst>
                                        <p:tav tm="0">
                                          <p:val>
                                            <p:strVal val="1+#ppt_w/2"/>
                                          </p:val>
                                        </p:tav>
                                        <p:tav tm="100000">
                                          <p:val>
                                            <p:strVal val="#ppt_x"/>
                                          </p:val>
                                        </p:tav>
                                      </p:tavLst>
                                    </p:anim>
                                    <p:anim calcmode="lin" valueType="num">
                                      <p:cBhvr additive="base">
                                        <p:cTn id="18" dur="500" fill="hold"/>
                                        <p:tgtEl>
                                          <p:spTgt spid="1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24"/>
                                        </p:tgtEl>
                                        <p:attrNameLst>
                                          <p:attrName>style.visibility</p:attrName>
                                        </p:attrNameLst>
                                      </p:cBhvr>
                                      <p:to>
                                        <p:strVal val="visible"/>
                                      </p:to>
                                    </p:set>
                                    <p:anim calcmode="lin" valueType="num">
                                      <p:cBhvr additive="base">
                                        <p:cTn id="22" dur="500" fill="hold"/>
                                        <p:tgtEl>
                                          <p:spTgt spid="124"/>
                                        </p:tgtEl>
                                        <p:attrNameLst>
                                          <p:attrName>ppt_x</p:attrName>
                                        </p:attrNameLst>
                                      </p:cBhvr>
                                      <p:tavLst>
                                        <p:tav tm="0">
                                          <p:val>
                                            <p:strVal val="1+#ppt_w/2"/>
                                          </p:val>
                                        </p:tav>
                                        <p:tav tm="100000">
                                          <p:val>
                                            <p:strVal val="#ppt_x"/>
                                          </p:val>
                                        </p:tav>
                                      </p:tavLst>
                                    </p:anim>
                                    <p:anim calcmode="lin" valueType="num">
                                      <p:cBhvr additive="base">
                                        <p:cTn id="23" dur="500" fill="hold"/>
                                        <p:tgtEl>
                                          <p:spTgt spid="1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500" fill="hold"/>
                                        <p:tgtEl>
                                          <p:spTgt spid="125"/>
                                        </p:tgtEl>
                                        <p:attrNameLst>
                                          <p:attrName>ppt_x</p:attrName>
                                        </p:attrNameLst>
                                      </p:cBhvr>
                                      <p:tavLst>
                                        <p:tav tm="0">
                                          <p:val>
                                            <p:strVal val="1+#ppt_w/2"/>
                                          </p:val>
                                        </p:tav>
                                        <p:tav tm="100000">
                                          <p:val>
                                            <p:strVal val="#ppt_x"/>
                                          </p:val>
                                        </p:tav>
                                      </p:tavLst>
                                    </p:anim>
                                    <p:anim calcmode="lin" valueType="num">
                                      <p:cBhvr additive="base">
                                        <p:cTn id="2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681"/>
          <a:stretch/>
        </p:blipFill>
        <p:spPr>
          <a:xfrm>
            <a:off x="3123461" y="2907991"/>
            <a:ext cx="2291502" cy="1478705"/>
          </a:xfrm>
          <a:prstGeom prst="rect">
            <a:avLst/>
          </a:prstGeom>
          <a:ln w="9525">
            <a:solidFill>
              <a:srgbClr val="A6A6A6"/>
            </a:solidFill>
          </a:ln>
        </p:spPr>
      </p:pic>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培训材料</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grpSp>
        <p:nvGrpSpPr>
          <p:cNvPr id="52" name="Group 51"/>
          <p:cNvGrpSpPr/>
          <p:nvPr/>
        </p:nvGrpSpPr>
        <p:grpSpPr>
          <a:xfrm>
            <a:off x="5794013" y="857250"/>
            <a:ext cx="3013097" cy="688590"/>
            <a:chOff x="5794021" y="848783"/>
            <a:chExt cx="3013097" cy="688590"/>
          </a:xfrm>
        </p:grpSpPr>
        <p:sp>
          <p:nvSpPr>
            <p:cNvPr id="34" name="Rectangle 33"/>
            <p:cNvSpPr/>
            <p:nvPr/>
          </p:nvSpPr>
          <p:spPr>
            <a:xfrm>
              <a:off x="5794021" y="848784"/>
              <a:ext cx="3013097" cy="68858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5845" y="904967"/>
              <a:ext cx="396847" cy="576221"/>
            </a:xfrm>
            <a:prstGeom prst="rect">
              <a:avLst/>
            </a:prstGeom>
            <a:ln>
              <a:noFill/>
            </a:ln>
          </p:spPr>
        </p:pic>
        <p:sp>
          <p:nvSpPr>
            <p:cNvPr id="48" name="Rectangle 47"/>
            <p:cNvSpPr/>
            <p:nvPr/>
          </p:nvSpPr>
          <p:spPr>
            <a:xfrm>
              <a:off x="6629407" y="848783"/>
              <a:ext cx="2177707" cy="688589"/>
            </a:xfrm>
            <a:prstGeom prst="rect">
              <a:avLst/>
            </a:prstGeom>
            <a:solidFill>
              <a:srgbClr val="098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29407" y="1066119"/>
              <a:ext cx="2177707" cy="253916"/>
            </a:xfrm>
            <a:prstGeom prst="rect">
              <a:avLst/>
            </a:prstGeom>
            <a:noFill/>
            <a:ln>
              <a:noFill/>
            </a:ln>
          </p:spPr>
          <p:txBody>
            <a:bodyPr wrap="square" rtlCol="0">
              <a:spAutoFit/>
            </a:bodyPr>
            <a:lstStyle/>
            <a:p>
              <a:r>
                <a:rPr lang="zh-CN" altLang="en-US" sz="1050" b="1" dirty="0">
                  <a:solidFill>
                    <a:schemeClr val="bg1"/>
                  </a:solidFill>
                </a:rPr>
                <a:t>遗产地管理者手册</a:t>
              </a:r>
              <a:endParaRPr lang="en-US" sz="1050" b="1" dirty="0">
                <a:solidFill>
                  <a:schemeClr val="bg1"/>
                </a:solidFill>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276" y="1489655"/>
            <a:ext cx="1808727" cy="2626272"/>
          </a:xfrm>
          <a:prstGeom prst="rect">
            <a:avLst/>
          </a:prstGeom>
          <a:ln>
            <a:noFill/>
          </a:ln>
          <a:effectLst>
            <a:outerShdw blurRad="50800" dist="38100" dir="3420000" algn="tl" rotWithShape="0">
              <a:prstClr val="black">
                <a:alpha val="48000"/>
              </a:prstClr>
            </a:outerShdw>
          </a:effectLst>
        </p:spPr>
      </p:pic>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用清晰的语言解释定期报告程序和世界遗产的大背景</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概述调查问卷第二部分的内容</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包含技术指南和常见问题</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有英、法、阿拉伯三种语言</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预计将有其他语言的版本面世</a:t>
            </a:r>
            <a:endParaRPr lang="en-US" sz="1200" dirty="0">
              <a:solidFill>
                <a:prstClr val="black">
                  <a:lumMod val="75000"/>
                  <a:lumOff val="25000"/>
                </a:prstClr>
              </a:solidFill>
              <a:latin typeface="Calibri Light" panose="020F0302020204030204" pitchFamily="34" charset="0"/>
              <a:cs typeface="Calibri Light" panose="020F0302020204030204" pitchFamily="34" charset="0"/>
            </a:endParaRPr>
          </a:p>
        </p:txBody>
      </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3461" y="1310284"/>
            <a:ext cx="2275094" cy="1484111"/>
          </a:xfrm>
          <a:prstGeom prst="rect">
            <a:avLst/>
          </a:prstGeom>
          <a:ln>
            <a:solidFill>
              <a:srgbClr val="FFFFFF">
                <a:lumMod val="65000"/>
              </a:srgbClr>
            </a:solidFill>
          </a:ln>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r="-184" b="4856"/>
          <a:stretch/>
        </p:blipFill>
        <p:spPr>
          <a:xfrm>
            <a:off x="3124395" y="1310284"/>
            <a:ext cx="2290568" cy="1484478"/>
          </a:xfrm>
          <a:prstGeom prst="rect">
            <a:avLst/>
          </a:prstGeom>
          <a:ln w="9525">
            <a:solidFill>
              <a:srgbClr val="A6A6A6"/>
            </a:solidFill>
          </a:ln>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b="4571"/>
          <a:stretch/>
        </p:blipFill>
        <p:spPr>
          <a:xfrm>
            <a:off x="3124395" y="2907037"/>
            <a:ext cx="2305717" cy="1497055"/>
          </a:xfrm>
          <a:prstGeom prst="rect">
            <a:avLst/>
          </a:prstGeom>
          <a:ln w="9525">
            <a:solidFill>
              <a:srgbClr val="A6A6A6"/>
            </a:solidFill>
          </a:ln>
        </p:spPr>
      </p:pic>
      <p:sp>
        <p:nvSpPr>
          <p:cNvPr id="17" name="CasellaDiTesto 1">
            <a:extLst>
              <a:ext uri="{FF2B5EF4-FFF2-40B4-BE49-F238E27FC236}">
                <a16:creationId xmlns:a16="http://schemas.microsoft.com/office/drawing/2014/main" id="{723BD56F-AF80-4BEC-A2D4-C9FA4251A092}"/>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19151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
                                  </p:stCondLst>
                                  <p:childTnLst>
                                    <p:set>
                                      <p:cBhvr>
                                        <p:cTn id="9" dur="1" fill="hold">
                                          <p:stCondLst>
                                            <p:cond delay="749"/>
                                          </p:stCondLst>
                                        </p:cTn>
                                        <p:tgtEl>
                                          <p:spTgt spid="5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1249"/>
                                          </p:stCondLst>
                                        </p:cTn>
                                        <p:tgtEl>
                                          <p:spTgt spid="3"/>
                                        </p:tgtEl>
                                        <p:attrNameLst>
                                          <p:attrName>style.visibility</p:attrName>
                                        </p:attrNameLst>
                                      </p:cBhvr>
                                      <p:to>
                                        <p:strVal val="visible"/>
                                      </p:to>
                                    </p:se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300"/>
                                        <p:tgtEl>
                                          <p:spTgt spid="4"/>
                                        </p:tgtEl>
                                      </p:cBhvr>
                                    </p:animEffect>
                                  </p:childTnLst>
                                </p:cTn>
                              </p:par>
                            </p:childTnLst>
                          </p:cTn>
                        </p:par>
                        <p:par>
                          <p:cTn id="16" fill="hold">
                            <p:stCondLst>
                              <p:cond delay="53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681"/>
          <a:stretch/>
        </p:blipFill>
        <p:spPr>
          <a:xfrm>
            <a:off x="3123461" y="2907991"/>
            <a:ext cx="2291502" cy="1478705"/>
          </a:xfrm>
          <a:prstGeom prst="rect">
            <a:avLst/>
          </a:prstGeom>
          <a:ln w="9525">
            <a:solidFill>
              <a:srgbClr val="A6A6A6"/>
            </a:solidFill>
          </a:ln>
        </p:spPr>
      </p:pic>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grpSp>
        <p:nvGrpSpPr>
          <p:cNvPr id="52" name="Group 51"/>
          <p:cNvGrpSpPr/>
          <p:nvPr/>
        </p:nvGrpSpPr>
        <p:grpSpPr>
          <a:xfrm>
            <a:off x="5794013" y="857250"/>
            <a:ext cx="3013097" cy="688590"/>
            <a:chOff x="5794021" y="848783"/>
            <a:chExt cx="3013097" cy="688590"/>
          </a:xfrm>
        </p:grpSpPr>
        <p:sp>
          <p:nvSpPr>
            <p:cNvPr id="34" name="Rectangle 33"/>
            <p:cNvSpPr/>
            <p:nvPr/>
          </p:nvSpPr>
          <p:spPr>
            <a:xfrm>
              <a:off x="5794021" y="848784"/>
              <a:ext cx="3013097" cy="68858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5845" y="904967"/>
              <a:ext cx="396847" cy="576221"/>
            </a:xfrm>
            <a:prstGeom prst="rect">
              <a:avLst/>
            </a:prstGeom>
            <a:ln>
              <a:noFill/>
            </a:ln>
          </p:spPr>
        </p:pic>
        <p:sp>
          <p:nvSpPr>
            <p:cNvPr id="48" name="Rectangle 47"/>
            <p:cNvSpPr/>
            <p:nvPr/>
          </p:nvSpPr>
          <p:spPr>
            <a:xfrm>
              <a:off x="6629407" y="848783"/>
              <a:ext cx="2177707" cy="688589"/>
            </a:xfrm>
            <a:prstGeom prst="rect">
              <a:avLst/>
            </a:prstGeom>
            <a:solidFill>
              <a:srgbClr val="098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29407" y="1066119"/>
              <a:ext cx="2177707" cy="253916"/>
            </a:xfrm>
            <a:prstGeom prst="rect">
              <a:avLst/>
            </a:prstGeom>
            <a:noFill/>
            <a:ln>
              <a:noFill/>
            </a:ln>
          </p:spPr>
          <p:txBody>
            <a:bodyPr wrap="square" rtlCol="0">
              <a:spAutoFit/>
            </a:bodyPr>
            <a:lstStyle/>
            <a:p>
              <a:r>
                <a:rPr lang="en-GB" sz="1050" b="1" dirty="0">
                  <a:solidFill>
                    <a:schemeClr val="bg1"/>
                  </a:solidFill>
                </a:rPr>
                <a:t>Handbook for Site Managers</a:t>
              </a:r>
              <a:endParaRPr lang="en-US" sz="1050" b="1" dirty="0">
                <a:solidFill>
                  <a:schemeClr val="bg1"/>
                </a:solidFill>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276" y="1489655"/>
            <a:ext cx="1808727" cy="2626272"/>
          </a:xfrm>
          <a:prstGeom prst="rect">
            <a:avLst/>
          </a:prstGeom>
          <a:ln>
            <a:noFill/>
          </a:ln>
          <a:effectLst>
            <a:outerShdw blurRad="50800" dist="38100" dir="3420000" algn="tl" rotWithShape="0">
              <a:prstClr val="black">
                <a:alpha val="48000"/>
              </a:prstClr>
            </a:outerShdw>
          </a:effectLst>
        </p:spPr>
      </p:pic>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Explains the Periodic Reporting process and the broader context of World Heritage in clear language.</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Provides an overview of Section II of the questionnaire.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Contains technical guidelines and FAQs.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Available in English, </a:t>
            </a:r>
            <a:r>
              <a:rPr lang="en-GB" sz="1200" dirty="0" err="1">
                <a:solidFill>
                  <a:prstClr val="black">
                    <a:lumMod val="75000"/>
                    <a:lumOff val="25000"/>
                  </a:prstClr>
                </a:solidFill>
                <a:latin typeface="Calibri Light" panose="020F0302020204030204" pitchFamily="34" charset="0"/>
                <a:cs typeface="Calibri Light" panose="020F0302020204030204" pitchFamily="34" charset="0"/>
              </a:rPr>
              <a:t>français</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 and </a:t>
            </a:r>
            <a:r>
              <a:rPr lang="ar-AE" sz="1200" dirty="0">
                <a:solidFill>
                  <a:prstClr val="black">
                    <a:lumMod val="75000"/>
                    <a:lumOff val="25000"/>
                  </a:prstClr>
                </a:solidFill>
                <a:latin typeface="Calibri Light" panose="020F0302020204030204" pitchFamily="34" charset="0"/>
                <a:cs typeface="Calibri Light" panose="020F0302020204030204" pitchFamily="34" charset="0"/>
              </a:rPr>
              <a:t>العربية</a:t>
            </a: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Translation in other languages is foreseen</a:t>
            </a:r>
            <a:endParaRPr lang="en-US" sz="1200" dirty="0">
              <a:solidFill>
                <a:prstClr val="black">
                  <a:lumMod val="75000"/>
                  <a:lumOff val="25000"/>
                </a:prstClr>
              </a:solidFill>
              <a:latin typeface="Calibri Light" panose="020F0302020204030204" pitchFamily="34" charset="0"/>
              <a:cs typeface="Calibri Light" panose="020F0302020204030204" pitchFamily="34" charset="0"/>
            </a:endParaRPr>
          </a:p>
        </p:txBody>
      </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3461" y="1310284"/>
            <a:ext cx="2275094" cy="1484111"/>
          </a:xfrm>
          <a:prstGeom prst="rect">
            <a:avLst/>
          </a:prstGeom>
          <a:ln>
            <a:solidFill>
              <a:srgbClr val="FFFFFF">
                <a:lumMod val="65000"/>
              </a:srgbClr>
            </a:solidFill>
          </a:ln>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r="-184" b="4856"/>
          <a:stretch/>
        </p:blipFill>
        <p:spPr>
          <a:xfrm>
            <a:off x="3124395" y="1310284"/>
            <a:ext cx="2290568" cy="1484478"/>
          </a:xfrm>
          <a:prstGeom prst="rect">
            <a:avLst/>
          </a:prstGeom>
          <a:ln w="9525">
            <a:solidFill>
              <a:srgbClr val="A6A6A6"/>
            </a:solidFill>
          </a:ln>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b="4571"/>
          <a:stretch/>
        </p:blipFill>
        <p:spPr>
          <a:xfrm>
            <a:off x="3124395" y="2907037"/>
            <a:ext cx="2305717" cy="1497055"/>
          </a:xfrm>
          <a:prstGeom prst="rect">
            <a:avLst/>
          </a:prstGeom>
          <a:ln w="9525">
            <a:solidFill>
              <a:srgbClr val="A6A6A6"/>
            </a:solidFill>
          </a:ln>
        </p:spPr>
      </p:pic>
    </p:spTree>
    <p:extLst>
      <p:ext uri="{BB962C8B-B14F-4D97-AF65-F5344CB8AC3E}">
        <p14:creationId xmlns:p14="http://schemas.microsoft.com/office/powerpoint/2010/main" val="247620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
                                  </p:stCondLst>
                                  <p:childTnLst>
                                    <p:set>
                                      <p:cBhvr>
                                        <p:cTn id="9" dur="1" fill="hold">
                                          <p:stCondLst>
                                            <p:cond delay="749"/>
                                          </p:stCondLst>
                                        </p:cTn>
                                        <p:tgtEl>
                                          <p:spTgt spid="5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1249"/>
                                          </p:stCondLst>
                                        </p:cTn>
                                        <p:tgtEl>
                                          <p:spTgt spid="3"/>
                                        </p:tgtEl>
                                        <p:attrNameLst>
                                          <p:attrName>style.visibility</p:attrName>
                                        </p:attrNameLst>
                                      </p:cBhvr>
                                      <p:to>
                                        <p:strVal val="visible"/>
                                      </p:to>
                                    </p:se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300"/>
                                        <p:tgtEl>
                                          <p:spTgt spid="4"/>
                                        </p:tgtEl>
                                      </p:cBhvr>
                                    </p:animEffect>
                                  </p:childTnLst>
                                </p:cTn>
                              </p:par>
                            </p:childTnLst>
                          </p:cTn>
                        </p:par>
                        <p:par>
                          <p:cTn id="16" fill="hold">
                            <p:stCondLst>
                              <p:cond delay="53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55994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5794014" y="2957513"/>
            <a:ext cx="3013092" cy="2071687"/>
          </a:xfrm>
          <a:prstGeom prst="rect">
            <a:avLst/>
          </a:prstGeom>
          <a:solidFill>
            <a:schemeClr val="accent2">
              <a:lumMod val="20000"/>
              <a:lumOff val="80000"/>
            </a:schemeClr>
          </a:solidFill>
        </p:spPr>
        <p:txBody>
          <a:bodyPr wrap="square">
            <a:noAutofit/>
          </a:bodyPr>
          <a:lstStyle/>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培训材料</a:t>
            </a:r>
            <a:endParaRPr lang="en-US" sz="1600" b="1" dirty="0">
              <a:solidFill>
                <a:prstClr val="black">
                  <a:lumMod val="75000"/>
                  <a:lumOff val="25000"/>
                </a:prstClr>
              </a:solidFill>
              <a:latin typeface="Calibri Light" panose="020F0302020204030204" pitchFamily="34" charset="0"/>
              <a:cs typeface="Calibri Light" panose="020F0302020204030204" pitchFamily="34" charset="0"/>
            </a:endParaRPr>
          </a:p>
        </p:txBody>
      </p:sp>
      <p:sp>
        <p:nvSpPr>
          <p:cNvPr id="53" name="Rectangle 52"/>
          <p:cNvSpPr/>
          <p:nvPr/>
        </p:nvSpPr>
        <p:spPr>
          <a:xfrm>
            <a:off x="5794009" y="1602022"/>
            <a:ext cx="3013097" cy="1283903"/>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动画视频</a:t>
            </a:r>
            <a:r>
              <a:rPr lang="en-US" altLang="zh-CN" sz="1200" b="1" dirty="0">
                <a:solidFill>
                  <a:prstClr val="black">
                    <a:lumMod val="75000"/>
                    <a:lumOff val="25000"/>
                  </a:prstClr>
                </a:solidFill>
                <a:latin typeface="Calibri Light" panose="020F0302020204030204" pitchFamily="34" charset="0"/>
                <a:cs typeface="Calibri Light" panose="020F0302020204030204" pitchFamily="34" charset="0"/>
              </a:rPr>
              <a:t>1</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以简单明了的语言解释了定期报告的流程。</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动画视频</a:t>
            </a:r>
            <a:r>
              <a:rPr lang="en-US" altLang="zh-CN" sz="1200" b="1" dirty="0">
                <a:solidFill>
                  <a:prstClr val="black">
                    <a:lumMod val="75000"/>
                    <a:lumOff val="25000"/>
                  </a:prstClr>
                </a:solidFill>
                <a:latin typeface="Calibri Light" panose="020F0302020204030204" pitchFamily="34" charset="0"/>
                <a:cs typeface="Calibri Light" panose="020F0302020204030204" pitchFamily="34" charset="0"/>
              </a:rPr>
              <a:t>2</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主要介绍了</a:t>
            </a:r>
            <a:r>
              <a:rPr lang="zh-CN" altLang="en-US" sz="1200" dirty="0">
                <a:latin typeface="Calibri Light" panose="020F0302020204030204" pitchFamily="34" charset="0"/>
                <a:cs typeface="Calibri Light" panose="020F0302020204030204" pitchFamily="34" charset="0"/>
              </a:rPr>
              <a:t>定期报告</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第二部分的内容，讲解了主要功能、涉及的主要概念以及可提供的帮助。</a:t>
            </a:r>
          </a:p>
          <a:p>
            <a:pPr marL="719138" lvl="1" indent="-261938"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主要针对遗产地管理者，以通俗易懂的语言和引人入胜的视觉效果提供概述性介绍。</a:t>
            </a:r>
          </a:p>
          <a:p>
            <a:pPr marL="719138" lvl="1" indent="-261938"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有英文、法文版。</a:t>
            </a:r>
          </a:p>
          <a:p>
            <a:pPr marL="719138" lvl="1" indent="-261938"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有阿拉伯文字幕版本</a:t>
            </a:r>
          </a:p>
          <a:p>
            <a:pPr marL="719138" lvl="1" indent="-261938"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目前正在开发西班牙文、中文和俄文版。</a:t>
            </a: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25" name="Group 24"/>
          <p:cNvGrpSpPr/>
          <p:nvPr/>
        </p:nvGrpSpPr>
        <p:grpSpPr>
          <a:xfrm>
            <a:off x="5794013" y="855949"/>
            <a:ext cx="3013097" cy="688590"/>
            <a:chOff x="5794013" y="1617949"/>
            <a:chExt cx="3013097" cy="688590"/>
          </a:xfrm>
        </p:grpSpPr>
        <p:grpSp>
          <p:nvGrpSpPr>
            <p:cNvPr id="27" name="Group 26"/>
            <p:cNvGrpSpPr/>
            <p:nvPr/>
          </p:nvGrpSpPr>
          <p:grpSpPr>
            <a:xfrm>
              <a:off x="5794013" y="1617949"/>
              <a:ext cx="3013097" cy="688590"/>
              <a:chOff x="5794021" y="848783"/>
              <a:chExt cx="3013097" cy="688590"/>
            </a:xfrm>
          </p:grpSpPr>
          <p:sp>
            <p:nvSpPr>
              <p:cNvPr id="30" name="Rectangle 29"/>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29406" y="848783"/>
                <a:ext cx="2177707" cy="688589"/>
              </a:xfrm>
              <a:prstGeom prst="rect">
                <a:avLst/>
              </a:prstGeom>
              <a:solidFill>
                <a:srgbClr val="FF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29401" y="1066119"/>
                <a:ext cx="2177714" cy="253916"/>
              </a:xfrm>
              <a:prstGeom prst="rect">
                <a:avLst/>
              </a:prstGeom>
              <a:noFill/>
            </p:spPr>
            <p:txBody>
              <a:bodyPr wrap="square" rtlCol="0">
                <a:spAutoFit/>
              </a:bodyPr>
              <a:lstStyle/>
              <a:p>
                <a:r>
                  <a:rPr lang="zh-CN" altLang="en-US" sz="1050" b="1" dirty="0">
                    <a:solidFill>
                      <a:schemeClr val="bg1"/>
                    </a:solidFill>
                  </a:rPr>
                  <a:t>视频教程</a:t>
                </a:r>
                <a:endParaRPr lang="en-US" sz="1050" b="1" dirty="0">
                  <a:solidFill>
                    <a:schemeClr val="bg1"/>
                  </a:solidFill>
                </a:endParaRPr>
              </a:p>
            </p:txBody>
          </p: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503" y="1722381"/>
              <a:ext cx="396000" cy="297000"/>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699" y="1899245"/>
              <a:ext cx="447608" cy="335706"/>
            </a:xfrm>
            <a:prstGeom prst="rect">
              <a:avLst/>
            </a:prstGeom>
            <a:ln>
              <a:noFill/>
            </a:ln>
            <a:effectLst>
              <a:outerShdw blurRad="292100" dist="139700" dir="2700000" algn="tl" rotWithShape="0">
                <a:srgbClr val="333333">
                  <a:alpha val="65000"/>
                </a:srgbClr>
              </a:outerShdw>
            </a:effectLst>
          </p:spPr>
        </p:pic>
      </p:grpSp>
      <p:grpSp>
        <p:nvGrpSpPr>
          <p:cNvPr id="47" name="Group 46"/>
          <p:cNvGrpSpPr/>
          <p:nvPr/>
        </p:nvGrpSpPr>
        <p:grpSpPr>
          <a:xfrm>
            <a:off x="918530" y="1343398"/>
            <a:ext cx="4511582" cy="3440431"/>
            <a:chOff x="3660892" y="4139249"/>
            <a:chExt cx="1432257" cy="1092206"/>
          </a:xfrm>
        </p:grpSpPr>
        <p:grpSp>
          <p:nvGrpSpPr>
            <p:cNvPr id="49" name="Group 48"/>
            <p:cNvGrpSpPr/>
            <p:nvPr/>
          </p:nvGrpSpPr>
          <p:grpSpPr>
            <a:xfrm>
              <a:off x="3660892" y="4139249"/>
              <a:ext cx="1432257" cy="1092206"/>
              <a:chOff x="3660892" y="4139249"/>
              <a:chExt cx="1432257" cy="1092206"/>
            </a:xfrm>
          </p:grpSpPr>
          <p:pic>
            <p:nvPicPr>
              <p:cNvPr id="51" name="Picture 5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60892" y="4139249"/>
                <a:ext cx="960000" cy="720000"/>
              </a:xfrm>
              <a:prstGeom prst="rect">
                <a:avLst/>
              </a:prstGeom>
              <a:ln>
                <a:noFill/>
              </a:ln>
              <a:effectLst>
                <a:outerShdw blurRad="292100" dist="139700" dir="2700000" algn="tl" rotWithShape="0">
                  <a:srgbClr val="333333">
                    <a:alpha val="65000"/>
                  </a:srgbClr>
                </a:outerShdw>
              </a:effectLst>
            </p:spPr>
          </p:pic>
          <p:pic>
            <p:nvPicPr>
              <p:cNvPr id="54" name="Picture 5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75426" y="4393163"/>
                <a:ext cx="1117723" cy="838292"/>
              </a:xfrm>
              <a:prstGeom prst="rect">
                <a:avLst/>
              </a:prstGeom>
              <a:effectLst>
                <a:outerShdw blurRad="50800" dist="38100" dir="2700000" algn="tl" rotWithShape="0">
                  <a:prstClr val="black">
                    <a:alpha val="40000"/>
                  </a:prstClr>
                </a:outerShdw>
              </a:effectLst>
            </p:spPr>
          </p:pic>
        </p:grpSp>
        <p:sp>
          <p:nvSpPr>
            <p:cNvPr id="50" name="Isosceles Triangle 49"/>
            <p:cNvSpPr/>
            <p:nvPr/>
          </p:nvSpPr>
          <p:spPr>
            <a:xfrm rot="19789089">
              <a:off x="4560392" y="4361874"/>
              <a:ext cx="121000" cy="99088"/>
            </a:xfrm>
            <a:prstGeom prst="triangle">
              <a:avLst/>
            </a:prstGeom>
            <a:solidFill>
              <a:srgbClr val="131313">
                <a:alpha val="4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0" name="CasellaDiTesto 1">
            <a:extLst>
              <a:ext uri="{FF2B5EF4-FFF2-40B4-BE49-F238E27FC236}">
                <a16:creationId xmlns:a16="http://schemas.microsoft.com/office/drawing/2014/main" id="{B7A313E1-2DC6-4FAE-B892-E21A39F2366A}"/>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23462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55994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5794013" y="3258105"/>
            <a:ext cx="3013093" cy="1771095"/>
          </a:xfrm>
          <a:prstGeom prst="rect">
            <a:avLst/>
          </a:prstGeom>
          <a:solidFill>
            <a:schemeClr val="accent2">
              <a:lumMod val="20000"/>
              <a:lumOff val="80000"/>
            </a:schemeClr>
          </a:solidFill>
        </p:spPr>
        <p:txBody>
          <a:bodyPr wrap="square">
            <a:noAutofit/>
          </a:bodyPr>
          <a:lstStyle/>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3" name="Rectangle 52"/>
          <p:cNvSpPr/>
          <p:nvPr/>
        </p:nvSpPr>
        <p:spPr>
          <a:xfrm>
            <a:off x="5794013" y="1602022"/>
            <a:ext cx="3013093" cy="1656083"/>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Animation video 1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explains the Periodic Reporting process in clear and simple terms.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Animation video 2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focuses on Section 2, explaining the key functionalities, the main concepts involved and the assistance available.</a:t>
            </a:r>
          </a:p>
          <a:p>
            <a:pPr marL="261938" lvl="0" indent="-261938" fontAlgn="base">
              <a:spcBef>
                <a:spcPts val="1000"/>
              </a:spcBef>
              <a:spcAft>
                <a:spcPct val="0"/>
              </a:spcAft>
              <a:buClr>
                <a:srgbClr val="5B9BD5">
                  <a:lumMod val="75000"/>
                </a:srgbClr>
              </a:buClr>
              <a:buSzPct val="100000"/>
              <a:buFont typeface="Calibri Light" panose="020F0302020204030204" pitchFamily="34" charset="0"/>
              <a:buChar char="→"/>
            </a:pPr>
            <a:r>
              <a:rPr lang="en-GB" sz="1100" dirty="0">
                <a:solidFill>
                  <a:prstClr val="black">
                    <a:lumMod val="75000"/>
                    <a:lumOff val="25000"/>
                  </a:prstClr>
                </a:solidFill>
                <a:latin typeface="Calibri Light" panose="020F0302020204030204" pitchFamily="34" charset="0"/>
                <a:cs typeface="Calibri Light" panose="020F0302020204030204" pitchFamily="34" charset="0"/>
              </a:rPr>
              <a:t>Aimed primarily at Site Managers, they offer an overview in plain language with engaging visuals</a:t>
            </a:r>
          </a:p>
          <a:p>
            <a:pPr marL="261938" lvl="0" indent="-261938" fontAlgn="base">
              <a:spcBef>
                <a:spcPts val="1000"/>
              </a:spcBef>
              <a:spcAft>
                <a:spcPct val="0"/>
              </a:spcAft>
              <a:buClr>
                <a:srgbClr val="5B9BD5">
                  <a:lumMod val="75000"/>
                </a:srgbClr>
              </a:buClr>
              <a:buSzPct val="100000"/>
              <a:buFont typeface="Calibri Light" panose="020F0302020204030204" pitchFamily="34" charset="0"/>
              <a:buChar char="→"/>
            </a:pPr>
            <a:r>
              <a:rPr lang="en-GB" sz="1100" dirty="0">
                <a:solidFill>
                  <a:prstClr val="black">
                    <a:lumMod val="75000"/>
                    <a:lumOff val="25000"/>
                  </a:prstClr>
                </a:solidFill>
                <a:latin typeface="Calibri Light" panose="020F0302020204030204" pitchFamily="34" charset="0"/>
                <a:cs typeface="Calibri Light" panose="020F0302020204030204" pitchFamily="34" charset="0"/>
              </a:rPr>
              <a:t>Available in English, French.</a:t>
            </a:r>
          </a:p>
          <a:p>
            <a:pPr marL="261938" lvl="0" indent="-261938" fontAlgn="base">
              <a:spcBef>
                <a:spcPts val="1000"/>
              </a:spcBef>
              <a:spcAft>
                <a:spcPct val="0"/>
              </a:spcAft>
              <a:buClr>
                <a:srgbClr val="5B9BD5">
                  <a:lumMod val="75000"/>
                </a:srgbClr>
              </a:buClr>
              <a:buSzPct val="100000"/>
              <a:buFont typeface="Calibri Light" panose="020F0302020204030204" pitchFamily="34" charset="0"/>
              <a:buChar char="→"/>
            </a:pPr>
            <a:r>
              <a:rPr lang="en-GB" sz="1100" dirty="0">
                <a:solidFill>
                  <a:prstClr val="black">
                    <a:lumMod val="75000"/>
                    <a:lumOff val="25000"/>
                  </a:prstClr>
                </a:solidFill>
                <a:latin typeface="Calibri Light" panose="020F0302020204030204" pitchFamily="34" charset="0"/>
                <a:cs typeface="Calibri Light" panose="020F0302020204030204" pitchFamily="34" charset="0"/>
              </a:rPr>
              <a:t>Arabic subtitles versions</a:t>
            </a:r>
          </a:p>
          <a:p>
            <a:pPr marL="261938" lvl="0" indent="-261938" fontAlgn="base">
              <a:spcBef>
                <a:spcPts val="1000"/>
              </a:spcBef>
              <a:spcAft>
                <a:spcPct val="0"/>
              </a:spcAft>
              <a:buClr>
                <a:srgbClr val="5B9BD5">
                  <a:lumMod val="75000"/>
                </a:srgbClr>
              </a:buClr>
              <a:buSzPct val="100000"/>
              <a:buFont typeface="Calibri Light" panose="020F0302020204030204" pitchFamily="34" charset="0"/>
              <a:buChar char="→"/>
            </a:pPr>
            <a:r>
              <a:rPr lang="en-GB" sz="1100" dirty="0">
                <a:solidFill>
                  <a:prstClr val="black">
                    <a:lumMod val="75000"/>
                    <a:lumOff val="25000"/>
                  </a:prstClr>
                </a:solidFill>
                <a:latin typeface="Calibri Light" panose="020F0302020204030204" pitchFamily="34" charset="0"/>
                <a:cs typeface="Calibri Light" panose="020F0302020204030204" pitchFamily="34" charset="0"/>
              </a:rPr>
              <a:t>Adapted Spanish, Chinese and Russian versions currently under development</a:t>
            </a: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25" name="Group 24"/>
          <p:cNvGrpSpPr/>
          <p:nvPr/>
        </p:nvGrpSpPr>
        <p:grpSpPr>
          <a:xfrm>
            <a:off x="5794013" y="855949"/>
            <a:ext cx="3013097" cy="688590"/>
            <a:chOff x="5794013" y="1617949"/>
            <a:chExt cx="3013097" cy="688590"/>
          </a:xfrm>
        </p:grpSpPr>
        <p:grpSp>
          <p:nvGrpSpPr>
            <p:cNvPr id="27" name="Group 26"/>
            <p:cNvGrpSpPr/>
            <p:nvPr/>
          </p:nvGrpSpPr>
          <p:grpSpPr>
            <a:xfrm>
              <a:off x="5794013" y="1617949"/>
              <a:ext cx="3013097" cy="688590"/>
              <a:chOff x="5794021" y="848783"/>
              <a:chExt cx="3013097" cy="688590"/>
            </a:xfrm>
          </p:grpSpPr>
          <p:sp>
            <p:nvSpPr>
              <p:cNvPr id="30" name="Rectangle 29"/>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29406" y="848783"/>
                <a:ext cx="2177707" cy="688589"/>
              </a:xfrm>
              <a:prstGeom prst="rect">
                <a:avLst/>
              </a:prstGeom>
              <a:solidFill>
                <a:srgbClr val="FF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29401" y="1066119"/>
                <a:ext cx="2177714" cy="253916"/>
              </a:xfrm>
              <a:prstGeom prst="rect">
                <a:avLst/>
              </a:prstGeom>
              <a:noFill/>
            </p:spPr>
            <p:txBody>
              <a:bodyPr wrap="square" rtlCol="0">
                <a:spAutoFit/>
              </a:bodyPr>
              <a:lstStyle/>
              <a:p>
                <a:r>
                  <a:rPr lang="en-GB" sz="1050" b="1" dirty="0">
                    <a:solidFill>
                      <a:schemeClr val="bg1"/>
                    </a:solidFill>
                  </a:rPr>
                  <a:t>Video tutorials</a:t>
                </a:r>
                <a:endParaRPr lang="en-US" sz="1050" b="1" dirty="0">
                  <a:solidFill>
                    <a:schemeClr val="bg1"/>
                  </a:solidFill>
                </a:endParaRPr>
              </a:p>
            </p:txBody>
          </p: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503" y="1722381"/>
              <a:ext cx="396000" cy="297000"/>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699" y="1899245"/>
              <a:ext cx="447608" cy="335706"/>
            </a:xfrm>
            <a:prstGeom prst="rect">
              <a:avLst/>
            </a:prstGeom>
            <a:ln>
              <a:noFill/>
            </a:ln>
            <a:effectLst>
              <a:outerShdw blurRad="292100" dist="139700" dir="2700000" algn="tl" rotWithShape="0">
                <a:srgbClr val="333333">
                  <a:alpha val="65000"/>
                </a:srgbClr>
              </a:outerShdw>
            </a:effectLst>
          </p:spPr>
        </p:pic>
      </p:grpSp>
      <p:grpSp>
        <p:nvGrpSpPr>
          <p:cNvPr id="47" name="Group 46"/>
          <p:cNvGrpSpPr/>
          <p:nvPr/>
        </p:nvGrpSpPr>
        <p:grpSpPr>
          <a:xfrm>
            <a:off x="918530" y="1343398"/>
            <a:ext cx="4511582" cy="3440431"/>
            <a:chOff x="3660892" y="4139249"/>
            <a:chExt cx="1432257" cy="1092206"/>
          </a:xfrm>
        </p:grpSpPr>
        <p:grpSp>
          <p:nvGrpSpPr>
            <p:cNvPr id="49" name="Group 48"/>
            <p:cNvGrpSpPr/>
            <p:nvPr/>
          </p:nvGrpSpPr>
          <p:grpSpPr>
            <a:xfrm>
              <a:off x="3660892" y="4139249"/>
              <a:ext cx="1432257" cy="1092206"/>
              <a:chOff x="3660892" y="4139249"/>
              <a:chExt cx="1432257" cy="1092206"/>
            </a:xfrm>
          </p:grpSpPr>
          <p:pic>
            <p:nvPicPr>
              <p:cNvPr id="51" name="Picture 5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60892" y="4139249"/>
                <a:ext cx="960000" cy="720000"/>
              </a:xfrm>
              <a:prstGeom prst="rect">
                <a:avLst/>
              </a:prstGeom>
              <a:ln>
                <a:noFill/>
              </a:ln>
              <a:effectLst>
                <a:outerShdw blurRad="292100" dist="139700" dir="2700000" algn="tl" rotWithShape="0">
                  <a:srgbClr val="333333">
                    <a:alpha val="65000"/>
                  </a:srgbClr>
                </a:outerShdw>
              </a:effectLst>
            </p:spPr>
          </p:pic>
          <p:pic>
            <p:nvPicPr>
              <p:cNvPr id="54" name="Picture 5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75426" y="4393163"/>
                <a:ext cx="1117723" cy="838292"/>
              </a:xfrm>
              <a:prstGeom prst="rect">
                <a:avLst/>
              </a:prstGeom>
              <a:effectLst>
                <a:outerShdw blurRad="50800" dist="38100" dir="2700000" algn="tl" rotWithShape="0">
                  <a:prstClr val="black">
                    <a:alpha val="40000"/>
                  </a:prstClr>
                </a:outerShdw>
              </a:effectLst>
            </p:spPr>
          </p:pic>
        </p:grpSp>
        <p:sp>
          <p:nvSpPr>
            <p:cNvPr id="50" name="Isosceles Triangle 49"/>
            <p:cNvSpPr/>
            <p:nvPr/>
          </p:nvSpPr>
          <p:spPr>
            <a:xfrm rot="19789089">
              <a:off x="4560392" y="4361874"/>
              <a:ext cx="121000" cy="99088"/>
            </a:xfrm>
            <a:prstGeom prst="triangle">
              <a:avLst/>
            </a:prstGeom>
            <a:solidFill>
              <a:srgbClr val="131313">
                <a:alpha val="4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23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培训材料</a:t>
            </a:r>
            <a:endParaRPr lang="en-US" sz="1600" b="1" dirty="0">
              <a:solidFill>
                <a:prstClr val="black">
                  <a:lumMod val="75000"/>
                  <a:lumOff val="25000"/>
                </a:prstClr>
              </a:solidFill>
              <a:latin typeface="Calibri Light" panose="020F0302020204030204" pitchFamily="34" charset="0"/>
              <a:cs typeface="Calibri Light" panose="020F0302020204030204" pitchFamily="34" charset="0"/>
            </a:endParaRP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定期报告的</a:t>
            </a: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能力建设</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工具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为培训参与定期报告的人员而制定</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利用大量的世界遗产</a:t>
            </a: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资源</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latin typeface="Calibri Light" panose="020F0302020204030204" pitchFamily="34" charset="0"/>
                <a:cs typeface="Calibri Light" panose="020F0302020204030204" pitchFamily="34" charset="0"/>
              </a:rPr>
              <a:t>提供</a:t>
            </a:r>
            <a:r>
              <a:rPr lang="zh-CN" altLang="en-US" sz="1200" b="1" dirty="0">
                <a:latin typeface="Calibri Light" panose="020F0302020204030204" pitchFamily="34" charset="0"/>
                <a:cs typeface="Calibri Light" panose="020F0302020204030204" pitchFamily="34" charset="0"/>
              </a:rPr>
              <a:t>基础</a:t>
            </a:r>
            <a:r>
              <a:rPr lang="zh-CN" altLang="en-US" sz="1200" dirty="0">
                <a:latin typeface="Calibri Light" panose="020F0302020204030204" pitchFamily="34" charset="0"/>
                <a:cs typeface="Calibri Light" panose="020F0302020204030204" pitchFamily="34" charset="0"/>
              </a:rPr>
              <a:t>和</a:t>
            </a:r>
            <a:r>
              <a:rPr lang="zh-CN" altLang="en-US" sz="1200" b="1" dirty="0">
                <a:latin typeface="Calibri Light" panose="020F0302020204030204" pitchFamily="34" charset="0"/>
                <a:cs typeface="Calibri Light" panose="020F0302020204030204" pitchFamily="34" charset="0"/>
              </a:rPr>
              <a:t>进阶</a:t>
            </a:r>
            <a:r>
              <a:rPr lang="zh-CN" altLang="en-US" sz="1200" dirty="0">
                <a:latin typeface="Calibri Light" panose="020F0302020204030204" pitchFamily="34" charset="0"/>
                <a:cs typeface="Calibri Light" panose="020F0302020204030204" pitchFamily="34" charset="0"/>
              </a:rPr>
              <a:t>版本</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b="1" dirty="0">
                <a:latin typeface="Calibri Light" panose="020F0302020204030204" pitchFamily="34" charset="0"/>
                <a:cs typeface="Calibri Light" panose="020F0302020204030204" pitchFamily="34" charset="0"/>
              </a:rPr>
              <a:t>综合性</a:t>
            </a:r>
            <a:r>
              <a:rPr lang="en-US" altLang="zh-CN" sz="1200" dirty="0">
                <a:latin typeface="Calibri Light" panose="020F0302020204030204" pitchFamily="34" charset="0"/>
                <a:cs typeface="Calibri Light" panose="020F0302020204030204" pitchFamily="34" charset="0"/>
              </a:rPr>
              <a:t>——</a:t>
            </a:r>
            <a:r>
              <a:rPr lang="zh-CN" altLang="en-US" sz="1200" dirty="0">
                <a:latin typeface="Calibri Light" panose="020F0302020204030204" pitchFamily="34" charset="0"/>
                <a:cs typeface="Calibri Light" panose="020F0302020204030204" pitchFamily="34" charset="0"/>
              </a:rPr>
              <a:t>适用于各种不同背景下的世界遗产</a:t>
            </a:r>
            <a:endParaRPr lang="en-US" sz="1400" b="1" dirty="0">
              <a:latin typeface="Calibri Light" panose="020F0302020204030204" pitchFamily="34" charset="0"/>
              <a:cs typeface="Calibri Light" panose="020F0302020204030204" pitchFamily="34" charset="0"/>
            </a:endParaRPr>
          </a:p>
        </p:txBody>
      </p:sp>
      <p:grpSp>
        <p:nvGrpSpPr>
          <p:cNvPr id="52" name="Group 51"/>
          <p:cNvGrpSpPr/>
          <p:nvPr/>
        </p:nvGrpSpPr>
        <p:grpSpPr>
          <a:xfrm>
            <a:off x="5794013" y="854648"/>
            <a:ext cx="3013097" cy="688590"/>
            <a:chOff x="5794013" y="2378648"/>
            <a:chExt cx="3013097" cy="688590"/>
          </a:xfrm>
        </p:grpSpPr>
        <p:grpSp>
          <p:nvGrpSpPr>
            <p:cNvPr id="55" name="Group 54"/>
            <p:cNvGrpSpPr/>
            <p:nvPr/>
          </p:nvGrpSpPr>
          <p:grpSpPr>
            <a:xfrm>
              <a:off x="5794013" y="2378648"/>
              <a:ext cx="3013097" cy="688590"/>
              <a:chOff x="5794021" y="848783"/>
              <a:chExt cx="3013097" cy="688590"/>
            </a:xfrm>
          </p:grpSpPr>
          <p:sp>
            <p:nvSpPr>
              <p:cNvPr id="71" name="Rectangle 7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629406" y="848783"/>
                <a:ext cx="2177708" cy="688589"/>
              </a:xfrm>
              <a:prstGeom prst="rect">
                <a:avLst/>
              </a:prstGeom>
              <a:solidFill>
                <a:srgbClr val="EBA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629401" y="1066119"/>
                <a:ext cx="2177714" cy="253916"/>
              </a:xfrm>
              <a:prstGeom prst="rect">
                <a:avLst/>
              </a:prstGeom>
              <a:noFill/>
            </p:spPr>
            <p:txBody>
              <a:bodyPr wrap="square" rtlCol="0">
                <a:spAutoFit/>
              </a:bodyPr>
              <a:lstStyle/>
              <a:p>
                <a:r>
                  <a:rPr lang="zh-CN" altLang="en-US" sz="1050" b="1" dirty="0">
                    <a:solidFill>
                      <a:schemeClr val="bg1"/>
                    </a:solidFill>
                  </a:rPr>
                  <a:t>培训模块</a:t>
                </a:r>
                <a:endParaRPr lang="en-US" sz="1050" b="1" dirty="0">
                  <a:solidFill>
                    <a:schemeClr val="bg1"/>
                  </a:solidFill>
                </a:endParaRPr>
              </a:p>
            </p:txBody>
          </p:sp>
        </p:grpSp>
        <p:grpSp>
          <p:nvGrpSpPr>
            <p:cNvPr id="56" name="Group 55"/>
            <p:cNvGrpSpPr/>
            <p:nvPr/>
          </p:nvGrpSpPr>
          <p:grpSpPr>
            <a:xfrm>
              <a:off x="5972025" y="2792888"/>
              <a:ext cx="433466" cy="261610"/>
              <a:chOff x="508000" y="1922012"/>
              <a:chExt cx="1349846" cy="814660"/>
            </a:xfrm>
          </p:grpSpPr>
          <p:grpSp>
            <p:nvGrpSpPr>
              <p:cNvPr id="67" name="Group 66">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9"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7030A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70" name="TextBox 69">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3</a:t>
                  </a:r>
                </a:p>
              </p:txBody>
            </p:sp>
          </p:grpSp>
          <p:sp>
            <p:nvSpPr>
              <p:cNvPr id="68"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973816" y="2381527"/>
              <a:ext cx="433466" cy="261610"/>
              <a:chOff x="508000" y="1922012"/>
              <a:chExt cx="1349846" cy="814660"/>
            </a:xfrm>
          </p:grpSpPr>
          <p:grpSp>
            <p:nvGrpSpPr>
              <p:cNvPr id="63" name="Group 62">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5"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C000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66" name="TextBox 65">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1</a:t>
                  </a:r>
                </a:p>
              </p:txBody>
            </p:sp>
          </p:grpSp>
          <p:sp>
            <p:nvSpPr>
              <p:cNvPr id="64"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967466" y="2580309"/>
              <a:ext cx="433466" cy="261610"/>
              <a:chOff x="508000" y="1922012"/>
              <a:chExt cx="1349846" cy="814660"/>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61A0DB"/>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2</a:t>
                  </a: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2798801" y="1483874"/>
            <a:ext cx="814848" cy="1462581"/>
            <a:chOff x="631479" y="673958"/>
            <a:chExt cx="2929299" cy="5257836"/>
          </a:xfrm>
        </p:grpSpPr>
        <p:grpSp>
          <p:nvGrpSpPr>
            <p:cNvPr id="112" name="Group 111"/>
            <p:cNvGrpSpPr/>
            <p:nvPr/>
          </p:nvGrpSpPr>
          <p:grpSpPr>
            <a:xfrm rot="5400000">
              <a:off x="1531530" y="-226091"/>
              <a:ext cx="1106427" cy="2906525"/>
              <a:chOff x="7845152" y="1412668"/>
              <a:chExt cx="437448" cy="1101851"/>
            </a:xfrm>
            <a:effectLst>
              <a:outerShdw blurRad="50800" dist="38100" dir="2700000" algn="tl" rotWithShape="0">
                <a:prstClr val="black">
                  <a:alpha val="40000"/>
                </a:prstClr>
              </a:outerShdw>
            </a:effectLst>
          </p:grpSpPr>
          <p:grpSp>
            <p:nvGrpSpPr>
              <p:cNvPr id="132" name="Group 131">
                <a:extLst>
                  <a:ext uri="{FF2B5EF4-FFF2-40B4-BE49-F238E27FC236}">
                    <a16:creationId xmlns:a16="http://schemas.microsoft.com/office/drawing/2014/main" id="{93CC9BE7-5948-4992-8D51-1DA23A2E5BF5}"/>
                  </a:ext>
                </a:extLst>
              </p:cNvPr>
              <p:cNvGrpSpPr/>
              <p:nvPr/>
            </p:nvGrpSpPr>
            <p:grpSpPr>
              <a:xfrm>
                <a:off x="7845152" y="1412668"/>
                <a:ext cx="437448" cy="477429"/>
                <a:chOff x="6427580" y="2209799"/>
                <a:chExt cx="1710561" cy="1866901"/>
              </a:xfrm>
              <a:effectLst>
                <a:outerShdw blurRad="50800" dist="38100" dir="5400000" algn="t" rotWithShape="0">
                  <a:prstClr val="black">
                    <a:alpha val="40000"/>
                  </a:prstClr>
                </a:outerShdw>
              </a:effectLst>
            </p:grpSpPr>
            <p:sp>
              <p:nvSpPr>
                <p:cNvPr id="134"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00" dirty="0"/>
                </a:p>
              </p:txBody>
            </p:sp>
            <p:sp>
              <p:nvSpPr>
                <p:cNvPr id="135" name="TextBox 134">
                  <a:extLst>
                    <a:ext uri="{FF2B5EF4-FFF2-40B4-BE49-F238E27FC236}">
                      <a16:creationId xmlns:a16="http://schemas.microsoft.com/office/drawing/2014/main" id="{62698EAD-E879-41D8-AB35-8B0CD1EFF0A9}"/>
                    </a:ext>
                  </a:extLst>
                </p:cNvPr>
                <p:cNvSpPr txBox="1"/>
                <p:nvPr/>
              </p:nvSpPr>
              <p:spPr>
                <a:xfrm rot="16200000">
                  <a:off x="6854052" y="2033483"/>
                  <a:ext cx="857618" cy="1710561"/>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1</a:t>
                  </a:r>
                </a:p>
              </p:txBody>
            </p:sp>
          </p:grpSp>
          <p:sp>
            <p:nvSpPr>
              <p:cNvPr id="133"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3" name="Group 112"/>
            <p:cNvGrpSpPr/>
            <p:nvPr/>
          </p:nvGrpSpPr>
          <p:grpSpPr>
            <a:xfrm rot="5400000">
              <a:off x="1531526" y="1157753"/>
              <a:ext cx="1106427" cy="2906516"/>
              <a:chOff x="7845155" y="1412670"/>
              <a:chExt cx="437447" cy="1101849"/>
            </a:xfrm>
          </p:grpSpPr>
          <p:grpSp>
            <p:nvGrpSpPr>
              <p:cNvPr id="128" name="Group 127">
                <a:extLst>
                  <a:ext uri="{FF2B5EF4-FFF2-40B4-BE49-F238E27FC236}">
                    <a16:creationId xmlns:a16="http://schemas.microsoft.com/office/drawing/2014/main" id="{93CC9BE7-5948-4992-8D51-1DA23A2E5BF5}"/>
                  </a:ext>
                </a:extLst>
              </p:cNvPr>
              <p:cNvGrpSpPr/>
              <p:nvPr/>
            </p:nvGrpSpPr>
            <p:grpSpPr>
              <a:xfrm>
                <a:off x="7845155" y="1412670"/>
                <a:ext cx="437447" cy="477430"/>
                <a:chOff x="6427578" y="2209800"/>
                <a:chExt cx="1710555" cy="1866900"/>
              </a:xfrm>
              <a:effectLst>
                <a:outerShdw blurRad="50800" dist="38100" dir="5400000" algn="t" rotWithShape="0">
                  <a:prstClr val="black">
                    <a:alpha val="40000"/>
                  </a:prstClr>
                </a:outerShdw>
              </a:effectLst>
            </p:grpSpPr>
            <p:sp>
              <p:nvSpPr>
                <p:cNvPr id="130"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00" dirty="0"/>
                </a:p>
              </p:txBody>
            </p:sp>
            <p:sp>
              <p:nvSpPr>
                <p:cNvPr id="131" name="TextBox 130">
                  <a:extLst>
                    <a:ext uri="{FF2B5EF4-FFF2-40B4-BE49-F238E27FC236}">
                      <a16:creationId xmlns:a16="http://schemas.microsoft.com/office/drawing/2014/main" id="{62698EAD-E879-41D8-AB35-8B0CD1EFF0A9}"/>
                    </a:ext>
                  </a:extLst>
                </p:cNvPr>
                <p:cNvSpPr txBox="1"/>
                <p:nvPr/>
              </p:nvSpPr>
              <p:spPr>
                <a:xfrm rot="16200000">
                  <a:off x="6854045" y="2033501"/>
                  <a:ext cx="857621" cy="1710555"/>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2</a:t>
                  </a:r>
                </a:p>
              </p:txBody>
            </p:sp>
          </p:grpSp>
          <p:sp>
            <p:nvSpPr>
              <p:cNvPr id="129"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4" name="Group 113"/>
            <p:cNvGrpSpPr/>
            <p:nvPr/>
          </p:nvGrpSpPr>
          <p:grpSpPr>
            <a:xfrm rot="5400000">
              <a:off x="1542915" y="2530111"/>
              <a:ext cx="1106428" cy="2929299"/>
              <a:chOff x="7846312" y="3576817"/>
              <a:chExt cx="1106428" cy="2929299"/>
            </a:xfrm>
          </p:grpSpPr>
          <p:grpSp>
            <p:nvGrpSpPr>
              <p:cNvPr id="124" name="Group 123">
                <a:extLst>
                  <a:ext uri="{FF2B5EF4-FFF2-40B4-BE49-F238E27FC236}">
                    <a16:creationId xmlns:a16="http://schemas.microsoft.com/office/drawing/2014/main" id="{93CC9BE7-5948-4992-8D51-1DA23A2E5BF5}"/>
                  </a:ext>
                </a:extLst>
              </p:cNvPr>
              <p:cNvGrpSpPr/>
              <p:nvPr/>
            </p:nvGrpSpPr>
            <p:grpSpPr>
              <a:xfrm>
                <a:off x="7846312" y="3576817"/>
                <a:ext cx="1106428" cy="1259391"/>
                <a:chOff x="6427577" y="2209800"/>
                <a:chExt cx="1710559" cy="1866900"/>
              </a:xfrm>
              <a:effectLst>
                <a:outerShdw blurRad="50800" dist="38100" dir="5400000" algn="t" rotWithShape="0">
                  <a:prstClr val="black">
                    <a:alpha val="40000"/>
                  </a:prstClr>
                </a:outerShdw>
              </a:effectLst>
            </p:grpSpPr>
            <p:sp>
              <p:nvSpPr>
                <p:cNvPr id="126"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00" dirty="0"/>
                </a:p>
              </p:txBody>
            </p:sp>
            <p:sp>
              <p:nvSpPr>
                <p:cNvPr id="127" name="TextBox 126">
                  <a:extLst>
                    <a:ext uri="{FF2B5EF4-FFF2-40B4-BE49-F238E27FC236}">
                      <a16:creationId xmlns:a16="http://schemas.microsoft.com/office/drawing/2014/main" id="{62698EAD-E879-41D8-AB35-8B0CD1EFF0A9}"/>
                    </a:ext>
                  </a:extLst>
                </p:cNvPr>
                <p:cNvSpPr txBox="1"/>
                <p:nvPr/>
              </p:nvSpPr>
              <p:spPr>
                <a:xfrm rot="16200000">
                  <a:off x="6854049" y="2033496"/>
                  <a:ext cx="857615" cy="1710559"/>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3</a:t>
                  </a:r>
                </a:p>
              </p:txBody>
            </p:sp>
          </p:grpSp>
          <p:sp>
            <p:nvSpPr>
              <p:cNvPr id="125" name="Freeform: Shape 15">
                <a:extLst>
                  <a:ext uri="{FF2B5EF4-FFF2-40B4-BE49-F238E27FC236}">
                    <a16:creationId xmlns:a16="http://schemas.microsoft.com/office/drawing/2014/main" id="{B9361B01-03EA-4A3C-8B61-BEC6A891C530}"/>
                  </a:ext>
                </a:extLst>
              </p:cNvPr>
              <p:cNvSpPr/>
              <p:nvPr/>
            </p:nvSpPr>
            <p:spPr>
              <a:xfrm flipV="1">
                <a:off x="7885577" y="4460773"/>
                <a:ext cx="1029472" cy="20453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5" name="Group 114"/>
            <p:cNvGrpSpPr/>
            <p:nvPr/>
          </p:nvGrpSpPr>
          <p:grpSpPr>
            <a:xfrm rot="5400000">
              <a:off x="1531526" y="3925320"/>
              <a:ext cx="1106429" cy="2906520"/>
              <a:chOff x="7845162" y="1412669"/>
              <a:chExt cx="437448" cy="1101850"/>
            </a:xfrm>
          </p:grpSpPr>
          <p:grpSp>
            <p:nvGrpSpPr>
              <p:cNvPr id="120" name="Group 119">
                <a:extLst>
                  <a:ext uri="{FF2B5EF4-FFF2-40B4-BE49-F238E27FC236}">
                    <a16:creationId xmlns:a16="http://schemas.microsoft.com/office/drawing/2014/main" id="{93CC9BE7-5948-4992-8D51-1DA23A2E5BF5}"/>
                  </a:ext>
                </a:extLst>
              </p:cNvPr>
              <p:cNvGrpSpPr/>
              <p:nvPr/>
            </p:nvGrpSpPr>
            <p:grpSpPr>
              <a:xfrm>
                <a:off x="7845162" y="1412669"/>
                <a:ext cx="437448" cy="477430"/>
                <a:chOff x="6427570" y="2209800"/>
                <a:chExt cx="1710552" cy="1866900"/>
              </a:xfrm>
              <a:effectLst>
                <a:outerShdw blurRad="50800" dist="38100" dir="5400000" algn="t" rotWithShape="0">
                  <a:prstClr val="black">
                    <a:alpha val="40000"/>
                  </a:prstClr>
                </a:outerShdw>
              </a:effectLst>
            </p:grpSpPr>
            <p:sp>
              <p:nvSpPr>
                <p:cNvPr id="122"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00" dirty="0"/>
                </a:p>
              </p:txBody>
            </p:sp>
            <p:sp>
              <p:nvSpPr>
                <p:cNvPr id="123" name="TextBox 122">
                  <a:extLst>
                    <a:ext uri="{FF2B5EF4-FFF2-40B4-BE49-F238E27FC236}">
                      <a16:creationId xmlns:a16="http://schemas.microsoft.com/office/drawing/2014/main" id="{62698EAD-E879-41D8-AB35-8B0CD1EFF0A9}"/>
                    </a:ext>
                  </a:extLst>
                </p:cNvPr>
                <p:cNvSpPr txBox="1"/>
                <p:nvPr/>
              </p:nvSpPr>
              <p:spPr>
                <a:xfrm rot="16200000">
                  <a:off x="6854038" y="2033500"/>
                  <a:ext cx="857615" cy="1710552"/>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4</a:t>
                  </a:r>
                </a:p>
              </p:txBody>
            </p:sp>
          </p:grpSp>
          <p:sp>
            <p:nvSpPr>
              <p:cNvPr id="121"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sp>
          <p:nvSpPr>
            <p:cNvPr id="116" name="TextBox 115"/>
            <p:cNvSpPr txBox="1"/>
            <p:nvPr/>
          </p:nvSpPr>
          <p:spPr>
            <a:xfrm>
              <a:off x="814553" y="843044"/>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C00000"/>
                  </a:solidFill>
                  <a:latin typeface="Tw Cen MT" panose="020B0602020104020603" pitchFamily="34" charset="0"/>
                </a:rPr>
                <a:t>MODULE</a:t>
              </a:r>
              <a:endParaRPr lang="en-US" sz="500" dirty="0">
                <a:solidFill>
                  <a:srgbClr val="C00000"/>
                </a:solidFill>
                <a:latin typeface="Tw Cen MT" panose="020B0602020104020603" pitchFamily="34" charset="0"/>
              </a:endParaRPr>
            </a:p>
          </p:txBody>
        </p:sp>
        <p:sp>
          <p:nvSpPr>
            <p:cNvPr id="117" name="TextBox 116"/>
            <p:cNvSpPr txBox="1"/>
            <p:nvPr/>
          </p:nvSpPr>
          <p:spPr>
            <a:xfrm>
              <a:off x="814553" y="2235023"/>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549ADA"/>
                  </a:solidFill>
                  <a:latin typeface="Tw Cen MT" panose="020B0602020104020603" pitchFamily="34" charset="0"/>
                </a:rPr>
                <a:t>MODULE</a:t>
              </a:r>
              <a:endParaRPr lang="en-US" sz="500" dirty="0">
                <a:solidFill>
                  <a:srgbClr val="549ADA"/>
                </a:solidFill>
                <a:latin typeface="Tw Cen MT" panose="020B0602020104020603" pitchFamily="34" charset="0"/>
              </a:endParaRPr>
            </a:p>
          </p:txBody>
        </p:sp>
        <p:sp>
          <p:nvSpPr>
            <p:cNvPr id="118" name="TextBox 117"/>
            <p:cNvSpPr txBox="1"/>
            <p:nvPr/>
          </p:nvSpPr>
          <p:spPr>
            <a:xfrm>
              <a:off x="814553" y="3606003"/>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FFC72D"/>
                  </a:solidFill>
                  <a:latin typeface="Tw Cen MT" panose="020B0602020104020603" pitchFamily="34" charset="0"/>
                </a:rPr>
                <a:t>MODULE</a:t>
              </a:r>
              <a:endParaRPr lang="en-US" sz="500" dirty="0">
                <a:solidFill>
                  <a:srgbClr val="FFC72D"/>
                </a:solidFill>
                <a:latin typeface="Tw Cen MT" panose="020B0602020104020603" pitchFamily="34" charset="0"/>
              </a:endParaRPr>
            </a:p>
          </p:txBody>
        </p:sp>
        <p:sp>
          <p:nvSpPr>
            <p:cNvPr id="119" name="TextBox 118"/>
            <p:cNvSpPr txBox="1"/>
            <p:nvPr/>
          </p:nvSpPr>
          <p:spPr>
            <a:xfrm>
              <a:off x="825064" y="5008511"/>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78B552"/>
                  </a:solidFill>
                  <a:latin typeface="Tw Cen MT" panose="020B0602020104020603" pitchFamily="34" charset="0"/>
                </a:rPr>
                <a:t>MODULE</a:t>
              </a:r>
              <a:endParaRPr lang="en-US" sz="500" dirty="0">
                <a:solidFill>
                  <a:srgbClr val="78B552"/>
                </a:solidFill>
                <a:latin typeface="Tw Cen MT" panose="020B0602020104020603" pitchFamily="34" charset="0"/>
              </a:endParaRPr>
            </a:p>
          </p:txBody>
        </p:sp>
      </p:grpSp>
      <p:grpSp>
        <p:nvGrpSpPr>
          <p:cNvPr id="78" name="Group 77"/>
          <p:cNvGrpSpPr/>
          <p:nvPr/>
        </p:nvGrpSpPr>
        <p:grpSpPr>
          <a:xfrm>
            <a:off x="912940" y="1291446"/>
            <a:ext cx="2462744" cy="3265314"/>
            <a:chOff x="626803" y="619125"/>
            <a:chExt cx="4238490" cy="5619750"/>
          </a:xfrm>
        </p:grpSpPr>
        <p:sp>
          <p:nvSpPr>
            <p:cNvPr id="79"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330200" dist="889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900"/>
            </a:p>
          </p:txBody>
        </p:sp>
        <p:sp>
          <p:nvSpPr>
            <p:cNvPr id="81" name="Rectangle 8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82" name="Rectangle 8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sz="700" dirty="0"/>
                <a:t>世界遗产公约</a:t>
              </a:r>
              <a:endParaRPr lang="en-IN" sz="700" dirty="0"/>
            </a:p>
          </p:txBody>
        </p:sp>
        <p:sp>
          <p:nvSpPr>
            <p:cNvPr id="83" name="Rectangle 8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84" name="TextBox 83">
              <a:extLst>
                <a:ext uri="{FF2B5EF4-FFF2-40B4-BE49-F238E27FC236}">
                  <a16:creationId xmlns:a16="http://schemas.microsoft.com/office/drawing/2014/main" id="{A3D6E4EA-59ED-4E27-B6F1-FB64219B8EED}"/>
                </a:ext>
              </a:extLst>
            </p:cNvPr>
            <p:cNvSpPr txBox="1"/>
            <p:nvPr/>
          </p:nvSpPr>
          <p:spPr>
            <a:xfrm>
              <a:off x="626803" y="989268"/>
              <a:ext cx="4225415" cy="397272"/>
            </a:xfrm>
            <a:prstGeom prst="rect">
              <a:avLst/>
            </a:prstGeom>
            <a:noFill/>
          </p:spPr>
          <p:txBody>
            <a:bodyPr wrap="square" rtlCol="0">
              <a:spAutoFit/>
            </a:bodyPr>
            <a:lstStyle/>
            <a:p>
              <a:pPr algn="ctr"/>
              <a:r>
                <a:rPr lang="zh-CN" altLang="en-US" sz="900" b="1" dirty="0">
                  <a:solidFill>
                    <a:schemeClr val="bg1">
                      <a:lumMod val="50000"/>
                    </a:schemeClr>
                  </a:solidFill>
                  <a:latin typeface="+mj-lt"/>
                </a:rPr>
                <a:t>定期报告课程大纲</a:t>
              </a:r>
              <a:endParaRPr lang="en-IN" sz="900" b="1" dirty="0">
                <a:solidFill>
                  <a:schemeClr val="bg1">
                    <a:lumMod val="50000"/>
                  </a:schemeClr>
                </a:solidFill>
                <a:latin typeface="+mj-lt"/>
              </a:endParaRPr>
            </a:p>
          </p:txBody>
        </p:sp>
        <p:sp>
          <p:nvSpPr>
            <p:cNvPr id="85" name="TextBox 84">
              <a:extLst>
                <a:ext uri="{FF2B5EF4-FFF2-40B4-BE49-F238E27FC236}">
                  <a16:creationId xmlns:a16="http://schemas.microsoft.com/office/drawing/2014/main" id="{BF3FF7B2-4940-404C-B39B-C8B665009A01}"/>
                </a:ext>
              </a:extLst>
            </p:cNvPr>
            <p:cNvSpPr txBox="1"/>
            <p:nvPr/>
          </p:nvSpPr>
          <p:spPr>
            <a:xfrm>
              <a:off x="639876" y="3981980"/>
              <a:ext cx="4225417" cy="582666"/>
            </a:xfrm>
            <a:prstGeom prst="rect">
              <a:avLst/>
            </a:prstGeom>
            <a:noFill/>
          </p:spPr>
          <p:txBody>
            <a:bodyPr wrap="square" rtlCol="0">
              <a:spAutoFit/>
            </a:bodyPr>
            <a:lstStyle/>
            <a:p>
              <a:pPr algn="ctr"/>
              <a:r>
                <a:rPr lang="zh-CN" altLang="en-US" sz="1600" b="1" dirty="0">
                  <a:solidFill>
                    <a:schemeClr val="accent5">
                      <a:lumMod val="75000"/>
                    </a:schemeClr>
                  </a:solidFill>
                  <a:latin typeface="+mj-lt"/>
                </a:rPr>
                <a:t>培训模块</a:t>
              </a:r>
              <a:endParaRPr lang="en-IN" sz="1600" b="1" dirty="0">
                <a:solidFill>
                  <a:schemeClr val="accent5">
                    <a:lumMod val="75000"/>
                  </a:schemeClr>
                </a:solidFill>
                <a:latin typeface="+mj-lt"/>
              </a:endParaRPr>
            </a:p>
          </p:txBody>
        </p:sp>
      </p:grpSp>
      <p:pic>
        <p:nvPicPr>
          <p:cNvPr id="74" name="Picture 73"/>
          <p:cNvPicPr>
            <a:picLocks noChangeAspect="1"/>
          </p:cNvPicPr>
          <p:nvPr/>
        </p:nvPicPr>
        <p:blipFill>
          <a:blip r:embed="rId4"/>
          <a:stretch>
            <a:fillRect/>
          </a:stretch>
        </p:blipFill>
        <p:spPr>
          <a:xfrm>
            <a:off x="1265741" y="2059563"/>
            <a:ext cx="1732666" cy="1046407"/>
          </a:xfrm>
          <a:prstGeom prst="rect">
            <a:avLst/>
          </a:prstGeom>
        </p:spPr>
      </p:pic>
      <p:sp>
        <p:nvSpPr>
          <p:cNvPr id="75" name="CasellaDiTesto 1">
            <a:extLst>
              <a:ext uri="{FF2B5EF4-FFF2-40B4-BE49-F238E27FC236}">
                <a16:creationId xmlns:a16="http://schemas.microsoft.com/office/drawing/2014/main" id="{47775DFE-01E8-48F4-B12C-5804C573941F}"/>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5519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par>
                          <p:cTn id="9" fill="hold">
                            <p:stCondLst>
                              <p:cond delay="0"/>
                            </p:stCondLst>
                            <p:childTnLst>
                              <p:par>
                                <p:cTn id="10" presetID="22" presetClass="exit" presetSubtype="4" fill="hold" nodeType="afterEffect">
                                  <p:stCondLst>
                                    <p:cond delay="2000"/>
                                  </p:stCondLst>
                                  <p:childTnLst>
                                    <p:animEffect transition="out" filter="wipe(down)">
                                      <p:cBhvr>
                                        <p:cTn id="11" dur="500"/>
                                        <p:tgtEl>
                                          <p:spTgt spid="78"/>
                                        </p:tgtEl>
                                      </p:cBhvr>
                                    </p:animEffect>
                                    <p:set>
                                      <p:cBhvr>
                                        <p:cTn id="12" dur="1" fill="hold">
                                          <p:stCondLst>
                                            <p:cond delay="499"/>
                                          </p:stCondLst>
                                        </p:cTn>
                                        <p:tgtEl>
                                          <p:spTgt spid="78"/>
                                        </p:tgtEl>
                                        <p:attrNameLst>
                                          <p:attrName>style.visibility</p:attrName>
                                        </p:attrNameLst>
                                      </p:cBhvr>
                                      <p:to>
                                        <p:strVal val="hidden"/>
                                      </p:to>
                                    </p:set>
                                  </p:childTnLst>
                                </p:cTn>
                              </p:par>
                              <p:par>
                                <p:cTn id="13" presetID="22" presetClass="exit" presetSubtype="4" fill="hold" nodeType="withEffect">
                                  <p:stCondLst>
                                    <p:cond delay="2000"/>
                                  </p:stCondLst>
                                  <p:childTnLst>
                                    <p:animEffect transition="out" filter="wipe(down)">
                                      <p:cBhvr>
                                        <p:cTn id="14" dur="500"/>
                                        <p:tgtEl>
                                          <p:spTgt spid="111"/>
                                        </p:tgtEl>
                                      </p:cBhvr>
                                    </p:animEffect>
                                    <p:set>
                                      <p:cBhvr>
                                        <p:cTn id="15"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A </a:t>
            </a: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capacity-building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tool for Periodic Reporting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Developed to facilitate trainings for those involved in Periodic Reporting</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Draws on a large number of World Heritage </a:t>
            </a: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resources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To be </a:t>
            </a: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accessible</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 in </a:t>
            </a: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basic</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 and </a:t>
            </a: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advanced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versions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Comprehensive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nature will make it adaptable to many different World Heritage contexts</a:t>
            </a: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52" name="Group 51"/>
          <p:cNvGrpSpPr/>
          <p:nvPr/>
        </p:nvGrpSpPr>
        <p:grpSpPr>
          <a:xfrm>
            <a:off x="5794013" y="854648"/>
            <a:ext cx="3013097" cy="688590"/>
            <a:chOff x="5794013" y="2378648"/>
            <a:chExt cx="3013097" cy="688590"/>
          </a:xfrm>
        </p:grpSpPr>
        <p:grpSp>
          <p:nvGrpSpPr>
            <p:cNvPr id="55" name="Group 54"/>
            <p:cNvGrpSpPr/>
            <p:nvPr/>
          </p:nvGrpSpPr>
          <p:grpSpPr>
            <a:xfrm>
              <a:off x="5794013" y="2378648"/>
              <a:ext cx="3013097" cy="688590"/>
              <a:chOff x="5794021" y="848783"/>
              <a:chExt cx="3013097" cy="688590"/>
            </a:xfrm>
          </p:grpSpPr>
          <p:sp>
            <p:nvSpPr>
              <p:cNvPr id="71" name="Rectangle 7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629406" y="848783"/>
                <a:ext cx="2177708" cy="688589"/>
              </a:xfrm>
              <a:prstGeom prst="rect">
                <a:avLst/>
              </a:prstGeom>
              <a:solidFill>
                <a:srgbClr val="EBA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629401" y="1066119"/>
                <a:ext cx="2177714" cy="253916"/>
              </a:xfrm>
              <a:prstGeom prst="rect">
                <a:avLst/>
              </a:prstGeom>
              <a:noFill/>
            </p:spPr>
            <p:txBody>
              <a:bodyPr wrap="square" rtlCol="0">
                <a:spAutoFit/>
              </a:bodyPr>
              <a:lstStyle/>
              <a:p>
                <a:r>
                  <a:rPr lang="en-GB" sz="1050" b="1" dirty="0">
                    <a:solidFill>
                      <a:schemeClr val="bg1"/>
                    </a:solidFill>
                  </a:rPr>
                  <a:t>Training modules</a:t>
                </a:r>
                <a:endParaRPr lang="en-US" sz="1050" b="1" dirty="0">
                  <a:solidFill>
                    <a:schemeClr val="bg1"/>
                  </a:solidFill>
                </a:endParaRPr>
              </a:p>
            </p:txBody>
          </p:sp>
        </p:grpSp>
        <p:grpSp>
          <p:nvGrpSpPr>
            <p:cNvPr id="56" name="Group 55"/>
            <p:cNvGrpSpPr/>
            <p:nvPr/>
          </p:nvGrpSpPr>
          <p:grpSpPr>
            <a:xfrm>
              <a:off x="5972025" y="2792888"/>
              <a:ext cx="433466" cy="261610"/>
              <a:chOff x="508000" y="1922012"/>
              <a:chExt cx="1349846" cy="814660"/>
            </a:xfrm>
          </p:grpSpPr>
          <p:grpSp>
            <p:nvGrpSpPr>
              <p:cNvPr id="67" name="Group 66">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9"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7030A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70" name="TextBox 69">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3</a:t>
                  </a:r>
                </a:p>
              </p:txBody>
            </p:sp>
          </p:grpSp>
          <p:sp>
            <p:nvSpPr>
              <p:cNvPr id="68"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973816" y="2381527"/>
              <a:ext cx="433466" cy="261610"/>
              <a:chOff x="508000" y="1922012"/>
              <a:chExt cx="1349846" cy="814660"/>
            </a:xfrm>
          </p:grpSpPr>
          <p:grpSp>
            <p:nvGrpSpPr>
              <p:cNvPr id="63" name="Group 62">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5"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C000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66" name="TextBox 65">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1</a:t>
                  </a:r>
                </a:p>
              </p:txBody>
            </p:sp>
          </p:grpSp>
          <p:sp>
            <p:nvSpPr>
              <p:cNvPr id="64"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967466" y="2580309"/>
              <a:ext cx="433466" cy="261610"/>
              <a:chOff x="508000" y="1922012"/>
              <a:chExt cx="1349846" cy="814660"/>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157941" y="2036767"/>
                <a:ext cx="814660" cy="585150"/>
                <a:chOff x="5852276" y="2209799"/>
                <a:chExt cx="2710717" cy="1866901"/>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61A0DB"/>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4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6778820" y="1533472"/>
                  <a:ext cx="857629" cy="2710717"/>
                </a:xfrm>
                <a:prstGeom prst="rect">
                  <a:avLst/>
                </a:prstGeom>
                <a:noFill/>
              </p:spPr>
              <p:txBody>
                <a:bodyPr wrap="square" rtlCol="0">
                  <a:spAutoFit/>
                </a:bodyPr>
                <a:lstStyle/>
                <a:p>
                  <a:pPr algn="ctr"/>
                  <a:r>
                    <a:rPr lang="en-US" sz="1100" b="1" dirty="0">
                      <a:solidFill>
                        <a:schemeClr val="bg1"/>
                      </a:solidFill>
                      <a:latin typeface="Tw Cen MT" panose="020B0602020104020603" pitchFamily="34" charset="0"/>
                    </a:rPr>
                    <a:t>2</a:t>
                  </a: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2798801" y="1483874"/>
            <a:ext cx="814848" cy="1462581"/>
            <a:chOff x="631479" y="673958"/>
            <a:chExt cx="2929299" cy="5257836"/>
          </a:xfrm>
        </p:grpSpPr>
        <p:grpSp>
          <p:nvGrpSpPr>
            <p:cNvPr id="112" name="Group 111"/>
            <p:cNvGrpSpPr/>
            <p:nvPr/>
          </p:nvGrpSpPr>
          <p:grpSpPr>
            <a:xfrm rot="5400000">
              <a:off x="1531530" y="-226091"/>
              <a:ext cx="1106427" cy="2906525"/>
              <a:chOff x="7845152" y="1412668"/>
              <a:chExt cx="437448" cy="1101851"/>
            </a:xfrm>
            <a:effectLst>
              <a:outerShdw blurRad="50800" dist="38100" dir="2700000" algn="tl" rotWithShape="0">
                <a:prstClr val="black">
                  <a:alpha val="40000"/>
                </a:prstClr>
              </a:outerShdw>
            </a:effectLst>
          </p:grpSpPr>
          <p:grpSp>
            <p:nvGrpSpPr>
              <p:cNvPr id="132" name="Group 131">
                <a:extLst>
                  <a:ext uri="{FF2B5EF4-FFF2-40B4-BE49-F238E27FC236}">
                    <a16:creationId xmlns:a16="http://schemas.microsoft.com/office/drawing/2014/main" id="{93CC9BE7-5948-4992-8D51-1DA23A2E5BF5}"/>
                  </a:ext>
                </a:extLst>
              </p:cNvPr>
              <p:cNvGrpSpPr/>
              <p:nvPr/>
            </p:nvGrpSpPr>
            <p:grpSpPr>
              <a:xfrm>
                <a:off x="7845152" y="1412668"/>
                <a:ext cx="437448" cy="477429"/>
                <a:chOff x="6427580" y="2209799"/>
                <a:chExt cx="1710561" cy="1866901"/>
              </a:xfrm>
              <a:effectLst>
                <a:outerShdw blurRad="50800" dist="38100" dir="5400000" algn="t" rotWithShape="0">
                  <a:prstClr val="black">
                    <a:alpha val="40000"/>
                  </a:prstClr>
                </a:outerShdw>
              </a:effectLst>
            </p:grpSpPr>
            <p:sp>
              <p:nvSpPr>
                <p:cNvPr id="134"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00" dirty="0"/>
                </a:p>
              </p:txBody>
            </p:sp>
            <p:sp>
              <p:nvSpPr>
                <p:cNvPr id="135" name="TextBox 134">
                  <a:extLst>
                    <a:ext uri="{FF2B5EF4-FFF2-40B4-BE49-F238E27FC236}">
                      <a16:creationId xmlns:a16="http://schemas.microsoft.com/office/drawing/2014/main" id="{62698EAD-E879-41D8-AB35-8B0CD1EFF0A9}"/>
                    </a:ext>
                  </a:extLst>
                </p:cNvPr>
                <p:cNvSpPr txBox="1"/>
                <p:nvPr/>
              </p:nvSpPr>
              <p:spPr>
                <a:xfrm rot="16200000">
                  <a:off x="6854052" y="2033483"/>
                  <a:ext cx="857618" cy="1710561"/>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1</a:t>
                  </a:r>
                </a:p>
              </p:txBody>
            </p:sp>
          </p:grpSp>
          <p:sp>
            <p:nvSpPr>
              <p:cNvPr id="133"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3" name="Group 112"/>
            <p:cNvGrpSpPr/>
            <p:nvPr/>
          </p:nvGrpSpPr>
          <p:grpSpPr>
            <a:xfrm rot="5400000">
              <a:off x="1531526" y="1157753"/>
              <a:ext cx="1106427" cy="2906516"/>
              <a:chOff x="7845155" y="1412670"/>
              <a:chExt cx="437447" cy="1101849"/>
            </a:xfrm>
          </p:grpSpPr>
          <p:grpSp>
            <p:nvGrpSpPr>
              <p:cNvPr id="128" name="Group 127">
                <a:extLst>
                  <a:ext uri="{FF2B5EF4-FFF2-40B4-BE49-F238E27FC236}">
                    <a16:creationId xmlns:a16="http://schemas.microsoft.com/office/drawing/2014/main" id="{93CC9BE7-5948-4992-8D51-1DA23A2E5BF5}"/>
                  </a:ext>
                </a:extLst>
              </p:cNvPr>
              <p:cNvGrpSpPr/>
              <p:nvPr/>
            </p:nvGrpSpPr>
            <p:grpSpPr>
              <a:xfrm>
                <a:off x="7845155" y="1412670"/>
                <a:ext cx="437447" cy="477430"/>
                <a:chOff x="6427578" y="2209800"/>
                <a:chExt cx="1710555" cy="1866900"/>
              </a:xfrm>
              <a:effectLst>
                <a:outerShdw blurRad="50800" dist="38100" dir="5400000" algn="t" rotWithShape="0">
                  <a:prstClr val="black">
                    <a:alpha val="40000"/>
                  </a:prstClr>
                </a:outerShdw>
              </a:effectLst>
            </p:grpSpPr>
            <p:sp>
              <p:nvSpPr>
                <p:cNvPr id="130"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00" dirty="0"/>
                </a:p>
              </p:txBody>
            </p:sp>
            <p:sp>
              <p:nvSpPr>
                <p:cNvPr id="131" name="TextBox 130">
                  <a:extLst>
                    <a:ext uri="{FF2B5EF4-FFF2-40B4-BE49-F238E27FC236}">
                      <a16:creationId xmlns:a16="http://schemas.microsoft.com/office/drawing/2014/main" id="{62698EAD-E879-41D8-AB35-8B0CD1EFF0A9}"/>
                    </a:ext>
                  </a:extLst>
                </p:cNvPr>
                <p:cNvSpPr txBox="1"/>
                <p:nvPr/>
              </p:nvSpPr>
              <p:spPr>
                <a:xfrm rot="16200000">
                  <a:off x="6854045" y="2033501"/>
                  <a:ext cx="857621" cy="1710555"/>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2</a:t>
                  </a:r>
                </a:p>
              </p:txBody>
            </p:sp>
          </p:grpSp>
          <p:sp>
            <p:nvSpPr>
              <p:cNvPr id="129"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4" name="Group 113"/>
            <p:cNvGrpSpPr/>
            <p:nvPr/>
          </p:nvGrpSpPr>
          <p:grpSpPr>
            <a:xfrm rot="5400000">
              <a:off x="1542915" y="2530111"/>
              <a:ext cx="1106428" cy="2929299"/>
              <a:chOff x="7846312" y="3576817"/>
              <a:chExt cx="1106428" cy="2929299"/>
            </a:xfrm>
          </p:grpSpPr>
          <p:grpSp>
            <p:nvGrpSpPr>
              <p:cNvPr id="124" name="Group 123">
                <a:extLst>
                  <a:ext uri="{FF2B5EF4-FFF2-40B4-BE49-F238E27FC236}">
                    <a16:creationId xmlns:a16="http://schemas.microsoft.com/office/drawing/2014/main" id="{93CC9BE7-5948-4992-8D51-1DA23A2E5BF5}"/>
                  </a:ext>
                </a:extLst>
              </p:cNvPr>
              <p:cNvGrpSpPr/>
              <p:nvPr/>
            </p:nvGrpSpPr>
            <p:grpSpPr>
              <a:xfrm>
                <a:off x="7846312" y="3576817"/>
                <a:ext cx="1106428" cy="1259391"/>
                <a:chOff x="6427577" y="2209800"/>
                <a:chExt cx="1710559" cy="1866900"/>
              </a:xfrm>
              <a:effectLst>
                <a:outerShdw blurRad="50800" dist="38100" dir="5400000" algn="t" rotWithShape="0">
                  <a:prstClr val="black">
                    <a:alpha val="40000"/>
                  </a:prstClr>
                </a:outerShdw>
              </a:effectLst>
            </p:grpSpPr>
            <p:sp>
              <p:nvSpPr>
                <p:cNvPr id="126"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00" dirty="0"/>
                </a:p>
              </p:txBody>
            </p:sp>
            <p:sp>
              <p:nvSpPr>
                <p:cNvPr id="127" name="TextBox 126">
                  <a:extLst>
                    <a:ext uri="{FF2B5EF4-FFF2-40B4-BE49-F238E27FC236}">
                      <a16:creationId xmlns:a16="http://schemas.microsoft.com/office/drawing/2014/main" id="{62698EAD-E879-41D8-AB35-8B0CD1EFF0A9}"/>
                    </a:ext>
                  </a:extLst>
                </p:cNvPr>
                <p:cNvSpPr txBox="1"/>
                <p:nvPr/>
              </p:nvSpPr>
              <p:spPr>
                <a:xfrm rot="16200000">
                  <a:off x="6854049" y="2033496"/>
                  <a:ext cx="857615" cy="1710559"/>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3</a:t>
                  </a:r>
                </a:p>
              </p:txBody>
            </p:sp>
          </p:grpSp>
          <p:sp>
            <p:nvSpPr>
              <p:cNvPr id="125" name="Freeform: Shape 15">
                <a:extLst>
                  <a:ext uri="{FF2B5EF4-FFF2-40B4-BE49-F238E27FC236}">
                    <a16:creationId xmlns:a16="http://schemas.microsoft.com/office/drawing/2014/main" id="{B9361B01-03EA-4A3C-8B61-BEC6A891C530}"/>
                  </a:ext>
                </a:extLst>
              </p:cNvPr>
              <p:cNvSpPr/>
              <p:nvPr/>
            </p:nvSpPr>
            <p:spPr>
              <a:xfrm flipV="1">
                <a:off x="7885577" y="4460773"/>
                <a:ext cx="1029472" cy="20453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grpSp>
          <p:nvGrpSpPr>
            <p:cNvPr id="115" name="Group 114"/>
            <p:cNvGrpSpPr/>
            <p:nvPr/>
          </p:nvGrpSpPr>
          <p:grpSpPr>
            <a:xfrm rot="5400000">
              <a:off x="1531526" y="3925320"/>
              <a:ext cx="1106429" cy="2906520"/>
              <a:chOff x="7845162" y="1412669"/>
              <a:chExt cx="437448" cy="1101850"/>
            </a:xfrm>
          </p:grpSpPr>
          <p:grpSp>
            <p:nvGrpSpPr>
              <p:cNvPr id="120" name="Group 119">
                <a:extLst>
                  <a:ext uri="{FF2B5EF4-FFF2-40B4-BE49-F238E27FC236}">
                    <a16:creationId xmlns:a16="http://schemas.microsoft.com/office/drawing/2014/main" id="{93CC9BE7-5948-4992-8D51-1DA23A2E5BF5}"/>
                  </a:ext>
                </a:extLst>
              </p:cNvPr>
              <p:cNvGrpSpPr/>
              <p:nvPr/>
            </p:nvGrpSpPr>
            <p:grpSpPr>
              <a:xfrm>
                <a:off x="7845162" y="1412669"/>
                <a:ext cx="437448" cy="477430"/>
                <a:chOff x="6427570" y="2209800"/>
                <a:chExt cx="1710552" cy="1866900"/>
              </a:xfrm>
              <a:effectLst>
                <a:outerShdw blurRad="50800" dist="38100" dir="5400000" algn="t" rotWithShape="0">
                  <a:prstClr val="black">
                    <a:alpha val="40000"/>
                  </a:prstClr>
                </a:outerShdw>
              </a:effectLst>
            </p:grpSpPr>
            <p:sp>
              <p:nvSpPr>
                <p:cNvPr id="122"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00" dirty="0"/>
                </a:p>
              </p:txBody>
            </p:sp>
            <p:sp>
              <p:nvSpPr>
                <p:cNvPr id="123" name="TextBox 122">
                  <a:extLst>
                    <a:ext uri="{FF2B5EF4-FFF2-40B4-BE49-F238E27FC236}">
                      <a16:creationId xmlns:a16="http://schemas.microsoft.com/office/drawing/2014/main" id="{62698EAD-E879-41D8-AB35-8B0CD1EFF0A9}"/>
                    </a:ext>
                  </a:extLst>
                </p:cNvPr>
                <p:cNvSpPr txBox="1"/>
                <p:nvPr/>
              </p:nvSpPr>
              <p:spPr>
                <a:xfrm rot="16200000">
                  <a:off x="6854038" y="2033500"/>
                  <a:ext cx="857615" cy="1710552"/>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4</a:t>
                  </a:r>
                </a:p>
              </p:txBody>
            </p:sp>
          </p:grpSp>
          <p:sp>
            <p:nvSpPr>
              <p:cNvPr id="121"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sp>
          <p:nvSpPr>
            <p:cNvPr id="116" name="TextBox 115"/>
            <p:cNvSpPr txBox="1"/>
            <p:nvPr/>
          </p:nvSpPr>
          <p:spPr>
            <a:xfrm>
              <a:off x="814553" y="843044"/>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C00000"/>
                  </a:solidFill>
                  <a:latin typeface="Tw Cen MT" panose="020B0602020104020603" pitchFamily="34" charset="0"/>
                </a:rPr>
                <a:t>MODULE</a:t>
              </a:r>
              <a:endParaRPr lang="en-US" sz="500" dirty="0">
                <a:solidFill>
                  <a:srgbClr val="C00000"/>
                </a:solidFill>
                <a:latin typeface="Tw Cen MT" panose="020B0602020104020603" pitchFamily="34" charset="0"/>
              </a:endParaRPr>
            </a:p>
          </p:txBody>
        </p:sp>
        <p:sp>
          <p:nvSpPr>
            <p:cNvPr id="117" name="TextBox 116"/>
            <p:cNvSpPr txBox="1"/>
            <p:nvPr/>
          </p:nvSpPr>
          <p:spPr>
            <a:xfrm>
              <a:off x="814553" y="2235023"/>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549ADA"/>
                  </a:solidFill>
                  <a:latin typeface="Tw Cen MT" panose="020B0602020104020603" pitchFamily="34" charset="0"/>
                </a:rPr>
                <a:t>MODULE</a:t>
              </a:r>
              <a:endParaRPr lang="en-US" sz="500" dirty="0">
                <a:solidFill>
                  <a:srgbClr val="549ADA"/>
                </a:solidFill>
                <a:latin typeface="Tw Cen MT" panose="020B0602020104020603" pitchFamily="34" charset="0"/>
              </a:endParaRPr>
            </a:p>
          </p:txBody>
        </p:sp>
        <p:sp>
          <p:nvSpPr>
            <p:cNvPr id="118" name="TextBox 117"/>
            <p:cNvSpPr txBox="1"/>
            <p:nvPr/>
          </p:nvSpPr>
          <p:spPr>
            <a:xfrm>
              <a:off x="814553" y="3606003"/>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FFC72D"/>
                  </a:solidFill>
                  <a:latin typeface="Tw Cen MT" panose="020B0602020104020603" pitchFamily="34" charset="0"/>
                </a:rPr>
                <a:t>MODULE</a:t>
              </a:r>
              <a:endParaRPr lang="en-US" sz="500" dirty="0">
                <a:solidFill>
                  <a:srgbClr val="FFC72D"/>
                </a:solidFill>
                <a:latin typeface="Tw Cen MT" panose="020B0602020104020603" pitchFamily="34" charset="0"/>
              </a:endParaRPr>
            </a:p>
          </p:txBody>
        </p:sp>
        <p:sp>
          <p:nvSpPr>
            <p:cNvPr id="119" name="TextBox 118"/>
            <p:cNvSpPr txBox="1"/>
            <p:nvPr/>
          </p:nvSpPr>
          <p:spPr>
            <a:xfrm>
              <a:off x="825064" y="5008511"/>
              <a:ext cx="1523617" cy="774500"/>
            </a:xfrm>
            <a:prstGeom prst="rect">
              <a:avLst/>
            </a:prstGeom>
            <a:noFill/>
          </p:spPr>
          <p:txBody>
            <a:bodyPr wrap="square" rtlCol="0">
              <a:spAutoFit/>
            </a:bodyPr>
            <a:lstStyle/>
            <a:p>
              <a:pPr algn="ctr"/>
              <a:r>
                <a:rPr lang="en-GB" sz="300" dirty="0">
                  <a:solidFill>
                    <a:schemeClr val="bg1">
                      <a:lumMod val="50000"/>
                    </a:schemeClr>
                  </a:solidFill>
                  <a:latin typeface="Tw Cen MT" panose="020B0602020104020603" pitchFamily="34" charset="0"/>
                </a:rPr>
                <a:t>Training</a:t>
              </a:r>
            </a:p>
            <a:p>
              <a:pPr algn="ctr"/>
              <a:r>
                <a:rPr lang="en-GB" sz="500" dirty="0">
                  <a:solidFill>
                    <a:srgbClr val="78B552"/>
                  </a:solidFill>
                  <a:latin typeface="Tw Cen MT" panose="020B0602020104020603" pitchFamily="34" charset="0"/>
                </a:rPr>
                <a:t>MODULE</a:t>
              </a:r>
              <a:endParaRPr lang="en-US" sz="500" dirty="0">
                <a:solidFill>
                  <a:srgbClr val="78B552"/>
                </a:solidFill>
                <a:latin typeface="Tw Cen MT" panose="020B0602020104020603" pitchFamily="34" charset="0"/>
              </a:endParaRPr>
            </a:p>
          </p:txBody>
        </p:sp>
      </p:grpSp>
      <p:grpSp>
        <p:nvGrpSpPr>
          <p:cNvPr id="78" name="Group 77"/>
          <p:cNvGrpSpPr/>
          <p:nvPr/>
        </p:nvGrpSpPr>
        <p:grpSpPr>
          <a:xfrm>
            <a:off x="912940" y="1291446"/>
            <a:ext cx="2462744" cy="3265314"/>
            <a:chOff x="626803" y="619125"/>
            <a:chExt cx="4238490" cy="5619750"/>
          </a:xfrm>
        </p:grpSpPr>
        <p:sp>
          <p:nvSpPr>
            <p:cNvPr id="79"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330200" dist="889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900"/>
            </a:p>
          </p:txBody>
        </p:sp>
        <p:sp>
          <p:nvSpPr>
            <p:cNvPr id="81" name="Rectangle 8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82" name="Rectangle 8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sz="700" dirty="0"/>
                <a:t>World Heritage Convention</a:t>
              </a:r>
            </a:p>
          </p:txBody>
        </p:sp>
        <p:sp>
          <p:nvSpPr>
            <p:cNvPr id="83" name="Rectangle 8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84" name="TextBox 83">
              <a:extLst>
                <a:ext uri="{FF2B5EF4-FFF2-40B4-BE49-F238E27FC236}">
                  <a16:creationId xmlns:a16="http://schemas.microsoft.com/office/drawing/2014/main" id="{A3D6E4EA-59ED-4E27-B6F1-FB64219B8EED}"/>
                </a:ext>
              </a:extLst>
            </p:cNvPr>
            <p:cNvSpPr txBox="1"/>
            <p:nvPr/>
          </p:nvSpPr>
          <p:spPr>
            <a:xfrm>
              <a:off x="626803" y="989268"/>
              <a:ext cx="4225416" cy="462608"/>
            </a:xfrm>
            <a:prstGeom prst="rect">
              <a:avLst/>
            </a:prstGeom>
            <a:noFill/>
          </p:spPr>
          <p:txBody>
            <a:bodyPr wrap="square" rtlCol="0">
              <a:spAutoFit/>
            </a:bodyPr>
            <a:lstStyle/>
            <a:p>
              <a:pPr algn="ctr"/>
              <a:r>
                <a:rPr lang="en-IN" sz="900" b="1" dirty="0">
                  <a:solidFill>
                    <a:schemeClr val="bg1">
                      <a:lumMod val="50000"/>
                    </a:schemeClr>
                  </a:solidFill>
                  <a:latin typeface="+mj-lt"/>
                </a:rPr>
                <a:t>Periodic Reporting Curriculum</a:t>
              </a:r>
            </a:p>
          </p:txBody>
        </p:sp>
        <p:sp>
          <p:nvSpPr>
            <p:cNvPr id="85" name="TextBox 84">
              <a:extLst>
                <a:ext uri="{FF2B5EF4-FFF2-40B4-BE49-F238E27FC236}">
                  <a16:creationId xmlns:a16="http://schemas.microsoft.com/office/drawing/2014/main" id="{BF3FF7B2-4940-404C-B39B-C8B665009A01}"/>
                </a:ext>
              </a:extLst>
            </p:cNvPr>
            <p:cNvSpPr txBox="1"/>
            <p:nvPr/>
          </p:nvSpPr>
          <p:spPr>
            <a:xfrm>
              <a:off x="639876" y="3981980"/>
              <a:ext cx="4225417" cy="1006424"/>
            </a:xfrm>
            <a:prstGeom prst="rect">
              <a:avLst/>
            </a:prstGeom>
            <a:noFill/>
          </p:spPr>
          <p:txBody>
            <a:bodyPr wrap="square" rtlCol="0">
              <a:spAutoFit/>
            </a:bodyPr>
            <a:lstStyle/>
            <a:p>
              <a:pPr algn="ctr"/>
              <a:r>
                <a:rPr lang="en-IN" sz="1600" b="1" dirty="0">
                  <a:solidFill>
                    <a:schemeClr val="accent5">
                      <a:lumMod val="75000"/>
                    </a:schemeClr>
                  </a:solidFill>
                  <a:latin typeface="+mj-lt"/>
                </a:rPr>
                <a:t>Training </a:t>
              </a:r>
            </a:p>
            <a:p>
              <a:pPr algn="ctr"/>
              <a:r>
                <a:rPr lang="en-IN" sz="1600" b="1" dirty="0">
                  <a:solidFill>
                    <a:schemeClr val="accent5">
                      <a:lumMod val="75000"/>
                    </a:schemeClr>
                  </a:solidFill>
                  <a:latin typeface="+mj-lt"/>
                </a:rPr>
                <a:t>Modules</a:t>
              </a:r>
            </a:p>
          </p:txBody>
        </p:sp>
      </p:grpSp>
      <p:pic>
        <p:nvPicPr>
          <p:cNvPr id="74" name="Picture 73"/>
          <p:cNvPicPr>
            <a:picLocks noChangeAspect="1"/>
          </p:cNvPicPr>
          <p:nvPr/>
        </p:nvPicPr>
        <p:blipFill>
          <a:blip r:embed="rId4"/>
          <a:stretch>
            <a:fillRect/>
          </a:stretch>
        </p:blipFill>
        <p:spPr>
          <a:xfrm>
            <a:off x="1265741" y="2059563"/>
            <a:ext cx="1732666" cy="1046407"/>
          </a:xfrm>
          <a:prstGeom prst="rect">
            <a:avLst/>
          </a:prstGeom>
        </p:spPr>
      </p:pic>
    </p:spTree>
    <p:extLst>
      <p:ext uri="{BB962C8B-B14F-4D97-AF65-F5344CB8AC3E}">
        <p14:creationId xmlns:p14="http://schemas.microsoft.com/office/powerpoint/2010/main" val="250969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par>
                          <p:cTn id="9" fill="hold">
                            <p:stCondLst>
                              <p:cond delay="0"/>
                            </p:stCondLst>
                            <p:childTnLst>
                              <p:par>
                                <p:cTn id="10" presetID="22" presetClass="exit" presetSubtype="4" fill="hold" nodeType="afterEffect">
                                  <p:stCondLst>
                                    <p:cond delay="2000"/>
                                  </p:stCondLst>
                                  <p:childTnLst>
                                    <p:animEffect transition="out" filter="wipe(down)">
                                      <p:cBhvr>
                                        <p:cTn id="11" dur="500"/>
                                        <p:tgtEl>
                                          <p:spTgt spid="78"/>
                                        </p:tgtEl>
                                      </p:cBhvr>
                                    </p:animEffect>
                                    <p:set>
                                      <p:cBhvr>
                                        <p:cTn id="12" dur="1" fill="hold">
                                          <p:stCondLst>
                                            <p:cond delay="499"/>
                                          </p:stCondLst>
                                        </p:cTn>
                                        <p:tgtEl>
                                          <p:spTgt spid="78"/>
                                        </p:tgtEl>
                                        <p:attrNameLst>
                                          <p:attrName>style.visibility</p:attrName>
                                        </p:attrNameLst>
                                      </p:cBhvr>
                                      <p:to>
                                        <p:strVal val="hidden"/>
                                      </p:to>
                                    </p:set>
                                  </p:childTnLst>
                                </p:cTn>
                              </p:par>
                              <p:par>
                                <p:cTn id="13" presetID="22" presetClass="exit" presetSubtype="4" fill="hold" nodeType="withEffect">
                                  <p:stCondLst>
                                    <p:cond delay="2000"/>
                                  </p:stCondLst>
                                  <p:childTnLst>
                                    <p:animEffect transition="out" filter="wipe(down)">
                                      <p:cBhvr>
                                        <p:cTn id="14" dur="500"/>
                                        <p:tgtEl>
                                          <p:spTgt spid="111"/>
                                        </p:tgtEl>
                                      </p:cBhvr>
                                    </p:animEffect>
                                    <p:set>
                                      <p:cBhvr>
                                        <p:cTn id="15"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defRP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培训材料</a:t>
            </a:r>
            <a:endParaRPr lang="en-US" sz="1600" b="1" dirty="0">
              <a:solidFill>
                <a:prstClr val="black">
                  <a:lumMod val="75000"/>
                  <a:lumOff val="25000"/>
                </a:prstClr>
              </a:solidFill>
              <a:latin typeface="Calibri Light" panose="020F0302020204030204" pitchFamily="34" charset="0"/>
              <a:cs typeface="Calibri Light" panose="020F0302020204030204" pitchFamily="34" charset="0"/>
            </a:endParaRP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r>
              <a:rPr lang="zh-CN" altLang="en-US" sz="1200" b="1" dirty="0"/>
              <a:t>指南</a:t>
            </a:r>
            <a:r>
              <a:rPr lang="en-US" altLang="zh-CN" sz="1200" b="1" dirty="0"/>
              <a:t>/</a:t>
            </a:r>
            <a:r>
              <a:rPr lang="zh-CN" altLang="en-US" sz="1200" b="1" dirty="0"/>
              <a:t>关键术语索引</a:t>
            </a:r>
            <a:endParaRPr lang="en-US" sz="1200" b="1" dirty="0"/>
          </a:p>
          <a:p>
            <a:pPr lvl="0" fontAlgn="base">
              <a:spcBef>
                <a:spcPts val="1000"/>
              </a:spcBef>
              <a:spcAft>
                <a:spcPct val="0"/>
              </a:spcAft>
              <a:buClr>
                <a:srgbClr val="5B9BD5">
                  <a:lumMod val="75000"/>
                </a:srgbClr>
              </a:buClr>
              <a:buSzPct val="130000"/>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整合在调查问卷中，以澄清问题和解释关键概念。</a:t>
            </a:r>
            <a:endParaRPr lang="en-US" altLang="zh-CN"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说明具体问题中所要求的信息；</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latin typeface="Calibri Light" panose="020F0302020204030204" pitchFamily="34" charset="0"/>
                <a:cs typeface="Calibri Light" panose="020F0302020204030204" pitchFamily="34" charset="0"/>
              </a:rPr>
              <a:t>为所涉及的主题领域提供语境和背景信息；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问卷中的动态资源；</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将以</a:t>
            </a:r>
            <a:r>
              <a:rPr lang="en-US" altLang="zh-CN" sz="1200" dirty="0">
                <a:solidFill>
                  <a:prstClr val="black">
                    <a:lumMod val="75000"/>
                    <a:lumOff val="25000"/>
                  </a:prstClr>
                </a:solidFill>
                <a:latin typeface="Calibri Light" panose="020F0302020204030204" pitchFamily="34" charset="0"/>
                <a:cs typeface="Calibri Light" panose="020F0302020204030204" pitchFamily="34" charset="0"/>
              </a:rPr>
              <a:t>PDF</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格式在网上提供预览或下载。</a:t>
            </a: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88" name="Group 87"/>
          <p:cNvGrpSpPr/>
          <p:nvPr/>
        </p:nvGrpSpPr>
        <p:grpSpPr>
          <a:xfrm>
            <a:off x="5794013" y="853347"/>
            <a:ext cx="3013097" cy="688590"/>
            <a:chOff x="5794013" y="3139347"/>
            <a:chExt cx="3013097" cy="688590"/>
          </a:xfrm>
        </p:grpSpPr>
        <p:grpSp>
          <p:nvGrpSpPr>
            <p:cNvPr id="89" name="Group 88"/>
            <p:cNvGrpSpPr/>
            <p:nvPr/>
          </p:nvGrpSpPr>
          <p:grpSpPr>
            <a:xfrm>
              <a:off x="5794013" y="3139347"/>
              <a:ext cx="3013097" cy="688590"/>
              <a:chOff x="5794021" y="848783"/>
              <a:chExt cx="3013097" cy="688590"/>
            </a:xfrm>
          </p:grpSpPr>
          <p:sp>
            <p:nvSpPr>
              <p:cNvPr id="91" name="Rectangle 9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29401" y="1066119"/>
                <a:ext cx="2177713" cy="253916"/>
              </a:xfrm>
              <a:prstGeom prst="rect">
                <a:avLst/>
              </a:prstGeom>
              <a:noFill/>
            </p:spPr>
            <p:txBody>
              <a:bodyPr wrap="square" rtlCol="0">
                <a:spAutoFit/>
              </a:bodyPr>
              <a:lstStyle/>
              <a:p>
                <a:r>
                  <a:rPr lang="zh-CN" altLang="en-US" sz="1050" b="1" dirty="0">
                    <a:solidFill>
                      <a:schemeClr val="bg1"/>
                    </a:solidFill>
                  </a:rPr>
                  <a:t>指南与关键术语索引</a:t>
                </a:r>
                <a:endParaRPr lang="en-US" sz="1050" b="1" dirty="0">
                  <a:solidFill>
                    <a:schemeClr val="bg1"/>
                  </a:solidFill>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pic>
        <p:nvPicPr>
          <p:cNvPr id="16" name="Content Placeholder 6" descr="cid:image002.png@01D35A13.D3280490"/>
          <p:cNvPicPr>
            <a:picLocks/>
          </p:cNvPicPr>
          <p:nvPr/>
        </p:nvPicPr>
        <p:blipFill rotWithShape="1">
          <a:blip r:embed="rId5" r:link="rId6" cstate="print">
            <a:extLst>
              <a:ext uri="{28A0092B-C50C-407E-A947-70E740481C1C}">
                <a14:useLocalDpi xmlns:a14="http://schemas.microsoft.com/office/drawing/2010/main" val="0"/>
              </a:ext>
            </a:extLst>
          </a:blip>
          <a:srcRect t="-1210" r="2309" b="1"/>
          <a:stretch>
            <a:fillRect/>
          </a:stretch>
        </p:blipFill>
        <p:spPr bwMode="auto">
          <a:xfrm>
            <a:off x="879356" y="1197641"/>
            <a:ext cx="3346668" cy="3363706"/>
          </a:xfrm>
          <a:prstGeom prst="rect">
            <a:avLst/>
          </a:prstGeom>
          <a:noFill/>
          <a:ln>
            <a:noFill/>
          </a:ln>
        </p:spPr>
      </p:pic>
      <p:sp>
        <p:nvSpPr>
          <p:cNvPr id="14" name="CasellaDiTesto 1">
            <a:extLst>
              <a:ext uri="{FF2B5EF4-FFF2-40B4-BE49-F238E27FC236}">
                <a16:creationId xmlns:a16="http://schemas.microsoft.com/office/drawing/2014/main" id="{20AF45F2-963F-4211-8EF1-41A48EDF5CDC}"/>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16329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Guidance/ Index of key terms</a:t>
            </a:r>
          </a:p>
          <a:p>
            <a:pPr lvl="0" fontAlgn="base">
              <a:spcBef>
                <a:spcPts val="1000"/>
              </a:spcBef>
              <a:spcAft>
                <a:spcPct val="0"/>
              </a:spcAft>
              <a:buClr>
                <a:srgbClr val="5B9BD5">
                  <a:lumMod val="75000"/>
                </a:srgbClr>
              </a:buClr>
              <a:buSzPct val="130000"/>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Integrated into the questionnaire to clarify questions and explain key concepts.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provides clarifications on the information sought in specific questions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provide context and background to the thematic areas covered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a dynamic resource within the questionnaire</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Will be made available online and for download in PDF format</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88" name="Group 87"/>
          <p:cNvGrpSpPr/>
          <p:nvPr/>
        </p:nvGrpSpPr>
        <p:grpSpPr>
          <a:xfrm>
            <a:off x="5794013" y="853347"/>
            <a:ext cx="3013097" cy="688590"/>
            <a:chOff x="5794013" y="3139347"/>
            <a:chExt cx="3013097" cy="688590"/>
          </a:xfrm>
        </p:grpSpPr>
        <p:grpSp>
          <p:nvGrpSpPr>
            <p:cNvPr id="89" name="Group 88"/>
            <p:cNvGrpSpPr/>
            <p:nvPr/>
          </p:nvGrpSpPr>
          <p:grpSpPr>
            <a:xfrm>
              <a:off x="5794013" y="3139347"/>
              <a:ext cx="3013097" cy="688590"/>
              <a:chOff x="5794021" y="848783"/>
              <a:chExt cx="3013097" cy="688590"/>
            </a:xfrm>
          </p:grpSpPr>
          <p:sp>
            <p:nvSpPr>
              <p:cNvPr id="91" name="Rectangle 9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29401" y="1066119"/>
                <a:ext cx="2177713" cy="253916"/>
              </a:xfrm>
              <a:prstGeom prst="rect">
                <a:avLst/>
              </a:prstGeom>
              <a:noFill/>
            </p:spPr>
            <p:txBody>
              <a:bodyPr wrap="square" rtlCol="0">
                <a:spAutoFit/>
              </a:bodyPr>
              <a:lstStyle/>
              <a:p>
                <a:r>
                  <a:rPr lang="en-GB" sz="1050" b="1" dirty="0">
                    <a:solidFill>
                      <a:schemeClr val="bg1"/>
                    </a:solidFill>
                  </a:rPr>
                  <a:t>Guidance and Index of key terms</a:t>
                </a:r>
                <a:endParaRPr lang="en-US" sz="1050" b="1" dirty="0">
                  <a:solidFill>
                    <a:schemeClr val="bg1"/>
                  </a:solidFill>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pic>
        <p:nvPicPr>
          <p:cNvPr id="16" name="Content Placeholder 6" descr="cid:image002.png@01D35A13.D3280490"/>
          <p:cNvPicPr>
            <a:picLocks/>
          </p:cNvPicPr>
          <p:nvPr/>
        </p:nvPicPr>
        <p:blipFill rotWithShape="1">
          <a:blip r:embed="rId5" r:link="rId6" cstate="print">
            <a:extLst>
              <a:ext uri="{28A0092B-C50C-407E-A947-70E740481C1C}">
                <a14:useLocalDpi xmlns:a14="http://schemas.microsoft.com/office/drawing/2010/main" val="0"/>
              </a:ext>
            </a:extLst>
          </a:blip>
          <a:srcRect t="-1210" r="2309" b="1"/>
          <a:stretch>
            <a:fillRect/>
          </a:stretch>
        </p:blipFill>
        <p:spPr bwMode="auto">
          <a:xfrm>
            <a:off x="879356" y="1197641"/>
            <a:ext cx="3346668" cy="3363706"/>
          </a:xfrm>
          <a:prstGeom prst="rect">
            <a:avLst/>
          </a:prstGeom>
          <a:noFill/>
          <a:ln>
            <a:noFill/>
          </a:ln>
        </p:spPr>
      </p:pic>
    </p:spTree>
    <p:extLst>
      <p:ext uri="{BB962C8B-B14F-4D97-AF65-F5344CB8AC3E}">
        <p14:creationId xmlns:p14="http://schemas.microsoft.com/office/powerpoint/2010/main" val="18030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培训资料</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fontAlgn="base">
              <a:spcBef>
                <a:spcPts val="1000"/>
              </a:spcBef>
              <a:spcAft>
                <a:spcPct val="0"/>
              </a:spcAft>
              <a:buClr>
                <a:srgbClr val="5B9BD5">
                  <a:lumMod val="75000"/>
                </a:srgbClr>
              </a:buClr>
              <a:buSzPct val="130000"/>
            </a:pP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关键术语列表</a:t>
            </a:r>
            <a:endParaRPr lang="en-US" altLang="zh-CN" sz="1200" b="1"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术语清单是对指南的补充，</a:t>
            </a:r>
            <a:r>
              <a:rPr lang="zh-CN" altLang="en-US" sz="1200" strike="sngStrike" dirty="0">
                <a:solidFill>
                  <a:prstClr val="black">
                    <a:lumMod val="75000"/>
                    <a:lumOff val="25000"/>
                  </a:prstClr>
                </a:solidFill>
                <a:latin typeface="Calibri Light" panose="020F0302020204030204" pitchFamily="34" charset="0"/>
                <a:cs typeface="Calibri Light" panose="020F0302020204030204" pitchFamily="34" charset="0"/>
              </a:rPr>
              <a:t>并</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提供了关键术语的定义。</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有英文和法文版</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将以</a:t>
            </a:r>
            <a:r>
              <a:rPr lang="en-US" altLang="zh-CN" sz="1200" dirty="0">
                <a:solidFill>
                  <a:prstClr val="black">
                    <a:lumMod val="75000"/>
                    <a:lumOff val="25000"/>
                  </a:prstClr>
                </a:solidFill>
                <a:latin typeface="Calibri Light" panose="020F0302020204030204" pitchFamily="34" charset="0"/>
                <a:cs typeface="Calibri Light" panose="020F0302020204030204" pitchFamily="34" charset="0"/>
              </a:rPr>
              <a:t>PDF</a:t>
            </a:r>
            <a:r>
              <a:rPr lang="zh-CN" altLang="en-US" sz="1200" dirty="0">
                <a:solidFill>
                  <a:prstClr val="black">
                    <a:lumMod val="75000"/>
                    <a:lumOff val="25000"/>
                  </a:prstClr>
                </a:solidFill>
                <a:latin typeface="Calibri Light" panose="020F0302020204030204" pitchFamily="34" charset="0"/>
                <a:cs typeface="Calibri Light" panose="020F0302020204030204" pitchFamily="34" charset="0"/>
              </a:rPr>
              <a:t>格式在网上提供预览或下载</a:t>
            </a: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88" name="Group 87"/>
          <p:cNvGrpSpPr/>
          <p:nvPr/>
        </p:nvGrpSpPr>
        <p:grpSpPr>
          <a:xfrm>
            <a:off x="5794013" y="853347"/>
            <a:ext cx="3013097" cy="688590"/>
            <a:chOff x="5794013" y="3139347"/>
            <a:chExt cx="3013097" cy="688590"/>
          </a:xfrm>
        </p:grpSpPr>
        <p:grpSp>
          <p:nvGrpSpPr>
            <p:cNvPr id="89" name="Group 88"/>
            <p:cNvGrpSpPr/>
            <p:nvPr/>
          </p:nvGrpSpPr>
          <p:grpSpPr>
            <a:xfrm>
              <a:off x="5794013" y="3139347"/>
              <a:ext cx="3013097" cy="688590"/>
              <a:chOff x="5794021" y="848783"/>
              <a:chExt cx="3013097" cy="688590"/>
            </a:xfrm>
          </p:grpSpPr>
          <p:sp>
            <p:nvSpPr>
              <p:cNvPr id="91" name="Rectangle 9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29401" y="1066119"/>
                <a:ext cx="2177713" cy="253916"/>
              </a:xfrm>
              <a:prstGeom prst="rect">
                <a:avLst/>
              </a:prstGeom>
              <a:noFill/>
            </p:spPr>
            <p:txBody>
              <a:bodyPr wrap="square" rtlCol="0">
                <a:spAutoFit/>
              </a:bodyPr>
              <a:lstStyle/>
              <a:p>
                <a:r>
                  <a:rPr lang="zh-CN" altLang="en-US" sz="1050" b="1" dirty="0">
                    <a:solidFill>
                      <a:schemeClr val="bg1"/>
                    </a:solidFill>
                  </a:rPr>
                  <a:t>关键术语列表</a:t>
                </a:r>
                <a:endParaRPr lang="en-US" sz="1050" b="1" dirty="0">
                  <a:solidFill>
                    <a:schemeClr val="bg1"/>
                  </a:solidFill>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grpSp>
        <p:nvGrpSpPr>
          <p:cNvPr id="4" name="Group 3"/>
          <p:cNvGrpSpPr/>
          <p:nvPr/>
        </p:nvGrpSpPr>
        <p:grpSpPr>
          <a:xfrm>
            <a:off x="976806" y="1285956"/>
            <a:ext cx="2536410" cy="3268072"/>
            <a:chOff x="976806" y="1285956"/>
            <a:chExt cx="2536410" cy="3268072"/>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366"/>
            <a:stretch/>
          </p:blipFill>
          <p:spPr>
            <a:xfrm>
              <a:off x="1141573" y="1300891"/>
              <a:ext cx="2371643" cy="3253137"/>
            </a:xfrm>
            <a:prstGeom prst="rect">
              <a:avLst/>
            </a:prstGeom>
            <a:ln w="3175">
              <a:solidFill>
                <a:schemeClr val="bg1">
                  <a:lumMod val="75000"/>
                </a:schemeClr>
              </a:solidFill>
            </a:ln>
          </p:spPr>
        </p:pic>
        <p:sp>
          <p:nvSpPr>
            <p:cNvPr id="2" name="Rectangle 1"/>
            <p:cNvSpPr/>
            <p:nvPr/>
          </p:nvSpPr>
          <p:spPr>
            <a:xfrm>
              <a:off x="976806" y="1285956"/>
              <a:ext cx="179615" cy="3268072"/>
            </a:xfrm>
            <a:prstGeom prst="rect">
              <a:avLst/>
            </a:prstGeom>
            <a:solidFill>
              <a:schemeClr val="accent3">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asellaDiTesto 1">
            <a:extLst>
              <a:ext uri="{FF2B5EF4-FFF2-40B4-BE49-F238E27FC236}">
                <a16:creationId xmlns:a16="http://schemas.microsoft.com/office/drawing/2014/main" id="{F6C2DC6D-80A2-4FCD-9989-365E748A3450}"/>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403746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CasellaDiTesto 1"/>
          <p:cNvSpPr txBox="1"/>
          <p:nvPr/>
        </p:nvSpPr>
        <p:spPr>
          <a:xfrm>
            <a:off x="4687110" y="920729"/>
            <a:ext cx="3815340" cy="2862323"/>
          </a:xfrm>
          <a:prstGeom prst="rect">
            <a:avLst/>
          </a:prstGeom>
          <a:solidFill>
            <a:schemeClr val="bg1"/>
          </a:solidFill>
        </p:spPr>
        <p:txBody>
          <a:bodyPr wrap="square" rtlCol="0">
            <a:noAutofit/>
          </a:bodyPr>
          <a:lstStyle/>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7" name="Rectangle 4"/>
          <p:cNvSpPr/>
          <p:nvPr/>
        </p:nvSpPr>
        <p:spPr>
          <a:xfrm>
            <a:off x="-1" y="329186"/>
            <a:ext cx="3138221" cy="400110"/>
          </a:xfrm>
          <a:prstGeom prst="rect">
            <a:avLst/>
          </a:prstGeom>
          <a:solidFill>
            <a:schemeClr val="accent3">
              <a:lumMod val="50000"/>
            </a:schemeClr>
          </a:solidFill>
        </p:spPr>
        <p:txBody>
          <a:bodyPr wrap="square">
            <a:spAutoFit/>
          </a:bodyPr>
          <a:lstStyle/>
          <a:p>
            <a:pPr marL="627063" indent="1588"/>
            <a:r>
              <a:rPr lang="zh-CN" altLang="en-US" sz="2000" dirty="0">
                <a:solidFill>
                  <a:schemeClr val="bg1"/>
                </a:solidFill>
                <a:latin typeface="+mj-lt"/>
                <a:ea typeface="Calibri" panose="020F0502020204030204" pitchFamily="34" charset="0"/>
                <a:cs typeface="Arial" panose="020B0604020202020204" pitchFamily="34" charset="0"/>
              </a:rPr>
              <a:t>模块大纲</a:t>
            </a:r>
            <a:endParaRPr lang="en-US" sz="2000" dirty="0">
              <a:solidFill>
                <a:schemeClr val="bg1"/>
              </a:solidFill>
              <a:latin typeface="+mj-lt"/>
              <a:ea typeface="Calibri" panose="020F0502020204030204" pitchFamily="34" charset="0"/>
              <a:cs typeface="Arial" panose="020B0604020202020204" pitchFamily="34" charset="0"/>
            </a:endParaRPr>
          </a:p>
        </p:txBody>
      </p:sp>
      <p:sp>
        <p:nvSpPr>
          <p:cNvPr id="11" name="CasellaDiTesto 1"/>
          <p:cNvSpPr txBox="1"/>
          <p:nvPr/>
        </p:nvSpPr>
        <p:spPr>
          <a:xfrm>
            <a:off x="399746" y="1275149"/>
            <a:ext cx="3815340" cy="2912464"/>
          </a:xfrm>
          <a:prstGeom prst="rect">
            <a:avLst/>
          </a:prstGeom>
          <a:solidFill>
            <a:schemeClr val="bg1"/>
          </a:solidFill>
          <a:ln>
            <a:solidFill>
              <a:schemeClr val="bg1">
                <a:lumMod val="50000"/>
              </a:schemeClr>
            </a:solidFill>
          </a:ln>
        </p:spPr>
        <p:txBody>
          <a:bodyPr wrap="square" rtlCol="0">
            <a:spAutoFit/>
          </a:bodyPr>
          <a:lstStyle/>
          <a:p>
            <a:pPr marL="514350" indent="-514350">
              <a:buAutoNum type="romanUcPeriod"/>
            </a:pPr>
            <a:r>
              <a:rPr lang="zh-CN" altLang="en-US" b="1" dirty="0">
                <a:solidFill>
                  <a:schemeClr val="tx1">
                    <a:lumMod val="75000"/>
                    <a:lumOff val="25000"/>
                  </a:schemeClr>
                </a:solidFill>
                <a:latin typeface="Calibri Light" panose="020F0302020204030204" pitchFamily="34" charset="0"/>
                <a:cs typeface="Calibri Light" panose="020F0302020204030204" pitchFamily="34" charset="0"/>
              </a:rPr>
              <a:t>什么是定期报告？</a:t>
            </a:r>
            <a:endParaRPr lang="en-US" altLang="zh-CN" b="1"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GB" sz="2000" b="1"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目标</a:t>
            </a:r>
            <a:endPar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在线问卷</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谁是参与方</a:t>
            </a: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a:t>
            </a: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预期成果是什么</a:t>
            </a: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a:t>
            </a: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报告周期：按区域</a:t>
            </a:r>
            <a:r>
              <a:rPr lang="zh-CN" altLang="en-US" sz="1600" dirty="0">
                <a:latin typeface="Calibri Light" panose="020F0302020204030204" pitchFamily="34" charset="0"/>
                <a:cs typeface="Calibri Light" panose="020F0302020204030204" pitchFamily="34" charset="0"/>
              </a:rPr>
              <a:t>上报</a:t>
            </a:r>
            <a:endParaRPr lang="en-US" altLang="zh-CN" sz="1600" dirty="0">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时间安排</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 name="CasellaDiTesto 1"/>
          <p:cNvSpPr txBox="1"/>
          <p:nvPr/>
        </p:nvSpPr>
        <p:spPr>
          <a:xfrm>
            <a:off x="5134272" y="920729"/>
            <a:ext cx="3840202" cy="3502415"/>
          </a:xfrm>
          <a:prstGeom prst="rect">
            <a:avLst/>
          </a:prstGeom>
          <a:solidFill>
            <a:schemeClr val="bg1"/>
          </a:solidFill>
          <a:ln>
            <a:solidFill>
              <a:schemeClr val="tx1">
                <a:lumMod val="75000"/>
                <a:lumOff val="25000"/>
              </a:schemeClr>
            </a:solidFill>
          </a:ln>
        </p:spPr>
        <p:txBody>
          <a:bodyPr wrap="square" rtlCol="0">
            <a:noAutofit/>
          </a:bodyPr>
          <a:lstStyle/>
          <a:p>
            <a:pPr marL="261938" indent="-261938"/>
            <a:r>
              <a:rPr lang="en-US" b="1" dirty="0">
                <a:solidFill>
                  <a:schemeClr val="tx1">
                    <a:lumMod val="75000"/>
                    <a:lumOff val="25000"/>
                  </a:schemeClr>
                </a:solidFill>
                <a:latin typeface="Calibri Light" panose="020F0302020204030204" pitchFamily="34" charset="0"/>
                <a:cs typeface="Calibri Light" panose="020F0302020204030204" pitchFamily="34" charset="0"/>
              </a:rPr>
              <a:t>II. </a:t>
            </a:r>
            <a:r>
              <a:rPr lang="zh-CN" altLang="en-US" b="1" dirty="0">
                <a:solidFill>
                  <a:schemeClr val="tx1">
                    <a:lumMod val="75000"/>
                    <a:lumOff val="25000"/>
                  </a:schemeClr>
                </a:solidFill>
                <a:latin typeface="Calibri Light" panose="020F0302020204030204" pitchFamily="34" charset="0"/>
                <a:cs typeface="Calibri Light" panose="020F0302020204030204" pitchFamily="34" charset="0"/>
              </a:rPr>
              <a:t>第</a:t>
            </a:r>
            <a:r>
              <a:rPr lang="zh-CN" altLang="en-US" b="1" dirty="0">
                <a:latin typeface="Calibri Light" panose="020F0302020204030204" pitchFamily="34" charset="0"/>
                <a:cs typeface="Calibri Light" panose="020F0302020204030204" pitchFamily="34" charset="0"/>
              </a:rPr>
              <a:t>三轮定期报告</a:t>
            </a:r>
            <a:r>
              <a:rPr lang="zh-CN" altLang="en-US" b="1" dirty="0">
                <a:solidFill>
                  <a:schemeClr val="tx1">
                    <a:lumMod val="75000"/>
                    <a:lumOff val="25000"/>
                  </a:schemeClr>
                </a:solidFill>
                <a:latin typeface="Calibri Light" panose="020F0302020204030204" pitchFamily="34" charset="0"/>
                <a:cs typeface="Calibri Light" panose="020F0302020204030204" pitchFamily="34" charset="0"/>
              </a:rPr>
              <a:t>的新动态</a:t>
            </a:r>
            <a:endParaRPr lang="en-US" altLang="zh-CN" b="1"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r>
              <a:rPr lang="en-GB" sz="1600" dirty="0">
                <a:solidFill>
                  <a:schemeClr val="tx1">
                    <a:lumMod val="75000"/>
                    <a:lumOff val="25000"/>
                  </a:schemeClr>
                </a:solidFill>
                <a:latin typeface="Calibri Light" panose="020F0302020204030204" pitchFamily="34" charset="0"/>
                <a:cs typeface="Calibri Light" panose="020F0302020204030204" pitchFamily="34" charset="0"/>
              </a:rPr>
              <a:t> </a:t>
            </a: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可持续发展</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与其他公约的协同效应</a:t>
            </a:r>
            <a:endParaRPr lang="en-GB" sz="1600" strike="sngStrike"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监测指标和分析框架</a:t>
            </a:r>
            <a:endPar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培训材料</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定期报告网页和</a:t>
            </a:r>
            <a:r>
              <a:rPr lang="zh-CN" altLang="en-US" sz="1600" dirty="0">
                <a:latin typeface="Calibri Light" panose="020F0302020204030204" pitchFamily="34" charset="0"/>
                <a:cs typeface="Calibri Light" panose="020F0302020204030204" pitchFamily="34" charset="0"/>
              </a:rPr>
              <a:t>第三轮定期报告平台</a:t>
            </a:r>
            <a:endParaRPr lang="en-US" altLang="zh-CN" sz="1600" dirty="0">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其他改进</a:t>
            </a:r>
            <a:endParaRPr 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780" y="1591391"/>
            <a:ext cx="207566" cy="194994"/>
          </a:xfrm>
          <a:prstGeom prst="rect">
            <a:avLst/>
          </a:prstGeom>
        </p:spPr>
      </p:pic>
    </p:spTree>
    <p:extLst>
      <p:ext uri="{BB962C8B-B14F-4D97-AF65-F5344CB8AC3E}">
        <p14:creationId xmlns:p14="http://schemas.microsoft.com/office/powerpoint/2010/main" val="29413610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fontAlgn="base">
              <a:spcBef>
                <a:spcPts val="1000"/>
              </a:spcBef>
              <a:spcAft>
                <a:spcPct val="0"/>
              </a:spcAft>
              <a:buClr>
                <a:srgbClr val="5B9BD5">
                  <a:lumMod val="75000"/>
                </a:srgbClr>
              </a:buClr>
              <a:buSzPct val="130000"/>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List of key terms</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A list of terms supplements the guidance and provides definitions of key terms</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prstClr val="black">
                    <a:lumMod val="75000"/>
                    <a:lumOff val="25000"/>
                  </a:prstClr>
                </a:solidFill>
                <a:latin typeface="Calibri Light" panose="020F0302020204030204" pitchFamily="34" charset="0"/>
                <a:cs typeface="Calibri Light" panose="020F0302020204030204" pitchFamily="34" charset="0"/>
              </a:rPr>
              <a:t>Available in English and French</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r>
              <a:rPr lang="en-GB" sz="1200" dirty="0">
                <a:solidFill>
                  <a:srgbClr val="7030A0"/>
                </a:solidFill>
                <a:latin typeface="Calibri Light" panose="020F0302020204030204" pitchFamily="34" charset="0"/>
                <a:cs typeface="Calibri Light" panose="020F0302020204030204" pitchFamily="34" charset="0"/>
              </a:rPr>
              <a:t>Will be made available </a:t>
            </a:r>
            <a:r>
              <a:rPr lang="en-GB" sz="1200" dirty="0">
                <a:solidFill>
                  <a:prstClr val="black">
                    <a:lumMod val="75000"/>
                    <a:lumOff val="25000"/>
                  </a:prstClr>
                </a:solidFill>
                <a:latin typeface="Calibri Light" panose="020F0302020204030204" pitchFamily="34" charset="0"/>
                <a:cs typeface="Calibri Light" panose="020F0302020204030204" pitchFamily="34" charset="0"/>
              </a:rPr>
              <a:t>online and for download in PDF format</a:t>
            </a: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88" name="Group 87"/>
          <p:cNvGrpSpPr/>
          <p:nvPr/>
        </p:nvGrpSpPr>
        <p:grpSpPr>
          <a:xfrm>
            <a:off x="5794013" y="853347"/>
            <a:ext cx="3013097" cy="688590"/>
            <a:chOff x="5794013" y="3139347"/>
            <a:chExt cx="3013097" cy="688590"/>
          </a:xfrm>
        </p:grpSpPr>
        <p:grpSp>
          <p:nvGrpSpPr>
            <p:cNvPr id="89" name="Group 88"/>
            <p:cNvGrpSpPr/>
            <p:nvPr/>
          </p:nvGrpSpPr>
          <p:grpSpPr>
            <a:xfrm>
              <a:off x="5794013" y="3139347"/>
              <a:ext cx="3013097" cy="688590"/>
              <a:chOff x="5794021" y="848783"/>
              <a:chExt cx="3013097" cy="688590"/>
            </a:xfrm>
          </p:grpSpPr>
          <p:sp>
            <p:nvSpPr>
              <p:cNvPr id="91" name="Rectangle 90"/>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29406" y="848783"/>
                <a:ext cx="2177708" cy="688589"/>
              </a:xfrm>
              <a:prstGeom prst="rect">
                <a:avLst/>
              </a:prstGeom>
              <a:solidFill>
                <a:srgbClr val="59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29401" y="1066119"/>
                <a:ext cx="2177713" cy="253916"/>
              </a:xfrm>
              <a:prstGeom prst="rect">
                <a:avLst/>
              </a:prstGeom>
              <a:noFill/>
            </p:spPr>
            <p:txBody>
              <a:bodyPr wrap="square" rtlCol="0">
                <a:spAutoFit/>
              </a:bodyPr>
              <a:lstStyle/>
              <a:p>
                <a:r>
                  <a:rPr lang="en-GB" sz="1050" b="1" dirty="0">
                    <a:solidFill>
                      <a:schemeClr val="bg1"/>
                    </a:solidFill>
                  </a:rPr>
                  <a:t>List of key terms</a:t>
                </a:r>
                <a:endParaRPr lang="en-US" sz="1050" b="1" dirty="0">
                  <a:solidFill>
                    <a:schemeClr val="bg1"/>
                  </a:solidFill>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02" y="3195641"/>
              <a:ext cx="379116" cy="576000"/>
            </a:xfrm>
            <a:prstGeom prst="rect">
              <a:avLst/>
            </a:prstGeom>
            <a:ln>
              <a:noFill/>
            </a:ln>
            <a:effectLst/>
          </p:spPr>
        </p:pic>
      </p:grpSp>
      <p:grpSp>
        <p:nvGrpSpPr>
          <p:cNvPr id="4" name="Group 3"/>
          <p:cNvGrpSpPr/>
          <p:nvPr/>
        </p:nvGrpSpPr>
        <p:grpSpPr>
          <a:xfrm>
            <a:off x="976806" y="1285956"/>
            <a:ext cx="2536410" cy="3268072"/>
            <a:chOff x="976806" y="1285956"/>
            <a:chExt cx="2536410" cy="3268072"/>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366"/>
            <a:stretch/>
          </p:blipFill>
          <p:spPr>
            <a:xfrm>
              <a:off x="1141573" y="1300891"/>
              <a:ext cx="2371643" cy="3253137"/>
            </a:xfrm>
            <a:prstGeom prst="rect">
              <a:avLst/>
            </a:prstGeom>
            <a:ln w="3175">
              <a:solidFill>
                <a:schemeClr val="bg1">
                  <a:lumMod val="75000"/>
                </a:schemeClr>
              </a:solidFill>
            </a:ln>
          </p:spPr>
        </p:pic>
        <p:sp>
          <p:nvSpPr>
            <p:cNvPr id="2" name="Rectangle 1"/>
            <p:cNvSpPr/>
            <p:nvPr/>
          </p:nvSpPr>
          <p:spPr>
            <a:xfrm>
              <a:off x="976806" y="1285956"/>
              <a:ext cx="179615" cy="3268072"/>
            </a:xfrm>
            <a:prstGeom prst="rect">
              <a:avLst/>
            </a:prstGeom>
            <a:solidFill>
              <a:schemeClr val="accent3">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83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培训资料</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fontAlgn="base">
              <a:spcBef>
                <a:spcPts val="1000"/>
              </a:spcBef>
              <a:spcAft>
                <a:spcPct val="0"/>
              </a:spcAft>
              <a:buClr>
                <a:srgbClr val="5B9BD5">
                  <a:lumMod val="75000"/>
                </a:srgbClr>
              </a:buClr>
              <a:buSzPct val="130000"/>
            </a:pPr>
            <a:r>
              <a:rPr lang="zh-CN" altLang="en-US" sz="1200" b="1" dirty="0">
                <a:solidFill>
                  <a:prstClr val="black">
                    <a:lumMod val="75000"/>
                    <a:lumOff val="25000"/>
                  </a:prstClr>
                </a:solidFill>
                <a:latin typeface="Calibri Light" panose="020F0302020204030204" pitchFamily="34" charset="0"/>
                <a:cs typeface="Calibri Light" panose="020F0302020204030204" pitchFamily="34" charset="0"/>
              </a:rPr>
              <a:t>问卷样本</a:t>
            </a:r>
            <a:endParaRPr lang="en-US" altLang="zh-CN" sz="1200" b="1" dirty="0">
              <a:solidFill>
                <a:prstClr val="black">
                  <a:lumMod val="75000"/>
                  <a:lumOff val="25000"/>
                </a:prstClr>
              </a:solidFill>
              <a:latin typeface="Calibri Light" panose="020F0302020204030204" pitchFamily="34" charset="0"/>
              <a:cs typeface="Calibri Light" panose="020F0302020204030204" pitchFamily="34" charset="0"/>
            </a:endParaRPr>
          </a:p>
          <a:p>
            <a:pPr marL="171450" indent="-171450" fontAlgn="base">
              <a:spcBef>
                <a:spcPts val="1000"/>
              </a:spcBef>
              <a:spcAft>
                <a:spcPct val="0"/>
              </a:spcAft>
              <a:buClr>
                <a:srgbClr val="5B9BD5">
                  <a:lumMod val="75000"/>
                </a:srgbClr>
              </a:buClr>
              <a:buSzPct val="130000"/>
              <a:buFont typeface="Arial" panose="020B0604020202020204" pitchFamily="34" charset="0"/>
              <a:buChar char="•"/>
            </a:pPr>
            <a:r>
              <a:rPr lang="zh-CN" altLang="en-US" sz="1200" dirty="0">
                <a:solidFill>
                  <a:schemeClr val="tx1">
                    <a:lumMod val="65000"/>
                    <a:lumOff val="35000"/>
                  </a:schemeClr>
                </a:solidFill>
                <a:latin typeface="Calibri Light" panose="020F0302020204030204" pitchFamily="34" charset="0"/>
                <a:cs typeface="Calibri Light" panose="020F0302020204030204" pitchFamily="34" charset="0"/>
              </a:rPr>
              <a:t>问卷样本可以让你练习使用问卷，熟悉其功能。</a:t>
            </a:r>
          </a:p>
          <a:p>
            <a:pPr marL="171450" indent="-171450" fontAlgn="base">
              <a:spcBef>
                <a:spcPts val="1000"/>
              </a:spcBef>
              <a:spcAft>
                <a:spcPct val="0"/>
              </a:spcAft>
              <a:buClr>
                <a:srgbClr val="5B9BD5">
                  <a:lumMod val="75000"/>
                </a:srgbClr>
              </a:buClr>
              <a:buSzPct val="130000"/>
              <a:buFont typeface="Arial" panose="020B0604020202020204" pitchFamily="34" charset="0"/>
              <a:buChar char="•"/>
            </a:pPr>
            <a:r>
              <a:rPr lang="zh-CN" altLang="en-US" sz="1200" dirty="0">
                <a:solidFill>
                  <a:schemeClr val="tx1">
                    <a:lumMod val="65000"/>
                    <a:lumOff val="35000"/>
                  </a:schemeClr>
                </a:solidFill>
                <a:latin typeface="Calibri Light" panose="020F0302020204030204" pitchFamily="34" charset="0"/>
                <a:cs typeface="Calibri Light" panose="020F0302020204030204" pitchFamily="34" charset="0"/>
              </a:rPr>
              <a:t>它可以导出为</a:t>
            </a:r>
            <a:r>
              <a:rPr lang="en-US" altLang="zh-CN" sz="1200" dirty="0">
                <a:solidFill>
                  <a:schemeClr val="tx1">
                    <a:lumMod val="65000"/>
                    <a:lumOff val="35000"/>
                  </a:schemeClr>
                </a:solidFill>
                <a:latin typeface="Calibri Light" panose="020F0302020204030204" pitchFamily="34" charset="0"/>
                <a:cs typeface="Calibri Light" panose="020F0302020204030204" pitchFamily="34" charset="0"/>
              </a:rPr>
              <a:t>Word</a:t>
            </a:r>
            <a:r>
              <a:rPr lang="zh-CN" altLang="en-US" sz="1200" dirty="0">
                <a:solidFill>
                  <a:schemeClr val="tx1">
                    <a:lumMod val="65000"/>
                    <a:lumOff val="35000"/>
                  </a:schemeClr>
                </a:solidFill>
                <a:latin typeface="Calibri Light" panose="020F0302020204030204" pitchFamily="34" charset="0"/>
                <a:cs typeface="Calibri Light" panose="020F0302020204030204" pitchFamily="34" charset="0"/>
              </a:rPr>
              <a:t>和</a:t>
            </a:r>
            <a:r>
              <a:rPr lang="en-US" altLang="zh-CN" sz="1200" dirty="0">
                <a:solidFill>
                  <a:schemeClr val="tx1">
                    <a:lumMod val="65000"/>
                    <a:lumOff val="35000"/>
                  </a:schemeClr>
                </a:solidFill>
                <a:latin typeface="Calibri Light" panose="020F0302020204030204" pitchFamily="34" charset="0"/>
                <a:cs typeface="Calibri Light" panose="020F0302020204030204" pitchFamily="34" charset="0"/>
              </a:rPr>
              <a:t>PDF</a:t>
            </a:r>
            <a:r>
              <a:rPr lang="zh-CN" altLang="en-US" sz="1200" dirty="0">
                <a:solidFill>
                  <a:schemeClr val="tx1">
                    <a:lumMod val="65000"/>
                    <a:lumOff val="35000"/>
                  </a:schemeClr>
                </a:solidFill>
                <a:latin typeface="Calibri Light" panose="020F0302020204030204" pitchFamily="34" charset="0"/>
                <a:cs typeface="Calibri Light" panose="020F0302020204030204" pitchFamily="34" charset="0"/>
              </a:rPr>
              <a:t>格式。</a:t>
            </a:r>
            <a:endParaRPr lang="en-GB" sz="1200" dirty="0">
              <a:solidFill>
                <a:schemeClr val="tx1">
                  <a:lumMod val="65000"/>
                  <a:lumOff val="35000"/>
                </a:schemeClr>
              </a:solidFill>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21" name="Group 20"/>
          <p:cNvGrpSpPr/>
          <p:nvPr/>
        </p:nvGrpSpPr>
        <p:grpSpPr>
          <a:xfrm>
            <a:off x="5794013" y="861571"/>
            <a:ext cx="3013097" cy="688590"/>
            <a:chOff x="5794013" y="3900046"/>
            <a:chExt cx="3013097" cy="688590"/>
          </a:xfrm>
        </p:grpSpPr>
        <p:grpSp>
          <p:nvGrpSpPr>
            <p:cNvPr id="22" name="Group 21"/>
            <p:cNvGrpSpPr/>
            <p:nvPr/>
          </p:nvGrpSpPr>
          <p:grpSpPr>
            <a:xfrm>
              <a:off x="5794013" y="3900046"/>
              <a:ext cx="3013097" cy="688590"/>
              <a:chOff x="5794021" y="848783"/>
              <a:chExt cx="3013097" cy="688590"/>
            </a:xfrm>
          </p:grpSpPr>
          <p:sp>
            <p:nvSpPr>
              <p:cNvPr id="24" name="Rectangle 2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9406" y="848783"/>
                <a:ext cx="2177708" cy="688589"/>
              </a:xfrm>
              <a:prstGeom prst="rect">
                <a:avLst/>
              </a:prstGeom>
              <a:solidFill>
                <a:srgbClr val="FB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29405" y="1066119"/>
                <a:ext cx="2177709" cy="253916"/>
              </a:xfrm>
              <a:prstGeom prst="rect">
                <a:avLst/>
              </a:prstGeom>
              <a:noFill/>
            </p:spPr>
            <p:txBody>
              <a:bodyPr wrap="square" rtlCol="0">
                <a:spAutoFit/>
              </a:bodyPr>
              <a:lstStyle/>
              <a:p>
                <a:r>
                  <a:rPr lang="zh-CN" altLang="en-US" sz="1050" b="1" dirty="0">
                    <a:solidFill>
                      <a:schemeClr val="bg1"/>
                    </a:solidFill>
                  </a:rPr>
                  <a:t>问卷样本</a:t>
                </a:r>
                <a:endParaRPr lang="en-US" sz="1050" b="1" dirty="0">
                  <a:solidFill>
                    <a:schemeClr val="bg1"/>
                  </a:solidFill>
                </a:endParaRPr>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9836" t="27490" r="16111" b="6831"/>
            <a:stretch/>
          </p:blipFill>
          <p:spPr>
            <a:xfrm>
              <a:off x="6011283" y="4020568"/>
              <a:ext cx="396000" cy="437684"/>
            </a:xfrm>
            <a:prstGeom prst="rect">
              <a:avLst/>
            </a:prstGeom>
          </p:spPr>
        </p:pic>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3464"/>
          <a:stretch/>
        </p:blipFill>
        <p:spPr>
          <a:xfrm>
            <a:off x="848182" y="1200935"/>
            <a:ext cx="2272296" cy="3933040"/>
          </a:xfrm>
          <a:prstGeom prst="rect">
            <a:avLst/>
          </a:prstGeom>
          <a:ln>
            <a:noFill/>
          </a:ln>
          <a:effectLst>
            <a:outerShdw blurRad="38100" dist="25400" algn="tl" rotWithShape="0">
              <a:prstClr val="black">
                <a:alpha val="50000"/>
              </a:prst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b="6459"/>
          <a:stretch/>
        </p:blipFill>
        <p:spPr>
          <a:xfrm>
            <a:off x="3290570" y="1200935"/>
            <a:ext cx="2307953" cy="3923515"/>
          </a:xfrm>
          <a:prstGeom prst="rect">
            <a:avLst/>
          </a:prstGeom>
          <a:ln>
            <a:noFill/>
          </a:ln>
          <a:effectLst>
            <a:outerShdw blurRad="38100" dist="25400" algn="tl" rotWithShape="0">
              <a:prstClr val="black">
                <a:alpha val="50000"/>
              </a:prstClr>
            </a:outerShdw>
          </a:effectLst>
        </p:spPr>
      </p:pic>
      <p:sp>
        <p:nvSpPr>
          <p:cNvPr id="15" name="CasellaDiTesto 1">
            <a:extLst>
              <a:ext uri="{FF2B5EF4-FFF2-40B4-BE49-F238E27FC236}">
                <a16:creationId xmlns:a16="http://schemas.microsoft.com/office/drawing/2014/main" id="{ACC89677-8EE1-419A-870B-864E08FF5C22}"/>
              </a:ext>
            </a:extLst>
          </p:cNvPr>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36996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492947" y="1755648"/>
            <a:ext cx="651053" cy="1602030"/>
          </a:xfrm>
          <a:prstGeom prst="rect">
            <a:avLst/>
          </a:prstGeom>
          <a:solidFill>
            <a:srgbClr val="FE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5" y="863540"/>
            <a:ext cx="4697426" cy="338554"/>
          </a:xfrm>
          <a:prstGeom prst="rect">
            <a:avLst/>
          </a:prstGeom>
          <a:noFill/>
        </p:spPr>
        <p:txBody>
          <a:bodyPr wrap="square" rtlCol="0">
            <a:spAutoFit/>
          </a:bodyPr>
          <a:lstStyle/>
          <a:p>
            <a:pPr marL="269875" marR="0" lvl="0" indent="-269875" algn="l" defTabSz="914400" rtl="0" eaLnBrk="1" fontAlgn="base" latinLnBrk="0" hangingPunct="1">
              <a:lnSpc>
                <a:spcPct val="100000"/>
              </a:lnSpc>
              <a:spcBef>
                <a:spcPts val="1000"/>
              </a:spcBef>
              <a:spcAft>
                <a:spcPct val="0"/>
              </a:spcAft>
              <a:buClr>
                <a:srgbClr val="5B9BD5">
                  <a:lumMod val="75000"/>
                </a:srgbClr>
              </a:buClr>
              <a:buSzPct val="100000"/>
              <a:buFont typeface="Calibri Light" panose="020F0302020204030204" pitchFamily="34" charset="0"/>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Training materials</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53" name="Rectangle 52"/>
          <p:cNvSpPr/>
          <p:nvPr/>
        </p:nvSpPr>
        <p:spPr>
          <a:xfrm>
            <a:off x="5794013" y="1602022"/>
            <a:ext cx="3013093" cy="3541478"/>
          </a:xfrm>
          <a:prstGeom prst="rect">
            <a:avLst/>
          </a:prstGeom>
          <a:solidFill>
            <a:schemeClr val="bg1"/>
          </a:solid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fontAlgn="base">
              <a:spcBef>
                <a:spcPts val="1000"/>
              </a:spcBef>
              <a:spcAft>
                <a:spcPct val="0"/>
              </a:spcAft>
              <a:buClr>
                <a:srgbClr val="5B9BD5">
                  <a:lumMod val="75000"/>
                </a:srgbClr>
              </a:buClr>
              <a:buSzPct val="130000"/>
            </a:pPr>
            <a:r>
              <a:rPr lang="en-GB" sz="1200" b="1" dirty="0">
                <a:solidFill>
                  <a:prstClr val="black">
                    <a:lumMod val="75000"/>
                    <a:lumOff val="25000"/>
                  </a:prstClr>
                </a:solidFill>
                <a:latin typeface="Calibri Light" panose="020F0302020204030204" pitchFamily="34" charset="0"/>
                <a:cs typeface="Calibri Light" panose="020F0302020204030204" pitchFamily="34" charset="0"/>
              </a:rPr>
              <a:t>Demo version of the questionnaire </a:t>
            </a:r>
          </a:p>
          <a:p>
            <a:pPr marL="171450" indent="-171450" fontAlgn="base">
              <a:spcBef>
                <a:spcPts val="1000"/>
              </a:spcBef>
              <a:spcAft>
                <a:spcPct val="0"/>
              </a:spcAft>
              <a:buClr>
                <a:srgbClr val="5B9BD5">
                  <a:lumMod val="75000"/>
                </a:srgbClr>
              </a:buClr>
              <a:buSzPct val="130000"/>
              <a:buFont typeface="Arial" panose="020B0604020202020204" pitchFamily="34" charset="0"/>
              <a:buChar char="•"/>
            </a:pPr>
            <a:r>
              <a:rPr lang="en-GB" sz="1200" dirty="0">
                <a:solidFill>
                  <a:schemeClr val="tx1">
                    <a:lumMod val="65000"/>
                    <a:lumOff val="35000"/>
                  </a:schemeClr>
                </a:solidFill>
                <a:latin typeface="Calibri Light" panose="020F0302020204030204" pitchFamily="34" charset="0"/>
                <a:cs typeface="Calibri Light" panose="020F0302020204030204" pitchFamily="34" charset="0"/>
              </a:rPr>
              <a:t>The demo version of the questionnaire (Section I Mystery Land and Section II Mystery Property) allows you to practice using the questionnaire and gain familiarity with its functions. </a:t>
            </a:r>
          </a:p>
          <a:p>
            <a:pPr marL="171450" indent="-171450" fontAlgn="base">
              <a:spcBef>
                <a:spcPts val="1000"/>
              </a:spcBef>
              <a:spcAft>
                <a:spcPct val="0"/>
              </a:spcAft>
              <a:buClr>
                <a:srgbClr val="5B9BD5">
                  <a:lumMod val="75000"/>
                </a:srgbClr>
              </a:buClr>
              <a:buSzPct val="130000"/>
              <a:buFont typeface="Arial" panose="020B0604020202020204" pitchFamily="34" charset="0"/>
              <a:buChar char="•"/>
            </a:pPr>
            <a:r>
              <a:rPr lang="en-US" sz="1200" dirty="0">
                <a:solidFill>
                  <a:schemeClr val="tx1">
                    <a:lumMod val="65000"/>
                    <a:lumOff val="35000"/>
                  </a:schemeClr>
                </a:solidFill>
                <a:latin typeface="Calibri Light" panose="020F0302020204030204" pitchFamily="34" charset="0"/>
                <a:cs typeface="Calibri Light" panose="020F0302020204030204" pitchFamily="34" charset="0"/>
              </a:rPr>
              <a:t>It can be exported to Word and PDF</a:t>
            </a:r>
            <a:endParaRPr lang="en-GB" sz="1200" dirty="0">
              <a:solidFill>
                <a:schemeClr val="tx1">
                  <a:lumMod val="65000"/>
                  <a:lumOff val="35000"/>
                </a:schemeClr>
              </a:solidFill>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2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GB" sz="1400" dirty="0">
              <a:solidFill>
                <a:prstClr val="black">
                  <a:lumMod val="75000"/>
                  <a:lumOff val="25000"/>
                </a:prstClr>
              </a:solidFill>
              <a:latin typeface="Calibri Light" panose="020F0302020204030204" pitchFamily="34" charset="0"/>
              <a:cs typeface="Calibri Light" panose="020F0302020204030204" pitchFamily="34" charset="0"/>
            </a:endParaRPr>
          </a:p>
          <a:p>
            <a:pPr lvl="0" fontAlgn="base">
              <a:spcBef>
                <a:spcPts val="1000"/>
              </a:spcBef>
              <a:spcAft>
                <a:spcPct val="0"/>
              </a:spcAft>
              <a:buClr>
                <a:srgbClr val="5B9BD5">
                  <a:lumMod val="75000"/>
                </a:srgbClr>
              </a:buClr>
              <a:buSzPct val="130000"/>
            </a:pPr>
            <a:endParaRPr lang="en-US" sz="1400" dirty="0">
              <a:solidFill>
                <a:prstClr val="black">
                  <a:lumMod val="75000"/>
                  <a:lumOff val="25000"/>
                </a:prstClr>
              </a:solidFill>
              <a:latin typeface="Calibri Light" panose="020F0302020204030204" pitchFamily="34" charset="0"/>
              <a:cs typeface="Calibri Light" panose="020F0302020204030204" pitchFamily="34" charset="0"/>
            </a:endParaRPr>
          </a:p>
        </p:txBody>
      </p:sp>
      <p:grpSp>
        <p:nvGrpSpPr>
          <p:cNvPr id="21" name="Group 20"/>
          <p:cNvGrpSpPr/>
          <p:nvPr/>
        </p:nvGrpSpPr>
        <p:grpSpPr>
          <a:xfrm>
            <a:off x="5794013" y="861571"/>
            <a:ext cx="3013097" cy="688590"/>
            <a:chOff x="5794013" y="3900046"/>
            <a:chExt cx="3013097" cy="688590"/>
          </a:xfrm>
        </p:grpSpPr>
        <p:grpSp>
          <p:nvGrpSpPr>
            <p:cNvPr id="22" name="Group 21"/>
            <p:cNvGrpSpPr/>
            <p:nvPr/>
          </p:nvGrpSpPr>
          <p:grpSpPr>
            <a:xfrm>
              <a:off x="5794013" y="3900046"/>
              <a:ext cx="3013097" cy="688590"/>
              <a:chOff x="5794021" y="848783"/>
              <a:chExt cx="3013097" cy="688590"/>
            </a:xfrm>
          </p:grpSpPr>
          <p:sp>
            <p:nvSpPr>
              <p:cNvPr id="24" name="Rectangle 23"/>
              <p:cNvSpPr/>
              <p:nvPr/>
            </p:nvSpPr>
            <p:spPr>
              <a:xfrm>
                <a:off x="5794021" y="848784"/>
                <a:ext cx="3013097" cy="688589"/>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9406" y="848783"/>
                <a:ext cx="2177708" cy="688589"/>
              </a:xfrm>
              <a:prstGeom prst="rect">
                <a:avLst/>
              </a:prstGeom>
              <a:solidFill>
                <a:srgbClr val="FB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29405" y="1066119"/>
                <a:ext cx="2177709" cy="253916"/>
              </a:xfrm>
              <a:prstGeom prst="rect">
                <a:avLst/>
              </a:prstGeom>
              <a:noFill/>
            </p:spPr>
            <p:txBody>
              <a:bodyPr wrap="square" rtlCol="0">
                <a:spAutoFit/>
              </a:bodyPr>
              <a:lstStyle/>
              <a:p>
                <a:r>
                  <a:rPr lang="en-GB" sz="1050" b="1" dirty="0">
                    <a:solidFill>
                      <a:schemeClr val="bg1"/>
                    </a:solidFill>
                  </a:rPr>
                  <a:t>Demo version of the Questionnaire</a:t>
                </a:r>
                <a:endParaRPr lang="en-US" sz="1050" b="1" dirty="0">
                  <a:solidFill>
                    <a:schemeClr val="bg1"/>
                  </a:solidFill>
                </a:endParaRPr>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9836" t="27490" r="16111" b="6831"/>
            <a:stretch/>
          </p:blipFill>
          <p:spPr>
            <a:xfrm>
              <a:off x="6011283" y="4020568"/>
              <a:ext cx="396000" cy="437684"/>
            </a:xfrm>
            <a:prstGeom prst="rect">
              <a:avLst/>
            </a:prstGeom>
          </p:spPr>
        </p:pic>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3464"/>
          <a:stretch/>
        </p:blipFill>
        <p:spPr>
          <a:xfrm>
            <a:off x="848182" y="1200935"/>
            <a:ext cx="2272296" cy="3933040"/>
          </a:xfrm>
          <a:prstGeom prst="rect">
            <a:avLst/>
          </a:prstGeom>
          <a:ln>
            <a:noFill/>
          </a:ln>
          <a:effectLst>
            <a:outerShdw blurRad="38100" dist="25400" algn="tl" rotWithShape="0">
              <a:prstClr val="black">
                <a:alpha val="50000"/>
              </a:prst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b="6459"/>
          <a:stretch/>
        </p:blipFill>
        <p:spPr>
          <a:xfrm>
            <a:off x="3290570" y="1200935"/>
            <a:ext cx="2307953" cy="3923515"/>
          </a:xfrm>
          <a:prstGeom prst="rect">
            <a:avLst/>
          </a:prstGeom>
          <a:ln>
            <a:noFill/>
          </a:ln>
          <a:effectLst>
            <a:outerShdw blurRad="38100" dist="25400" algn="tl" rotWithShape="0">
              <a:prstClr val="black">
                <a:alpha val="50000"/>
              </a:prstClr>
            </a:outerShdw>
          </a:effectLst>
        </p:spPr>
      </p:pic>
    </p:spTree>
    <p:extLst>
      <p:ext uri="{BB962C8B-B14F-4D97-AF65-F5344CB8AC3E}">
        <p14:creationId xmlns:p14="http://schemas.microsoft.com/office/powerpoint/2010/main" val="402944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569916"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pPr>
            <a:r>
              <a:rPr lang="zh-CN" altLang="en-US" sz="1600" b="1" dirty="0">
                <a:solidFill>
                  <a:prstClr val="black">
                    <a:lumMod val="75000"/>
                    <a:lumOff val="25000"/>
                  </a:prstClr>
                </a:solidFill>
                <a:latin typeface="Calibri Light" panose="020F0302020204030204" pitchFamily="34" charset="0"/>
                <a:cs typeface="Calibri Light" panose="020F0302020204030204" pitchFamily="34" charset="0"/>
              </a:rPr>
              <a:t>对调查问卷的其他改进</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第三轮的新动态</a:t>
            </a:r>
            <a:endParaRPr lang="en-GB" sz="2200" b="1" dirty="0">
              <a:solidFill>
                <a:srgbClr val="C00000"/>
              </a:solidFill>
              <a:cs typeface="Calibri" panose="020F0502020204030204" pitchFamily="34" charset="0"/>
            </a:endParaRPr>
          </a:p>
        </p:txBody>
      </p:sp>
      <p:sp>
        <p:nvSpPr>
          <p:cNvPr id="14" name="Rectangle 13"/>
          <p:cNvSpPr/>
          <p:nvPr/>
        </p:nvSpPr>
        <p:spPr>
          <a:xfrm>
            <a:off x="541324" y="1223200"/>
            <a:ext cx="6180945" cy="2241639"/>
          </a:xfrm>
          <a:prstGeom prst="rect">
            <a:avLst/>
          </a:prstGeom>
        </p:spPr>
        <p:txBody>
          <a:bodyPr wrap="square">
            <a:sp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报告积极的成果</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更加强调</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OUV</a:t>
            </a: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的</a:t>
            </a:r>
            <a:r>
              <a:rPr lang="zh-CN" altLang="en-US" sz="1400" dirty="0">
                <a:latin typeface="Calibri Light" panose="020F0302020204030204" pitchFamily="34" charset="0"/>
                <a:cs typeface="Calibri Light" panose="020F0302020204030204" pitchFamily="34" charset="0"/>
              </a:rPr>
              <a:t>价值特征要素，将其作为世界遗产体系的重要内容。</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在评估遗产地状况和背景时，应同时考虑到积极的和消极的、潜在的和实际的因素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收集更多关于实际的和预测的趋势的信息</a:t>
            </a:r>
            <a:r>
              <a:rPr lang="en-US" altLang="zh-CN" sz="1400" dirty="0">
                <a:latin typeface="Calibri Light" panose="020F0302020204030204" pitchFamily="34" charset="0"/>
                <a:cs typeface="Calibri Light" panose="020F0302020204030204" pitchFamily="34" charset="0"/>
              </a:rPr>
              <a:t>(</a:t>
            </a:r>
            <a:r>
              <a:rPr lang="zh-CN" altLang="en-US" sz="1400" dirty="0">
                <a:latin typeface="Calibri Light" panose="020F0302020204030204" pitchFamily="34" charset="0"/>
                <a:cs typeface="Calibri Light" panose="020F0302020204030204" pitchFamily="34" charset="0"/>
              </a:rPr>
              <a:t>价值特征要素和影响因素</a:t>
            </a:r>
            <a:r>
              <a:rPr lang="en-US" altLang="zh-CN" sz="1400" dirty="0">
                <a:solidFill>
                  <a:prstClr val="black">
                    <a:lumMod val="75000"/>
                    <a:lumOff val="25000"/>
                  </a:prstClr>
                </a:solidFill>
                <a:latin typeface="Calibri Light" panose="020F0302020204030204" pitchFamily="34" charset="0"/>
                <a:cs typeface="Calibri Light" panose="020F0302020204030204" pitchFamily="34" charset="0"/>
              </a:rPr>
              <a:t>)</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latin typeface="Calibri Light" panose="020F0302020204030204" pitchFamily="34" charset="0"/>
                <a:cs typeface="Calibri Light" panose="020F0302020204030204" pitchFamily="34" charset="0"/>
              </a:rPr>
              <a:t>影响因素（相关信息）已关联至保护状况数据库</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zh-CN" altLang="en-US" sz="1400" dirty="0">
                <a:solidFill>
                  <a:prstClr val="black">
                    <a:lumMod val="75000"/>
                    <a:lumOff val="25000"/>
                  </a:prstClr>
                </a:solidFill>
                <a:latin typeface="Calibri Light" panose="020F0302020204030204" pitchFamily="34" charset="0"/>
                <a:cs typeface="Calibri Light" panose="020F0302020204030204" pitchFamily="34" charset="0"/>
              </a:rPr>
              <a:t>在线工具的技术改进</a:t>
            </a:r>
          </a:p>
        </p:txBody>
      </p:sp>
    </p:spTree>
    <p:extLst>
      <p:ext uri="{BB962C8B-B14F-4D97-AF65-F5344CB8AC3E}">
        <p14:creationId xmlns:p14="http://schemas.microsoft.com/office/powerpoint/2010/main" val="1972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5" name="CasellaDiTesto 1"/>
          <p:cNvSpPr txBox="1"/>
          <p:nvPr/>
        </p:nvSpPr>
        <p:spPr>
          <a:xfrm>
            <a:off x="541324" y="863540"/>
            <a:ext cx="5569916" cy="338554"/>
          </a:xfrm>
          <a:prstGeom prst="rect">
            <a:avLst/>
          </a:prstGeom>
          <a:noFill/>
        </p:spPr>
        <p:txBody>
          <a:bodyPr wrap="square" rtlCol="0">
            <a:spAutoFit/>
          </a:bodyPr>
          <a:lstStyle/>
          <a:p>
            <a:pPr marL="269875" lvl="0" indent="-269875" fontAlgn="base">
              <a:spcBef>
                <a:spcPts val="1000"/>
              </a:spcBef>
              <a:spcAft>
                <a:spcPct val="0"/>
              </a:spcAft>
              <a:buClr>
                <a:srgbClr val="5B9BD5">
                  <a:lumMod val="75000"/>
                </a:srgbClr>
              </a:buClr>
              <a:buSzPct val="100000"/>
              <a:buFont typeface="Calibri Light" panose="020F0302020204030204" pitchFamily="34" charset="0"/>
              <a:buChar char="→"/>
            </a:pPr>
            <a:r>
              <a:rPr lang="en-GB" sz="1600" b="1" dirty="0">
                <a:solidFill>
                  <a:prstClr val="black">
                    <a:lumMod val="75000"/>
                    <a:lumOff val="25000"/>
                  </a:prstClr>
                </a:solidFill>
                <a:latin typeface="Calibri Light" panose="020F0302020204030204" pitchFamily="34" charset="0"/>
                <a:cs typeface="Calibri Light" panose="020F0302020204030204" pitchFamily="34" charset="0"/>
              </a:rPr>
              <a:t>Other improvements to the Questionnaire</a:t>
            </a:r>
            <a:r>
              <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 </a:t>
            </a:r>
          </a:p>
        </p:txBody>
      </p:sp>
      <p:sp>
        <p:nvSpPr>
          <p:cNvPr id="18" name="CasellaDiTesto 1"/>
          <p:cNvSpPr txBox="1"/>
          <p:nvPr/>
        </p:nvSpPr>
        <p:spPr>
          <a:xfrm>
            <a:off x="515257" y="324463"/>
            <a:ext cx="4723493"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New developments for the Third Cycle</a:t>
            </a:r>
          </a:p>
        </p:txBody>
      </p:sp>
      <p:sp>
        <p:nvSpPr>
          <p:cNvPr id="14" name="Rectangle 13"/>
          <p:cNvSpPr/>
          <p:nvPr/>
        </p:nvSpPr>
        <p:spPr>
          <a:xfrm>
            <a:off x="541324" y="1223200"/>
            <a:ext cx="5310835" cy="2672526"/>
          </a:xfrm>
          <a:prstGeom prst="rect">
            <a:avLst/>
          </a:prstGeom>
        </p:spPr>
        <p:txBody>
          <a:bodyPr wrap="square">
            <a:sp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Report positive achievements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More emphasis on attributes of OUV as an important element of World Heritage system</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Positive as well as negative, potential as well as actual factors to be taken into account in assessing condition and context of properties </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More information on actual and predicted trends gathered (attributes and factors)</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Factors now linked to State of Conservation database</a:t>
            </a:r>
          </a:p>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r>
              <a:rPr lang="en-GB" sz="1400" dirty="0">
                <a:solidFill>
                  <a:prstClr val="black">
                    <a:lumMod val="75000"/>
                    <a:lumOff val="25000"/>
                  </a:prstClr>
                </a:solidFill>
                <a:latin typeface="Calibri Light" panose="020F0302020204030204" pitchFamily="34" charset="0"/>
                <a:cs typeface="Calibri Light" panose="020F0302020204030204" pitchFamily="34" charset="0"/>
              </a:rPr>
              <a:t>Technical improvements to online tool</a:t>
            </a:r>
          </a:p>
        </p:txBody>
      </p:sp>
    </p:spTree>
    <p:extLst>
      <p:ext uri="{BB962C8B-B14F-4D97-AF65-F5344CB8AC3E}">
        <p14:creationId xmlns:p14="http://schemas.microsoft.com/office/powerpoint/2010/main" val="237070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594" y="2435605"/>
            <a:ext cx="397950" cy="397950"/>
          </a:xfrm>
          <a:prstGeom prst="rect">
            <a:avLst/>
          </a:prstGeom>
        </p:spPr>
      </p:pic>
      <p:sp>
        <p:nvSpPr>
          <p:cNvPr id="18" name="CasellaDiTesto 1"/>
          <p:cNvSpPr txBox="1"/>
          <p:nvPr/>
        </p:nvSpPr>
        <p:spPr>
          <a:xfrm>
            <a:off x="515258" y="324463"/>
            <a:ext cx="4932224"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联系我们</a:t>
            </a:r>
            <a:endParaRPr lang="en-GB" sz="2200" b="1" dirty="0">
              <a:solidFill>
                <a:srgbClr val="C00000"/>
              </a:solidFill>
              <a:latin typeface="+mj-lt"/>
              <a:cs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687" y="3504874"/>
            <a:ext cx="1949794" cy="1135705"/>
          </a:xfrm>
          <a:prstGeom prst="rect">
            <a:avLst/>
          </a:prstGeom>
        </p:spPr>
      </p:pic>
      <p:sp>
        <p:nvSpPr>
          <p:cNvPr id="16" name="Rectangle 15"/>
          <p:cNvSpPr/>
          <p:nvPr/>
        </p:nvSpPr>
        <p:spPr>
          <a:xfrm>
            <a:off x="-7976" y="2194560"/>
            <a:ext cx="9144000" cy="678180"/>
          </a:xfrm>
          <a:prstGeom prst="rect">
            <a:avLst/>
          </a:prstGeom>
          <a:noFill/>
        </p:spPr>
        <p:txBody>
          <a:bodyPr wrap="square">
            <a:noAutofit/>
          </a:bodyPr>
          <a:lstStyle/>
          <a:p>
            <a:pPr marL="261938" lvl="0" indent="-261938" fontAlgn="base">
              <a:spcBef>
                <a:spcPts val="1000"/>
              </a:spcBef>
              <a:spcAft>
                <a:spcPct val="0"/>
              </a:spcAft>
              <a:buClr>
                <a:srgbClr val="5B9BD5">
                  <a:lumMod val="75000"/>
                </a:srgbClr>
              </a:buClr>
              <a:buSzPct val="130000"/>
              <a:buFont typeface="Symbol" panose="05050102010706020507" pitchFamily="18" charset="2"/>
              <a:buChar char="·"/>
            </a:pPr>
            <a:endParaRPr lang="en-GB" sz="100" dirty="0">
              <a:solidFill>
                <a:prstClr val="black">
                  <a:lumMod val="75000"/>
                  <a:lumOff val="25000"/>
                </a:prstClr>
              </a:solidFill>
              <a:latin typeface="Calibri Light" panose="020F0302020204030204" pitchFamily="34" charset="0"/>
              <a:cs typeface="Calibri Light" panose="020F0302020204030204" pitchFamily="34" charset="0"/>
            </a:endParaRPr>
          </a:p>
          <a:p>
            <a:pPr lvl="0" algn="ctr" fontAlgn="base">
              <a:spcBef>
                <a:spcPts val="1000"/>
              </a:spcBef>
              <a:spcAft>
                <a:spcPct val="0"/>
              </a:spcAft>
              <a:buClr>
                <a:srgbClr val="5B9BD5">
                  <a:lumMod val="75000"/>
                </a:srgbClr>
              </a:buClr>
              <a:buSzPct val="130000"/>
            </a:pPr>
            <a:r>
              <a:rPr lang="en-US" sz="2000" dirty="0">
                <a:solidFill>
                  <a:schemeClr val="accent5">
                    <a:lumMod val="50000"/>
                  </a:schemeClr>
                </a:solidFill>
                <a:latin typeface="Calibri Light" panose="020F0302020204030204" pitchFamily="34" charset="0"/>
                <a:cs typeface="Calibri Light" panose="020F0302020204030204" pitchFamily="34" charset="0"/>
              </a:rPr>
              <a:t>wh-periodicreporting@unesco.org</a:t>
            </a:r>
          </a:p>
        </p:txBody>
      </p:sp>
    </p:spTree>
    <p:extLst>
      <p:ext uri="{BB962C8B-B14F-4D97-AF65-F5344CB8AC3E}">
        <p14:creationId xmlns:p14="http://schemas.microsoft.com/office/powerpoint/2010/main" val="313852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p:cNvSpPr txBox="1"/>
          <p:nvPr/>
        </p:nvSpPr>
        <p:spPr>
          <a:xfrm>
            <a:off x="4687110" y="920729"/>
            <a:ext cx="3815340" cy="2862323"/>
          </a:xfrm>
          <a:prstGeom prst="rect">
            <a:avLst/>
          </a:prstGeom>
          <a:solidFill>
            <a:schemeClr val="bg1"/>
          </a:solidFill>
        </p:spPr>
        <p:txBody>
          <a:bodyPr wrap="square" rtlCol="0">
            <a:noAutofit/>
          </a:bodyPr>
          <a:lstStyle/>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7" name="Rectangle 4"/>
          <p:cNvSpPr/>
          <p:nvPr/>
        </p:nvSpPr>
        <p:spPr>
          <a:xfrm>
            <a:off x="-1" y="329186"/>
            <a:ext cx="3138221" cy="400110"/>
          </a:xfrm>
          <a:prstGeom prst="rect">
            <a:avLst/>
          </a:prstGeom>
          <a:solidFill>
            <a:schemeClr val="accent3">
              <a:lumMod val="50000"/>
            </a:schemeClr>
          </a:solidFill>
        </p:spPr>
        <p:txBody>
          <a:bodyPr wrap="square">
            <a:spAutoFit/>
          </a:bodyPr>
          <a:lstStyle/>
          <a:p>
            <a:pPr marL="627063" indent="1588"/>
            <a:r>
              <a:rPr lang="en-US" sz="2000" dirty="0">
                <a:solidFill>
                  <a:schemeClr val="bg1"/>
                </a:solidFill>
                <a:latin typeface="+mj-lt"/>
                <a:ea typeface="Calibri" panose="020F0502020204030204" pitchFamily="34" charset="0"/>
                <a:cs typeface="Arial" panose="020B0604020202020204" pitchFamily="34" charset="0"/>
              </a:rPr>
              <a:t>Module outline</a:t>
            </a:r>
          </a:p>
        </p:txBody>
      </p:sp>
      <p:sp>
        <p:nvSpPr>
          <p:cNvPr id="11" name="CasellaDiTesto 1"/>
          <p:cNvSpPr txBox="1"/>
          <p:nvPr/>
        </p:nvSpPr>
        <p:spPr>
          <a:xfrm>
            <a:off x="399746" y="1275149"/>
            <a:ext cx="3815340" cy="2862322"/>
          </a:xfrm>
          <a:prstGeom prst="rect">
            <a:avLst/>
          </a:prstGeom>
          <a:solidFill>
            <a:schemeClr val="bg1"/>
          </a:solidFill>
          <a:ln>
            <a:solidFill>
              <a:schemeClr val="bg1">
                <a:lumMod val="50000"/>
              </a:schemeClr>
            </a:solidFill>
          </a:ln>
        </p:spPr>
        <p:txBody>
          <a:bodyPr wrap="square" rtlCol="0">
            <a:spAutoFit/>
          </a:bodyPr>
          <a:lstStyle/>
          <a:p>
            <a:r>
              <a:rPr lang="en-GB" sz="2200" b="1" dirty="0">
                <a:solidFill>
                  <a:schemeClr val="tx1">
                    <a:lumMod val="75000"/>
                    <a:lumOff val="25000"/>
                  </a:schemeClr>
                </a:solidFill>
                <a:latin typeface="+mj-lt"/>
                <a:cs typeface="Calibri" panose="020F0502020204030204" pitchFamily="34" charset="0"/>
              </a:rPr>
              <a:t>I. What is Periodic Reporting?</a:t>
            </a:r>
          </a:p>
          <a:p>
            <a:endParaRPr lang="en-GB" sz="1400" b="1"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Objectives</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Online questionnaire</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Who are the actors?</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What are the expected outcomes?</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Reporting cycle: Reporting by region</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Timeline</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 name="CasellaDiTesto 1"/>
          <p:cNvSpPr txBox="1"/>
          <p:nvPr/>
        </p:nvSpPr>
        <p:spPr>
          <a:xfrm>
            <a:off x="4687110" y="920729"/>
            <a:ext cx="3840202" cy="3502415"/>
          </a:xfrm>
          <a:prstGeom prst="rect">
            <a:avLst/>
          </a:prstGeom>
          <a:solidFill>
            <a:schemeClr val="bg1"/>
          </a:solidFill>
          <a:ln>
            <a:solidFill>
              <a:schemeClr val="tx1">
                <a:lumMod val="75000"/>
                <a:lumOff val="25000"/>
              </a:schemeClr>
            </a:solidFill>
          </a:ln>
        </p:spPr>
        <p:txBody>
          <a:bodyPr wrap="square" rtlCol="0">
            <a:noAutofit/>
          </a:bodyPr>
          <a:lstStyle/>
          <a:p>
            <a:pPr marL="261938" indent="-261938"/>
            <a:r>
              <a:rPr lang="en-US" sz="2200" b="1" dirty="0">
                <a:solidFill>
                  <a:schemeClr val="tx1">
                    <a:lumMod val="75000"/>
                    <a:lumOff val="25000"/>
                  </a:schemeClr>
                </a:solidFill>
                <a:latin typeface="+mj-lt"/>
                <a:cs typeface="Calibri" panose="020F0502020204030204" pitchFamily="34" charset="0"/>
              </a:rPr>
              <a:t>II. New developments for the Third Cycle</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Sustainable Development </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Synergies with other Conventions</a:t>
            </a:r>
          </a:p>
          <a:p>
            <a:pPr marL="261938" indent="-261938">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Monitoring Indicators and Analytical Framework</a:t>
            </a: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Training materials</a:t>
            </a:r>
          </a:p>
          <a:p>
            <a:pPr marL="261938" indent="-261938">
              <a:lnSpc>
                <a:spcPct val="150000"/>
              </a:lnSpc>
              <a:buClr>
                <a:schemeClr val="accent5">
                  <a:lumMod val="75000"/>
                </a:schemeClr>
              </a:buClr>
              <a:buSzPct val="130000"/>
              <a:buFont typeface="Symbol" panose="05050102010706020507" pitchFamily="18" charset="2"/>
              <a:buChar cha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Periodic Reporting Webpage and Third Cycle Platform</a:t>
            </a:r>
            <a:endParaRPr lang="en-GB"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a:lnSpc>
                <a:spcPct val="150000"/>
              </a:lnSpc>
              <a:buClr>
                <a:schemeClr val="accent5">
                  <a:lumMod val="75000"/>
                </a:schemeClr>
              </a:buClr>
              <a:buSzPct val="130000"/>
              <a:buFont typeface="Symbol" panose="05050102010706020507" pitchFamily="18" charset="2"/>
              <a:buChar char="·"/>
            </a:pP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Other improvements</a:t>
            </a:r>
            <a:endParaRPr 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501" y="1750646"/>
            <a:ext cx="207566" cy="194994"/>
          </a:xfrm>
          <a:prstGeom prst="rect">
            <a:avLst/>
          </a:prstGeom>
        </p:spPr>
      </p:pic>
    </p:spTree>
    <p:extLst>
      <p:ext uri="{BB962C8B-B14F-4D97-AF65-F5344CB8AC3E}">
        <p14:creationId xmlns:p14="http://schemas.microsoft.com/office/powerpoint/2010/main" val="38994228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11" name="CasellaDiTesto 1"/>
          <p:cNvSpPr txBox="1"/>
          <p:nvPr/>
        </p:nvSpPr>
        <p:spPr>
          <a:xfrm>
            <a:off x="515258" y="324463"/>
            <a:ext cx="8628742" cy="430887"/>
          </a:xfrm>
          <a:prstGeom prst="rect">
            <a:avLst/>
          </a:prstGeom>
          <a:solidFill>
            <a:schemeClr val="bg1"/>
          </a:solidFill>
        </p:spPr>
        <p:txBody>
          <a:bodyPr wrap="square" rtlCol="0">
            <a:spAutoFit/>
          </a:bodyPr>
          <a:lstStyle/>
          <a:p>
            <a:r>
              <a:rPr lang="zh-CN" altLang="en-US" sz="2200" b="1" dirty="0">
                <a:solidFill>
                  <a:srgbClr val="C00000"/>
                </a:solidFill>
                <a:latin typeface="+mj-lt"/>
                <a:cs typeface="Calibri" panose="020F0502020204030204" pitchFamily="34" charset="0"/>
              </a:rPr>
              <a:t>什么是定期报告？</a:t>
            </a:r>
            <a:endParaRPr lang="en-GB" sz="2200" b="1" dirty="0">
              <a:solidFill>
                <a:srgbClr val="C00000"/>
              </a:solidFill>
              <a:latin typeface="+mj-lt"/>
              <a:cs typeface="Calibri" panose="020F0502020204030204" pitchFamily="34" charset="0"/>
            </a:endParaRPr>
          </a:p>
        </p:txBody>
      </p:sp>
      <p:grpSp>
        <p:nvGrpSpPr>
          <p:cNvPr id="26" name="Group 25"/>
          <p:cNvGrpSpPr/>
          <p:nvPr/>
        </p:nvGrpSpPr>
        <p:grpSpPr>
          <a:xfrm>
            <a:off x="5444012" y="865734"/>
            <a:ext cx="2931888" cy="3823308"/>
            <a:chOff x="5297712" y="741377"/>
            <a:chExt cx="2931888" cy="3823308"/>
          </a:xfrm>
        </p:grpSpPr>
        <p:sp>
          <p:nvSpPr>
            <p:cNvPr id="6" name="Rectangle 5"/>
            <p:cNvSpPr/>
            <p:nvPr/>
          </p:nvSpPr>
          <p:spPr>
            <a:xfrm>
              <a:off x="5297714" y="1258214"/>
              <a:ext cx="2931886" cy="3306471"/>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pic>
          <p:nvPicPr>
            <p:cNvPr id="9" name="RjGTo43rQHo"/>
            <p:cNvPicPr>
              <a:picLocks noRot="1" noChangeAspect="1"/>
            </p:cNvPicPr>
            <p:nvPr>
              <a:videoFile r:link="rId1"/>
            </p:nvPr>
          </p:nvPicPr>
          <p:blipFill>
            <a:blip r:embed="rId5"/>
            <a:stretch>
              <a:fillRect/>
            </a:stretch>
          </p:blipFill>
          <p:spPr>
            <a:xfrm>
              <a:off x="5522344" y="2074749"/>
              <a:ext cx="2497255" cy="1623789"/>
            </a:xfrm>
            <a:prstGeom prst="rect">
              <a:avLst/>
            </a:prstGeom>
          </p:spPr>
        </p:pic>
        <p:sp>
          <p:nvSpPr>
            <p:cNvPr id="12" name="TextBox 11"/>
            <p:cNvSpPr txBox="1"/>
            <p:nvPr/>
          </p:nvSpPr>
          <p:spPr>
            <a:xfrm>
              <a:off x="5297712" y="1367427"/>
              <a:ext cx="2931887" cy="415498"/>
            </a:xfrm>
            <a:prstGeom prst="rect">
              <a:avLst/>
            </a:prstGeom>
            <a:noFill/>
          </p:spPr>
          <p:txBody>
            <a:bodyPr wrap="square" rtlCol="0">
              <a:spAutoFit/>
            </a:bodyPr>
            <a:lstStyle/>
            <a:p>
              <a:pPr algn="ctr"/>
              <a:r>
                <a:rPr lang="zh-CN" altLang="en-US" sz="1050" i="1" dirty="0">
                  <a:latin typeface="+mj-lt"/>
                </a:rPr>
                <a:t>解释定期报告的视频，这是一项全球保护监测活动，也是</a:t>
              </a:r>
              <a:r>
                <a:rPr lang="en-US" altLang="zh-CN" sz="1050" i="1" dirty="0">
                  <a:latin typeface="+mj-lt"/>
                </a:rPr>
                <a:t>《</a:t>
              </a:r>
              <a:r>
                <a:rPr lang="zh-CN" altLang="en-US" sz="1050" i="1" dirty="0">
                  <a:latin typeface="+mj-lt"/>
                </a:rPr>
                <a:t>世界遗产公约</a:t>
              </a:r>
              <a:r>
                <a:rPr lang="en-US" altLang="zh-CN" sz="1050" i="1" dirty="0">
                  <a:latin typeface="+mj-lt"/>
                </a:rPr>
                <a:t>》</a:t>
              </a:r>
              <a:r>
                <a:rPr lang="zh-CN" altLang="en-US" sz="1050" i="1" dirty="0">
                  <a:latin typeface="+mj-lt"/>
                </a:rPr>
                <a:t>的一项要求。</a:t>
              </a:r>
            </a:p>
          </p:txBody>
        </p:sp>
        <p:sp>
          <p:nvSpPr>
            <p:cNvPr id="14" name="Rounded Rectangle 13">
              <a:hlinkClick r:id="rId6"/>
            </p:cNvPr>
            <p:cNvSpPr/>
            <p:nvPr/>
          </p:nvSpPr>
          <p:spPr>
            <a:xfrm>
              <a:off x="5562887" y="3982825"/>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5">
                      <a:lumMod val="75000"/>
                    </a:schemeClr>
                  </a:solidFill>
                  <a:latin typeface="Calibri" panose="020F0502020204030204" pitchFamily="34" charset="0"/>
                  <a:cs typeface="Calibri" panose="020F0502020204030204" pitchFamily="34" charset="0"/>
                </a:rPr>
                <a:t>Français</a:t>
              </a:r>
            </a:p>
          </p:txBody>
        </p:sp>
        <p:sp>
          <p:nvSpPr>
            <p:cNvPr id="19" name="Rounded Rectangle 18">
              <a:hlinkClick r:id="rId7"/>
            </p:cNvPr>
            <p:cNvSpPr/>
            <p:nvPr/>
          </p:nvSpPr>
          <p:spPr>
            <a:xfrm>
              <a:off x="7324637" y="3968848"/>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5">
                      <a:lumMod val="75000"/>
                    </a:schemeClr>
                  </a:solidFill>
                  <a:latin typeface="Calibri" panose="020F0502020204030204" pitchFamily="34" charset="0"/>
                  <a:cs typeface="Calibri" panose="020F0502020204030204" pitchFamily="34" charset="0"/>
                </a:rPr>
                <a:t>Français</a:t>
              </a:r>
            </a:p>
          </p:txBody>
        </p:sp>
        <p:sp>
          <p:nvSpPr>
            <p:cNvPr id="20" name="Rounded Rectangle 19"/>
            <p:cNvSpPr/>
            <p:nvPr/>
          </p:nvSpPr>
          <p:spPr>
            <a:xfrm>
              <a:off x="6524227" y="3974944"/>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5">
                      <a:lumMod val="75000"/>
                    </a:schemeClr>
                  </a:solidFill>
                  <a:latin typeface="Calibri" panose="020F0502020204030204" pitchFamily="34" charset="0"/>
                  <a:cs typeface="Calibri" panose="020F0502020204030204" pitchFamily="34" charset="0"/>
                </a:rPr>
                <a:t>English</a:t>
              </a:r>
              <a:endParaRPr lang="en-US" sz="1000" dirty="0">
                <a:solidFill>
                  <a:schemeClr val="accent5">
                    <a:lumMod val="7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6458392" y="4242819"/>
              <a:ext cx="1592851" cy="246221"/>
            </a:xfrm>
            <a:prstGeom prst="rect">
              <a:avLst/>
            </a:prstGeom>
            <a:noFill/>
          </p:spPr>
          <p:txBody>
            <a:bodyPr wrap="square" rtlCol="0">
              <a:spAutoFit/>
            </a:bodyPr>
            <a:lstStyle/>
            <a:p>
              <a:pPr algn="ctr"/>
              <a:r>
                <a:rPr lang="en-GB" sz="1000" i="1" dirty="0">
                  <a:solidFill>
                    <a:schemeClr val="tx1">
                      <a:lumMod val="65000"/>
                      <a:lumOff val="35000"/>
                    </a:schemeClr>
                  </a:solidFill>
                  <a:latin typeface="Calibri" panose="020F0502020204030204" pitchFamily="34" charset="0"/>
                  <a:cs typeface="Calibri" panose="020F0502020204030204" pitchFamily="34" charset="0"/>
                </a:rPr>
                <a:t>Subtitled in Arabic</a:t>
              </a:r>
              <a:endParaRPr lang="en-US" sz="1000"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3" name="Rectangle 22"/>
            <p:cNvSpPr/>
            <p:nvPr/>
          </p:nvSpPr>
          <p:spPr>
            <a:xfrm>
              <a:off x="5297714" y="741377"/>
              <a:ext cx="2931886" cy="482064"/>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zh-CN" altLang="en-US" sz="1200" b="1" dirty="0">
                  <a:solidFill>
                    <a:schemeClr val="bg1"/>
                  </a:solidFill>
                  <a:latin typeface="Calibri" panose="020F0502020204030204" pitchFamily="34" charset="0"/>
                  <a:cs typeface="Calibri" panose="020F0502020204030204" pitchFamily="34" charset="0"/>
                </a:rPr>
                <a:t>观看视频教程</a:t>
              </a:r>
              <a:endParaRPr lang="en-US" sz="1200" b="1" dirty="0">
                <a:solidFill>
                  <a:schemeClr val="bg1"/>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8"/>
            <a:stretch>
              <a:fillRect/>
            </a:stretch>
          </p:blipFill>
          <p:spPr>
            <a:xfrm>
              <a:off x="5396759" y="794407"/>
              <a:ext cx="336121" cy="333701"/>
            </a:xfrm>
            <a:prstGeom prst="rect">
              <a:avLst/>
            </a:prstGeom>
          </p:spPr>
        </p:pic>
      </p:grpSp>
      <p:sp>
        <p:nvSpPr>
          <p:cNvPr id="27" name="CasellaDiTesto 1"/>
          <p:cNvSpPr txBox="1"/>
          <p:nvPr/>
        </p:nvSpPr>
        <p:spPr>
          <a:xfrm>
            <a:off x="515258" y="1009840"/>
            <a:ext cx="4539545" cy="1333698"/>
          </a:xfrm>
          <a:prstGeom prst="rect">
            <a:avLst/>
          </a:prstGeom>
          <a:noFill/>
        </p:spPr>
        <p:txBody>
          <a:bodyPr wrap="square" rtlCol="0">
            <a:spAutoFit/>
          </a:bodyPr>
          <a:lstStyle/>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全球</a:t>
            </a:r>
            <a:r>
              <a:rPr lang="zh-CN" altLang="en-US" sz="1600" dirty="0">
                <a:latin typeface="Calibri Light" panose="020F0302020204030204" pitchFamily="34" charset="0"/>
                <a:cs typeface="Calibri Light" panose="020F0302020204030204" pitchFamily="34" charset="0"/>
              </a:rPr>
              <a:t>的遗产保护监测工作</a:t>
            </a:r>
            <a:endParaRPr lang="en-US" altLang="zh-CN" sz="1600" dirty="0">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latin typeface="Calibri Light" panose="020F0302020204030204" pitchFamily="34" charset="0"/>
                <a:cs typeface="Calibri Light" panose="020F0302020204030204" pitchFamily="34" charset="0"/>
              </a:rPr>
              <a:t>关于在国家层面和遗产地层面实施</a:t>
            </a:r>
            <a:r>
              <a:rPr lang="en-US" altLang="zh-CN" sz="1600" dirty="0">
                <a:latin typeface="Calibri Light" panose="020F0302020204030204" pitchFamily="34" charset="0"/>
                <a:cs typeface="Calibri Light" panose="020F0302020204030204" pitchFamily="34" charset="0"/>
              </a:rPr>
              <a:t>《</a:t>
            </a:r>
            <a:r>
              <a:rPr lang="zh-CN" altLang="en-US" sz="1600" dirty="0">
                <a:latin typeface="Calibri Light" panose="020F0302020204030204" pitchFamily="34" charset="0"/>
                <a:cs typeface="Calibri Light" panose="020F0302020204030204" pitchFamily="34" charset="0"/>
              </a:rPr>
              <a:t>世界遗产公约</a:t>
            </a:r>
            <a:r>
              <a:rPr lang="en-US" altLang="zh-CN" sz="1600" dirty="0">
                <a:latin typeface="Calibri Light" panose="020F0302020204030204" pitchFamily="34" charset="0"/>
                <a:cs typeface="Calibri Light" panose="020F0302020204030204" pitchFamily="34" charset="0"/>
              </a:rPr>
              <a:t>》</a:t>
            </a:r>
            <a:r>
              <a:rPr lang="zh-CN" altLang="en-US" sz="1600" dirty="0">
                <a:latin typeface="Calibri Light" panose="020F0302020204030204" pitchFamily="34" charset="0"/>
                <a:cs typeface="Calibri Light" panose="020F0302020204030204" pitchFamily="34" charset="0"/>
              </a:rPr>
              <a:t>的自我报告。</a:t>
            </a:r>
            <a:endParaRPr lang="en-US" altLang="zh-CN" sz="1600" dirty="0">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世界遗产公约</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的法定要求</a:t>
            </a: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第</a:t>
            </a: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29</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条</a:t>
            </a: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6131004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11" name="CasellaDiTesto 1"/>
          <p:cNvSpPr txBox="1"/>
          <p:nvPr/>
        </p:nvSpPr>
        <p:spPr>
          <a:xfrm>
            <a:off x="515258" y="324463"/>
            <a:ext cx="8628742" cy="430887"/>
          </a:xfrm>
          <a:prstGeom prst="rect">
            <a:avLst/>
          </a:prstGeom>
          <a:solidFill>
            <a:schemeClr val="bg1"/>
          </a:solidFill>
        </p:spPr>
        <p:txBody>
          <a:bodyPr wrap="square" rtlCol="0">
            <a:spAutoFit/>
          </a:bodyPr>
          <a:lstStyle/>
          <a:p>
            <a:r>
              <a:rPr lang="en-GB" sz="2200" b="1" dirty="0">
                <a:solidFill>
                  <a:srgbClr val="C00000"/>
                </a:solidFill>
                <a:latin typeface="+mj-lt"/>
                <a:cs typeface="Calibri" panose="020F0502020204030204" pitchFamily="34" charset="0"/>
              </a:rPr>
              <a:t>What is Periodic Reporting?</a:t>
            </a:r>
          </a:p>
        </p:txBody>
      </p:sp>
      <p:grpSp>
        <p:nvGrpSpPr>
          <p:cNvPr id="26" name="Group 25"/>
          <p:cNvGrpSpPr/>
          <p:nvPr/>
        </p:nvGrpSpPr>
        <p:grpSpPr>
          <a:xfrm>
            <a:off x="5444012" y="865734"/>
            <a:ext cx="2931888" cy="3823308"/>
            <a:chOff x="5297712" y="741377"/>
            <a:chExt cx="2931888" cy="3823308"/>
          </a:xfrm>
        </p:grpSpPr>
        <p:sp>
          <p:nvSpPr>
            <p:cNvPr id="6" name="Rectangle 5"/>
            <p:cNvSpPr/>
            <p:nvPr/>
          </p:nvSpPr>
          <p:spPr>
            <a:xfrm>
              <a:off x="5297714" y="1258214"/>
              <a:ext cx="2931886" cy="3306471"/>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latin typeface="Arial" panose="020B0604020202020204" pitchFamily="34" charset="0"/>
                  <a:cs typeface="Arial" panose="020B0604020202020204" pitchFamily="34" charset="0"/>
                </a:rPr>
                <a:t>http://whc.unesco.org/include/tool_video.cfm?youtubeid=iiSFmP-InWw</a:t>
              </a:r>
            </a:p>
          </p:txBody>
        </p:sp>
        <p:pic>
          <p:nvPicPr>
            <p:cNvPr id="9" name="RjGTo43rQHo"/>
            <p:cNvPicPr>
              <a:picLocks noRot="1" noChangeAspect="1"/>
            </p:cNvPicPr>
            <p:nvPr>
              <a:videoFile r:link="rId1"/>
            </p:nvPr>
          </p:nvPicPr>
          <p:blipFill>
            <a:blip r:embed="rId5"/>
            <a:stretch>
              <a:fillRect/>
            </a:stretch>
          </p:blipFill>
          <p:spPr>
            <a:xfrm>
              <a:off x="5522344" y="2074749"/>
              <a:ext cx="2497255" cy="1623789"/>
            </a:xfrm>
            <a:prstGeom prst="rect">
              <a:avLst/>
            </a:prstGeom>
          </p:spPr>
        </p:pic>
        <p:sp>
          <p:nvSpPr>
            <p:cNvPr id="12" name="TextBox 11"/>
            <p:cNvSpPr txBox="1"/>
            <p:nvPr/>
          </p:nvSpPr>
          <p:spPr>
            <a:xfrm>
              <a:off x="5297712" y="1367427"/>
              <a:ext cx="2931887" cy="577081"/>
            </a:xfrm>
            <a:prstGeom prst="rect">
              <a:avLst/>
            </a:prstGeom>
            <a:noFill/>
          </p:spPr>
          <p:txBody>
            <a:bodyPr wrap="square" rtlCol="0">
              <a:spAutoFit/>
            </a:bodyPr>
            <a:lstStyle/>
            <a:p>
              <a:pPr algn="ctr"/>
              <a:r>
                <a:rPr lang="en-GB" sz="1050" i="1" dirty="0">
                  <a:latin typeface="+mj-lt"/>
                </a:rPr>
                <a:t>Video explaining the Periodic Reporting exercise, a global conservation monitoring activity and a requirement of the World Heritage Convention.</a:t>
              </a:r>
              <a:endParaRPr lang="en-US" sz="1050" i="1" dirty="0">
                <a:latin typeface="+mj-lt"/>
              </a:endParaRPr>
            </a:p>
          </p:txBody>
        </p:sp>
        <p:sp>
          <p:nvSpPr>
            <p:cNvPr id="14" name="Rounded Rectangle 13">
              <a:hlinkClick r:id="rId6"/>
            </p:cNvPr>
            <p:cNvSpPr/>
            <p:nvPr/>
          </p:nvSpPr>
          <p:spPr>
            <a:xfrm>
              <a:off x="5562887" y="3982825"/>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5">
                      <a:lumMod val="75000"/>
                    </a:schemeClr>
                  </a:solidFill>
                  <a:latin typeface="Calibri" panose="020F0502020204030204" pitchFamily="34" charset="0"/>
                  <a:cs typeface="Calibri" panose="020F0502020204030204" pitchFamily="34" charset="0"/>
                </a:rPr>
                <a:t>Français</a:t>
              </a:r>
            </a:p>
          </p:txBody>
        </p:sp>
        <p:sp>
          <p:nvSpPr>
            <p:cNvPr id="19" name="Rounded Rectangle 18">
              <a:hlinkClick r:id="rId7"/>
            </p:cNvPr>
            <p:cNvSpPr/>
            <p:nvPr/>
          </p:nvSpPr>
          <p:spPr>
            <a:xfrm>
              <a:off x="7324637" y="3968848"/>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5">
                      <a:lumMod val="75000"/>
                    </a:schemeClr>
                  </a:solidFill>
                  <a:latin typeface="Calibri" panose="020F0502020204030204" pitchFamily="34" charset="0"/>
                  <a:cs typeface="Calibri" panose="020F0502020204030204" pitchFamily="34" charset="0"/>
                </a:rPr>
                <a:t>Français</a:t>
              </a:r>
            </a:p>
          </p:txBody>
        </p:sp>
        <p:sp>
          <p:nvSpPr>
            <p:cNvPr id="20" name="Rounded Rectangle 19"/>
            <p:cNvSpPr/>
            <p:nvPr/>
          </p:nvSpPr>
          <p:spPr>
            <a:xfrm>
              <a:off x="6524227" y="3974944"/>
              <a:ext cx="711976" cy="251286"/>
            </a:xfrm>
            <a:prstGeom prst="roundRect">
              <a:avLst/>
            </a:prstGeom>
            <a:solidFill>
              <a:schemeClr val="accent5">
                <a:lumMod val="40000"/>
                <a:lumOff val="6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5">
                      <a:lumMod val="75000"/>
                    </a:schemeClr>
                  </a:solidFill>
                  <a:latin typeface="Calibri" panose="020F0502020204030204" pitchFamily="34" charset="0"/>
                  <a:cs typeface="Calibri" panose="020F0502020204030204" pitchFamily="34" charset="0"/>
                </a:rPr>
                <a:t>English</a:t>
              </a:r>
              <a:endParaRPr lang="en-US" sz="1000" dirty="0">
                <a:solidFill>
                  <a:schemeClr val="accent5">
                    <a:lumMod val="7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6458392" y="4242819"/>
              <a:ext cx="1592851" cy="246221"/>
            </a:xfrm>
            <a:prstGeom prst="rect">
              <a:avLst/>
            </a:prstGeom>
            <a:noFill/>
          </p:spPr>
          <p:txBody>
            <a:bodyPr wrap="square" rtlCol="0">
              <a:spAutoFit/>
            </a:bodyPr>
            <a:lstStyle/>
            <a:p>
              <a:pPr algn="ctr"/>
              <a:r>
                <a:rPr lang="en-GB" sz="1000" i="1" dirty="0">
                  <a:solidFill>
                    <a:schemeClr val="tx1">
                      <a:lumMod val="65000"/>
                      <a:lumOff val="35000"/>
                    </a:schemeClr>
                  </a:solidFill>
                  <a:latin typeface="Calibri" panose="020F0502020204030204" pitchFamily="34" charset="0"/>
                  <a:cs typeface="Calibri" panose="020F0502020204030204" pitchFamily="34" charset="0"/>
                </a:rPr>
                <a:t>Subtitled in Arabic</a:t>
              </a:r>
              <a:endParaRPr lang="en-US" sz="1000"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3" name="Rectangle 22"/>
            <p:cNvSpPr/>
            <p:nvPr/>
          </p:nvSpPr>
          <p:spPr>
            <a:xfrm>
              <a:off x="5297714" y="741377"/>
              <a:ext cx="2931886" cy="482064"/>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r>
                <a:rPr lang="en-GB" sz="1200" b="1" dirty="0">
                  <a:solidFill>
                    <a:schemeClr val="bg1"/>
                  </a:solidFill>
                  <a:latin typeface="Calibri" panose="020F0502020204030204" pitchFamily="34" charset="0"/>
                  <a:cs typeface="Calibri" panose="020F0502020204030204" pitchFamily="34" charset="0"/>
                </a:rPr>
                <a:t>Watch video tutorial</a:t>
              </a:r>
              <a:endParaRPr lang="en-US" sz="1200" b="1" dirty="0">
                <a:solidFill>
                  <a:schemeClr val="bg1"/>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8"/>
            <a:stretch>
              <a:fillRect/>
            </a:stretch>
          </p:blipFill>
          <p:spPr>
            <a:xfrm>
              <a:off x="5396759" y="794407"/>
              <a:ext cx="336121" cy="333701"/>
            </a:xfrm>
            <a:prstGeom prst="rect">
              <a:avLst/>
            </a:prstGeom>
          </p:spPr>
        </p:pic>
      </p:grpSp>
      <p:sp>
        <p:nvSpPr>
          <p:cNvPr id="27" name="CasellaDiTesto 1"/>
          <p:cNvSpPr txBox="1"/>
          <p:nvPr/>
        </p:nvSpPr>
        <p:spPr>
          <a:xfrm>
            <a:off x="515258" y="1009840"/>
            <a:ext cx="4539545" cy="2041585"/>
          </a:xfrm>
          <a:prstGeom prst="rect">
            <a:avLst/>
          </a:prstGeom>
          <a:noFill/>
        </p:spPr>
        <p:txBody>
          <a:bodyPr wrap="square" rtlCol="0">
            <a:spAutoFit/>
          </a:bodyPr>
          <a:lstStyle/>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Global conservation monitoring activity</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Self reporting on the application of the </a:t>
            </a:r>
            <a:r>
              <a:rPr lang="en-US" i="1" dirty="0">
                <a:solidFill>
                  <a:schemeClr val="tx1">
                    <a:lumMod val="75000"/>
                    <a:lumOff val="25000"/>
                  </a:schemeClr>
                </a:solidFill>
                <a:latin typeface="Calibri Light" panose="020F0302020204030204" pitchFamily="34" charset="0"/>
                <a:cs typeface="Calibri Light" panose="020F0302020204030204" pitchFamily="34" charset="0"/>
              </a:rPr>
              <a:t>World Heritage Convention </a:t>
            </a:r>
            <a:r>
              <a:rPr lang="en-US" dirty="0">
                <a:solidFill>
                  <a:schemeClr val="tx1">
                    <a:lumMod val="75000"/>
                    <a:lumOff val="25000"/>
                  </a:schemeClr>
                </a:solidFill>
                <a:latin typeface="Calibri Light" panose="020F0302020204030204" pitchFamily="34" charset="0"/>
                <a:cs typeface="Calibri Light" panose="020F0302020204030204" pitchFamily="34" charset="0"/>
              </a:rPr>
              <a:t>at national level and property level</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Statutory requirement of the</a:t>
            </a:r>
            <a:r>
              <a:rPr lang="en-US" i="1" dirty="0">
                <a:solidFill>
                  <a:schemeClr val="tx1">
                    <a:lumMod val="75000"/>
                    <a:lumOff val="25000"/>
                  </a:schemeClr>
                </a:solidFill>
                <a:latin typeface="Calibri Light" panose="020F0302020204030204" pitchFamily="34" charset="0"/>
                <a:cs typeface="Calibri Light" panose="020F0302020204030204" pitchFamily="34" charset="0"/>
              </a:rPr>
              <a:t> World Heritage Convention</a:t>
            </a:r>
            <a:r>
              <a:rPr lang="en-US" sz="2000" i="1" dirty="0">
                <a:solidFill>
                  <a:schemeClr val="tx1">
                    <a:lumMod val="75000"/>
                    <a:lumOff val="25000"/>
                  </a:schemeClr>
                </a:solidFill>
                <a:latin typeface="Calibri Light" panose="020F0302020204030204" pitchFamily="34" charset="0"/>
                <a:cs typeface="Calibri Light" panose="020F0302020204030204" pitchFamily="34" charset="0"/>
              </a:rPr>
              <a:t> </a:t>
            </a: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(Article 29)</a:t>
            </a:r>
          </a:p>
        </p:txBody>
      </p:sp>
    </p:spTree>
    <p:extLst>
      <p:ext uri="{BB962C8B-B14F-4D97-AF65-F5344CB8AC3E}">
        <p14:creationId xmlns:p14="http://schemas.microsoft.com/office/powerpoint/2010/main" val="26760772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CFA"/>
            </a:gs>
            <a:gs pos="0">
              <a:schemeClr val="accent2">
                <a:lumMod val="5000"/>
                <a:lumOff val="95000"/>
              </a:schemeClr>
            </a:gs>
            <a:gs pos="66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432" y="2435605"/>
            <a:ext cx="397950" cy="397950"/>
          </a:xfrm>
          <a:prstGeom prst="rect">
            <a:avLst/>
          </a:prstGeom>
        </p:spPr>
      </p:pic>
      <p:sp>
        <p:nvSpPr>
          <p:cNvPr id="31" name="CasellaDiTesto 1"/>
          <p:cNvSpPr txBox="1"/>
          <p:nvPr/>
        </p:nvSpPr>
        <p:spPr>
          <a:xfrm>
            <a:off x="515258" y="324463"/>
            <a:ext cx="8628742" cy="430887"/>
          </a:xfrm>
          <a:prstGeom prst="rect">
            <a:avLst/>
          </a:prstGeom>
          <a:solidFill>
            <a:schemeClr val="bg1"/>
          </a:solidFill>
        </p:spPr>
        <p:txBody>
          <a:bodyPr wrap="square" rtlCol="0">
            <a:spAutoFit/>
          </a:bodyPr>
          <a:lstStyle/>
          <a:p>
            <a:r>
              <a:rPr lang="zh-CN" altLang="en-US" sz="2200" b="1" dirty="0">
                <a:solidFill>
                  <a:srgbClr val="C00000"/>
                </a:solidFill>
                <a:cs typeface="Calibri" panose="020F0502020204030204" pitchFamily="34" charset="0"/>
              </a:rPr>
              <a:t>什么是定期报告？</a:t>
            </a:r>
            <a:endParaRPr lang="en-GB" sz="2200" b="1" dirty="0">
              <a:solidFill>
                <a:srgbClr val="C00000"/>
              </a:solidFill>
              <a:cs typeface="Calibri" panose="020F0502020204030204" pitchFamily="34" charset="0"/>
            </a:endParaRPr>
          </a:p>
        </p:txBody>
      </p:sp>
      <p:sp>
        <p:nvSpPr>
          <p:cNvPr id="34" name="CasellaDiTesto 1"/>
          <p:cNvSpPr txBox="1"/>
          <p:nvPr/>
        </p:nvSpPr>
        <p:spPr>
          <a:xfrm>
            <a:off x="541325" y="863540"/>
            <a:ext cx="4528108" cy="400110"/>
          </a:xfrm>
          <a:prstGeom prst="rect">
            <a:avLst/>
          </a:prstGeom>
          <a:noFill/>
        </p:spPr>
        <p:txBody>
          <a:bodyPr wrap="square" rtlCol="0">
            <a:spAutoFit/>
          </a:bodyPr>
          <a:lstStyle/>
          <a:p>
            <a:pPr fontAlgn="base">
              <a:spcBef>
                <a:spcPts val="1000"/>
              </a:spcBef>
              <a:spcAft>
                <a:spcPct val="0"/>
              </a:spcAft>
              <a:buClr>
                <a:schemeClr val="accent5">
                  <a:lumMod val="75000"/>
                </a:schemeClr>
              </a:buClr>
              <a:buSzPct val="130000"/>
            </a:pPr>
            <a:r>
              <a:rPr lang="zh-CN" altLang="en-US" sz="2000" b="1" dirty="0">
                <a:solidFill>
                  <a:schemeClr val="tx1">
                    <a:lumMod val="75000"/>
                    <a:lumOff val="25000"/>
                  </a:schemeClr>
                </a:solidFill>
                <a:cs typeface="Calibri Light" panose="020F0302020204030204" pitchFamily="34" charset="0"/>
              </a:rPr>
              <a:t>目标</a:t>
            </a:r>
            <a:endParaRPr lang="en-GB" sz="2000" b="1" dirty="0">
              <a:solidFill>
                <a:schemeClr val="tx1">
                  <a:lumMod val="75000"/>
                  <a:lumOff val="25000"/>
                </a:schemeClr>
              </a:solidFill>
              <a:cs typeface="Calibri Light" panose="020F0302020204030204" pitchFamily="34" charset="0"/>
            </a:endParaRPr>
          </a:p>
        </p:txBody>
      </p:sp>
      <p:sp>
        <p:nvSpPr>
          <p:cNvPr id="36" name="CasellaDiTesto 1"/>
          <p:cNvSpPr txBox="1"/>
          <p:nvPr/>
        </p:nvSpPr>
        <p:spPr>
          <a:xfrm>
            <a:off x="515258" y="1371840"/>
            <a:ext cx="5821248" cy="1461939"/>
          </a:xfrm>
          <a:prstGeom prst="rect">
            <a:avLst/>
          </a:prstGeom>
          <a:noFill/>
        </p:spPr>
        <p:txBody>
          <a:bodyPr wrap="square" rtlCol="0">
            <a:spAutoFit/>
          </a:bodyPr>
          <a:lstStyle/>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按国家评估</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世界遗产公约</a:t>
            </a:r>
            <a:r>
              <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rPr>
              <a:t>》</a:t>
            </a: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的实施情况</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确定突出普遍价值是否得以维持</a:t>
            </a: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鼓励区域合作和建立网络</a:t>
            </a:r>
            <a:endParaRPr lang="en-US" altLang="zh-CN"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261938" indent="-261938" fontAlgn="base">
              <a:spcBef>
                <a:spcPts val="1000"/>
              </a:spcBef>
              <a:spcAft>
                <a:spcPct val="0"/>
              </a:spcAft>
              <a:buClr>
                <a:schemeClr val="accent5">
                  <a:lumMod val="75000"/>
                </a:schemeClr>
              </a:buClr>
              <a:buSzPct val="130000"/>
              <a:buFont typeface="Symbol" panose="05050102010706020507" pitchFamily="18" charset="2"/>
              <a:buChar char="·"/>
            </a:pPr>
            <a:r>
              <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rPr>
              <a:t>协助更新遗产地信息和记录变化</a:t>
            </a:r>
          </a:p>
        </p:txBody>
      </p:sp>
    </p:spTree>
    <p:extLst>
      <p:ext uri="{BB962C8B-B14F-4D97-AF65-F5344CB8AC3E}">
        <p14:creationId xmlns:p14="http://schemas.microsoft.com/office/powerpoint/2010/main" val="29756389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Valentin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entino" id="{E5BA325B-EC7B-4DB9-B10F-E4A9A8E944C7}" vid="{18F251F0-1AB2-4AB0-B505-3DC413FDF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22941</TotalTime>
  <Words>4046</Words>
  <Application>Microsoft Macintosh PowerPoint</Application>
  <PresentationFormat>全屏显示(16:9)</PresentationFormat>
  <Paragraphs>762</Paragraphs>
  <Slides>55</Slides>
  <Notes>49</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55</vt:i4>
      </vt:variant>
    </vt:vector>
  </HeadingPairs>
  <TitlesOfParts>
    <vt:vector size="64" baseType="lpstr">
      <vt:lpstr>Microsoft YaHei</vt:lpstr>
      <vt:lpstr>Arial</vt:lpstr>
      <vt:lpstr>Calibri</vt:lpstr>
      <vt:lpstr>Calibri Light</vt:lpstr>
      <vt:lpstr>Symbol</vt:lpstr>
      <vt:lpstr>Tw Cen MT</vt:lpstr>
      <vt:lpstr>Wingdings</vt:lpstr>
      <vt:lpstr>Wingdings 2</vt:lpstr>
      <vt:lpstr>Valentino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Etowar, Valentino</dc:creator>
  <cp:lastModifiedBy>魏 青</cp:lastModifiedBy>
  <cp:revision>1009</cp:revision>
  <cp:lastPrinted>2018-08-24T15:27:05Z</cp:lastPrinted>
  <dcterms:created xsi:type="dcterms:W3CDTF">2017-11-09T18:05:26Z</dcterms:created>
  <dcterms:modified xsi:type="dcterms:W3CDTF">2020-07-22T13:10:05Z</dcterms:modified>
</cp:coreProperties>
</file>