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7" r:id="rId2"/>
    <p:sldId id="279" r:id="rId3"/>
    <p:sldId id="269" r:id="rId4"/>
    <p:sldId id="273" r:id="rId5"/>
    <p:sldId id="274" r:id="rId6"/>
    <p:sldId id="262" r:id="rId7"/>
    <p:sldId id="268" r:id="rId8"/>
    <p:sldId id="276" r:id="rId9"/>
    <p:sldId id="277" r:id="rId10"/>
    <p:sldId id="270" r:id="rId11"/>
    <p:sldId id="271" r:id="rId12"/>
    <p:sldId id="275" r:id="rId13"/>
    <p:sldId id="263" r:id="rId14"/>
    <p:sldId id="272" r:id="rId15"/>
    <p:sldId id="278" r:id="rId16"/>
    <p:sldId id="280" r:id="rId17"/>
  </p:sldIdLst>
  <p:sldSz cx="9144000" cy="6858000" type="screen4x3"/>
  <p:notesSz cx="6858000" cy="9144000"/>
  <p:defaultTextStyle>
    <a:defPPr>
      <a:defRPr lang="fr-FR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15">
          <p15:clr>
            <a:srgbClr val="A4A3A4"/>
          </p15:clr>
        </p15:guide>
        <p15:guide id="2" orient="horz" pos="1200">
          <p15:clr>
            <a:srgbClr val="A4A3A4"/>
          </p15:clr>
        </p15:guide>
        <p15:guide id="3" orient="horz" pos="2160">
          <p15:clr>
            <a:srgbClr val="A4A3A4"/>
          </p15:clr>
        </p15:guide>
        <p15:guide id="4" pos="1437">
          <p15:clr>
            <a:srgbClr val="A4A3A4"/>
          </p15:clr>
        </p15:guide>
        <p15:guide id="5" pos="2419">
          <p15:clr>
            <a:srgbClr val="A4A3A4"/>
          </p15:clr>
        </p15:guide>
        <p15:guide id="6" pos="5515">
          <p15:clr>
            <a:srgbClr val="A4A3A4"/>
          </p15:clr>
        </p15:guide>
        <p15:guide id="7" pos="1310">
          <p15:clr>
            <a:srgbClr val="A4A3A4"/>
          </p15:clr>
        </p15:guide>
        <p15:guide id="8" pos="25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4754" autoAdjust="0"/>
  </p:normalViewPr>
  <p:slideViewPr>
    <p:cSldViewPr snapToGrid="0" snapToObjects="1">
      <p:cViewPr varScale="1">
        <p:scale>
          <a:sx n="52" d="100"/>
          <a:sy n="52" d="100"/>
        </p:scale>
        <p:origin x="96" y="636"/>
      </p:cViewPr>
      <p:guideLst>
        <p:guide orient="horz" pos="715"/>
        <p:guide orient="horz" pos="1200"/>
        <p:guide orient="horz" pos="2160"/>
        <p:guide pos="1437"/>
        <p:guide pos="2419"/>
        <p:guide pos="5515"/>
        <p:guide pos="1310"/>
        <p:guide pos="25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A26A5F5-F29C-465E-9C06-AE5FB9244BB0}" type="datetimeFigureOut">
              <a:rPr lang="fr-FR"/>
              <a:pPr>
                <a:defRPr/>
              </a:pPr>
              <a:t>23/04/2018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E1438C7-FB06-4097-9F0C-60EC336A667A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0819449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66D76CF-9AF2-4EC7-9F97-D1DE0F9C090E}" type="datetimeFigureOut">
              <a:rPr lang="fr-FR"/>
              <a:pPr>
                <a:defRPr/>
              </a:pPr>
              <a:t>23/04/2018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fr-FR" noProof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46BB7BE-BE11-46C1-ABE2-D55181EB779F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4311236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© 2000 by Cultural Heritage Administration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6BB7BE-BE11-46C1-ABE2-D55181EB779F}" type="slidenum">
              <a:rPr lang="fr-FR" smtClean="0"/>
              <a:pPr>
                <a:defRPr/>
              </a:pPr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568050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 smtClean="0">
                <a:latin typeface="+mn-lt"/>
                <a:cs typeface="ＭＳ Ｐゴシック" charset="-128"/>
              </a:rPr>
              <a:t>©UNESCO / </a:t>
            </a:r>
            <a:r>
              <a:rPr lang="fr-FR" sz="1200" dirty="0" err="1" smtClean="0">
                <a:latin typeface="+mn-lt"/>
                <a:cs typeface="ＭＳ Ｐゴシック" charset="-128"/>
              </a:rPr>
              <a:t>Tatenda</a:t>
            </a:r>
            <a:endParaRPr lang="fr-FR" sz="1200" dirty="0" smtClean="0">
              <a:latin typeface="+mn-lt"/>
              <a:cs typeface="ＭＳ Ｐゴシック" charset="-128"/>
            </a:endParaRPr>
          </a:p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6BB7BE-BE11-46C1-ABE2-D55181EB779F}" type="slidenum">
              <a:rPr lang="fr-FR" smtClean="0"/>
              <a:pPr>
                <a:defRPr/>
              </a:pPr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76054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altLang="fr-FR" dirty="0" smtClean="0"/>
              <a:t>"</a:t>
            </a:r>
            <a:r>
              <a:rPr lang="fr-FR" altLang="fr-FR" dirty="0" err="1" smtClean="0"/>
              <a:t>Quilt</a:t>
            </a:r>
            <a:r>
              <a:rPr lang="fr-FR" altLang="fr-FR" dirty="0" smtClean="0"/>
              <a:t> </a:t>
            </a:r>
            <a:r>
              <a:rPr lang="fr-FR" altLang="fr-FR" dirty="0" err="1" smtClean="0"/>
              <a:t>making</a:t>
            </a:r>
            <a:r>
              <a:rPr lang="fr-FR" altLang="fr-FR" dirty="0" smtClean="0"/>
              <a:t> 01.JPG</a:t>
            </a:r>
            <a:r>
              <a:rPr lang="en-GB" altLang="fr-FR" dirty="0" smtClean="0"/>
              <a:t>“</a:t>
            </a:r>
          </a:p>
          <a:p>
            <a:r>
              <a:rPr lang="en-GB" altLang="fr-FR" dirty="0" smtClean="0"/>
              <a:t>[https://commons.wikimedia.org/wiki/File:Quilt_making_01.JPG] by </a:t>
            </a:r>
            <a:r>
              <a:rPr lang="fr-FR" altLang="fr-FR" dirty="0" smtClean="0"/>
              <a:t>Anna </a:t>
            </a:r>
            <a:r>
              <a:rPr lang="fr-FR" altLang="fr-FR" dirty="0" err="1" smtClean="0"/>
              <a:t>Frodesiak</a:t>
            </a:r>
            <a:endParaRPr lang="fr-FR" altLang="fr-FR" dirty="0" smtClean="0"/>
          </a:p>
          <a:p>
            <a:r>
              <a:rPr lang="en-GB" altLang="fr-FR" dirty="0" smtClean="0"/>
              <a:t>[https://commons.wikimedia.org/wiki/User:Anna_Frodesiak]</a:t>
            </a:r>
          </a:p>
          <a:p>
            <a:r>
              <a:rPr lang="en-GB" altLang="fr-FR" dirty="0" smtClean="0"/>
              <a:t>"</a:t>
            </a:r>
            <a:r>
              <a:rPr lang="fr-FR" altLang="fr-FR" dirty="0" err="1" smtClean="0"/>
              <a:t>Quilt</a:t>
            </a:r>
            <a:r>
              <a:rPr lang="fr-FR" altLang="fr-FR" dirty="0" smtClean="0"/>
              <a:t> </a:t>
            </a:r>
            <a:r>
              <a:rPr lang="fr-FR" altLang="fr-FR" dirty="0" err="1" smtClean="0"/>
              <a:t>making</a:t>
            </a:r>
            <a:r>
              <a:rPr lang="fr-FR" altLang="fr-FR" dirty="0" smtClean="0"/>
              <a:t> 03.JPG</a:t>
            </a:r>
            <a:r>
              <a:rPr lang="en-GB" altLang="fr-FR" dirty="0" smtClean="0"/>
              <a:t>“</a:t>
            </a:r>
          </a:p>
          <a:p>
            <a:r>
              <a:rPr lang="en-GB" altLang="fr-FR" dirty="0" smtClean="0"/>
              <a:t>[https://commons.wikimedia.org/wiki/File:Quilt_making_03.JPG] by </a:t>
            </a:r>
            <a:r>
              <a:rPr lang="fr-FR" altLang="fr-FR" dirty="0" smtClean="0"/>
              <a:t>Anna </a:t>
            </a:r>
            <a:r>
              <a:rPr lang="fr-FR" altLang="fr-FR" dirty="0" err="1" smtClean="0"/>
              <a:t>Frodesiak</a:t>
            </a:r>
            <a:endParaRPr lang="fr-FR" altLang="fr-FR" dirty="0" smtClean="0"/>
          </a:p>
          <a:p>
            <a:r>
              <a:rPr lang="en-GB" altLang="fr-FR" dirty="0" smtClean="0"/>
              <a:t>[https://commons.wikimedia.org/wiki/User:Anna_Frodesiak]</a:t>
            </a:r>
          </a:p>
          <a:p>
            <a:r>
              <a:rPr lang="en-GB" altLang="fr-FR" dirty="0" smtClean="0"/>
              <a:t>"</a:t>
            </a:r>
            <a:r>
              <a:rPr lang="fr-FR" altLang="fr-FR" dirty="0" err="1" smtClean="0"/>
              <a:t>Quilt</a:t>
            </a:r>
            <a:r>
              <a:rPr lang="fr-FR" altLang="fr-FR" dirty="0" smtClean="0"/>
              <a:t> </a:t>
            </a:r>
            <a:r>
              <a:rPr lang="fr-FR" altLang="fr-FR" dirty="0" err="1" smtClean="0"/>
              <a:t>making</a:t>
            </a:r>
            <a:r>
              <a:rPr lang="fr-FR" altLang="fr-FR" dirty="0" smtClean="0"/>
              <a:t> 05.JPG</a:t>
            </a:r>
            <a:r>
              <a:rPr lang="en-GB" altLang="fr-FR" dirty="0" smtClean="0"/>
              <a:t>“ </a:t>
            </a:r>
          </a:p>
          <a:p>
            <a:r>
              <a:rPr lang="en-GB" altLang="fr-FR" dirty="0" smtClean="0"/>
              <a:t>[https://commons.wikimedia.org/wiki/File:Quilt_making_05.JPG] by </a:t>
            </a:r>
            <a:r>
              <a:rPr lang="fr-FR" altLang="fr-FR" dirty="0" smtClean="0"/>
              <a:t>Anna </a:t>
            </a:r>
            <a:r>
              <a:rPr lang="fr-FR" altLang="fr-FR" dirty="0" err="1" smtClean="0"/>
              <a:t>Frodesiak</a:t>
            </a:r>
            <a:endParaRPr lang="fr-FR" altLang="fr-FR" dirty="0" smtClean="0"/>
          </a:p>
          <a:p>
            <a:r>
              <a:rPr lang="en-GB" altLang="fr-FR" dirty="0" smtClean="0"/>
              <a:t>[https://commons.wikimedia.org/wiki/User:Anna_Frodesiak]</a:t>
            </a:r>
          </a:p>
          <a:p>
            <a:r>
              <a:rPr lang="en-GB" altLang="fr-FR" dirty="0" smtClean="0"/>
              <a:t>"</a:t>
            </a:r>
            <a:r>
              <a:rPr lang="fr-FR" altLang="fr-FR" dirty="0" err="1" smtClean="0"/>
              <a:t>Quilt</a:t>
            </a:r>
            <a:r>
              <a:rPr lang="fr-FR" altLang="fr-FR" dirty="0" smtClean="0"/>
              <a:t> </a:t>
            </a:r>
            <a:r>
              <a:rPr lang="fr-FR" altLang="fr-FR" dirty="0" err="1" smtClean="0"/>
              <a:t>making</a:t>
            </a:r>
            <a:r>
              <a:rPr lang="fr-FR" altLang="fr-FR" dirty="0" smtClean="0"/>
              <a:t> 08.JPG</a:t>
            </a:r>
            <a:r>
              <a:rPr lang="en-GB" altLang="fr-FR" dirty="0" smtClean="0"/>
              <a:t>" </a:t>
            </a:r>
          </a:p>
          <a:p>
            <a:r>
              <a:rPr lang="en-GB" altLang="fr-FR" dirty="0" smtClean="0"/>
              <a:t>[https://commons.wikimedia.org/wiki/File:Quilt_making_08.JPG] by </a:t>
            </a:r>
            <a:r>
              <a:rPr lang="fr-FR" altLang="fr-FR" dirty="0" smtClean="0"/>
              <a:t>Anna </a:t>
            </a:r>
            <a:r>
              <a:rPr lang="fr-FR" altLang="fr-FR" dirty="0" err="1" smtClean="0"/>
              <a:t>Frodesiak</a:t>
            </a:r>
            <a:endParaRPr lang="fr-FR" altLang="fr-FR" dirty="0" smtClean="0"/>
          </a:p>
          <a:p>
            <a:r>
              <a:rPr lang="en-GB" altLang="fr-FR" dirty="0" smtClean="0"/>
              <a:t>[https://commons.wikimedia.org/wiki/User:Anna_Frodesiak]</a:t>
            </a:r>
          </a:p>
          <a:p>
            <a:r>
              <a:rPr lang="en-GB" altLang="fr-FR" dirty="0" smtClean="0"/>
              <a:t>"</a:t>
            </a:r>
            <a:r>
              <a:rPr lang="fr-FR" altLang="fr-FR" dirty="0" err="1" smtClean="0"/>
              <a:t>Quilt</a:t>
            </a:r>
            <a:r>
              <a:rPr lang="fr-FR" altLang="fr-FR" dirty="0" smtClean="0"/>
              <a:t> </a:t>
            </a:r>
            <a:r>
              <a:rPr lang="fr-FR" altLang="fr-FR" dirty="0" err="1" smtClean="0"/>
              <a:t>making</a:t>
            </a:r>
            <a:r>
              <a:rPr lang="fr-FR" altLang="fr-FR" dirty="0" smtClean="0"/>
              <a:t> 11.JPG</a:t>
            </a:r>
            <a:r>
              <a:rPr lang="en-GB" altLang="fr-FR" dirty="0" smtClean="0"/>
              <a:t>" </a:t>
            </a:r>
          </a:p>
          <a:p>
            <a:r>
              <a:rPr lang="en-GB" altLang="fr-FR" dirty="0" smtClean="0"/>
              <a:t>[https://commons.wikimedia.org/wiki/File:Quilt_making_11.JPG] by </a:t>
            </a:r>
            <a:r>
              <a:rPr lang="fr-FR" altLang="fr-FR" dirty="0" smtClean="0"/>
              <a:t>Anna </a:t>
            </a:r>
            <a:r>
              <a:rPr lang="fr-FR" altLang="fr-FR" dirty="0" err="1" smtClean="0"/>
              <a:t>Frodesiak</a:t>
            </a:r>
            <a:endParaRPr lang="fr-FR" altLang="fr-FR" dirty="0" smtClean="0"/>
          </a:p>
          <a:p>
            <a:r>
              <a:rPr lang="en-GB" altLang="fr-FR" dirty="0" smtClean="0"/>
              <a:t>[https://commons.wikimedia.org/wiki/User:Anna_Frodesiak]</a:t>
            </a:r>
          </a:p>
          <a:p>
            <a:r>
              <a:rPr lang="en-GB" altLang="fr-FR" dirty="0" smtClean="0"/>
              <a:t>"</a:t>
            </a:r>
            <a:r>
              <a:rPr lang="fr-FR" altLang="fr-FR" dirty="0" err="1" smtClean="0"/>
              <a:t>Quilt</a:t>
            </a:r>
            <a:r>
              <a:rPr lang="fr-FR" altLang="fr-FR" dirty="0" smtClean="0"/>
              <a:t> </a:t>
            </a:r>
            <a:r>
              <a:rPr lang="fr-FR" altLang="fr-FR" dirty="0" err="1" smtClean="0"/>
              <a:t>making</a:t>
            </a:r>
            <a:r>
              <a:rPr lang="fr-FR" altLang="fr-FR" dirty="0" smtClean="0"/>
              <a:t> 19.JPG</a:t>
            </a:r>
            <a:r>
              <a:rPr lang="en-GB" altLang="fr-FR" dirty="0" smtClean="0"/>
              <a:t>"</a:t>
            </a:r>
          </a:p>
          <a:p>
            <a:r>
              <a:rPr lang="en-GB" altLang="fr-FR" dirty="0" smtClean="0"/>
              <a:t>[https://commons.wikimedia.org/wiki/File:Quilt_making_19.JPG] by </a:t>
            </a:r>
            <a:r>
              <a:rPr lang="fr-FR" altLang="fr-FR" dirty="0" smtClean="0"/>
              <a:t>Anna </a:t>
            </a:r>
            <a:r>
              <a:rPr lang="fr-FR" altLang="fr-FR" dirty="0" err="1" smtClean="0"/>
              <a:t>Frodesiak</a:t>
            </a:r>
            <a:endParaRPr lang="fr-FR" altLang="fr-FR" dirty="0" smtClean="0"/>
          </a:p>
          <a:p>
            <a:r>
              <a:rPr lang="en-GB" altLang="fr-FR" dirty="0" smtClean="0"/>
              <a:t>[https://commons.wikimedia.org/wiki/User:Anna_Frodesiak]</a:t>
            </a:r>
          </a:p>
          <a:p>
            <a:r>
              <a:rPr lang="en-GB" altLang="fr-FR" dirty="0" smtClean="0"/>
              <a:t> is licensed under </a:t>
            </a:r>
            <a:r>
              <a:rPr lang="fr-FR" altLang="fr-FR" dirty="0" smtClean="0"/>
              <a:t>CC0 1.0</a:t>
            </a:r>
            <a:r>
              <a:rPr lang="en-GB" altLang="fr-FR" dirty="0" smtClean="0"/>
              <a:t> [https://creativecommons.org/publicdomain/zero/1.0/deed.en]</a:t>
            </a:r>
          </a:p>
          <a:p>
            <a:endParaRPr lang="fr-FR" altLang="fr-FR" dirty="0" smtClean="0"/>
          </a:p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6BB7BE-BE11-46C1-ABE2-D55181EB779F}" type="slidenum">
              <a:rPr lang="fr-FR" smtClean="0"/>
              <a:pPr>
                <a:defRPr/>
              </a:pPr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209177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"Storyboard" [https://www.flickr.com/photos/psulvmc/6257574188/] by </a:t>
            </a:r>
            <a:r>
              <a:rPr lang="en-US" dirty="0" err="1" smtClean="0"/>
              <a:t>psulvmediacommons</a:t>
            </a:r>
            <a:r>
              <a:rPr lang="en-US" dirty="0" smtClean="0"/>
              <a:t> [https://www.flickr.com/photos/psulvmc/] is licensed under CC BY-NC 2.0 [https://creativecommons.org/licenses/by-nc/2.0/]</a:t>
            </a:r>
          </a:p>
          <a:p>
            <a:endParaRPr lang="en-US" dirty="0" smtClean="0"/>
          </a:p>
          <a:p>
            <a:r>
              <a:rPr lang="en-US" dirty="0" smtClean="0"/>
              <a:t>"Storyboard" [https://www.flickr.com/photos/tomcarbone/2240068334/] by </a:t>
            </a:r>
            <a:r>
              <a:rPr lang="en-US" dirty="0" err="1" smtClean="0"/>
              <a:t>Tommaso</a:t>
            </a:r>
            <a:r>
              <a:rPr lang="en-US" smtClean="0"/>
              <a:t> Carbone [https://www.flickr.com/photos/tomcarbone/] is licensed under CC BY-NC-SA 2.0 [https://creativecommons.org/licenses/by-nc-sa/2.0/]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6BB7BE-BE11-46C1-ABE2-D55181EB779F}" type="slidenum">
              <a:rPr lang="fr-FR" smtClean="0"/>
              <a:pPr>
                <a:defRPr/>
              </a:pPr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94533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altLang="fr-FR" dirty="0" smtClean="0"/>
              <a:t>©UNESCO / </a:t>
            </a:r>
            <a:r>
              <a:rPr lang="fr-FR" altLang="fr-FR" dirty="0" err="1" smtClean="0"/>
              <a:t>Tatenda</a:t>
            </a:r>
            <a:endParaRPr lang="fr-FR" altLang="fr-FR" dirty="0" smtClean="0"/>
          </a:p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6BB7BE-BE11-46C1-ABE2-D55181EB779F}" type="slidenum">
              <a:rPr lang="fr-FR" smtClean="0"/>
              <a:pPr>
                <a:defRPr/>
              </a:pPr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759024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6477000" cy="6862763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10B"/>
              </a:solidFill>
            </a:endParaRPr>
          </a:p>
        </p:txBody>
      </p:sp>
      <p:cxnSp>
        <p:nvCxnSpPr>
          <p:cNvPr id="7" name="Straight Connector 9"/>
          <p:cNvCxnSpPr/>
          <p:nvPr userDrawn="1"/>
        </p:nvCxnSpPr>
        <p:spPr>
          <a:xfrm>
            <a:off x="381000" y="1371600"/>
            <a:ext cx="5715000" cy="1588"/>
          </a:xfrm>
          <a:prstGeom prst="line">
            <a:avLst/>
          </a:prstGeom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81000" y="1692000"/>
            <a:ext cx="5715000" cy="1169551"/>
          </a:xfrm>
        </p:spPr>
        <p:txBody>
          <a:bodyPr/>
          <a:lstStyle>
            <a:lvl1pPr algn="l">
              <a:defRPr sz="3800" b="1"/>
            </a:lvl1pPr>
          </a:lstStyle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81000" y="4212000"/>
            <a:ext cx="5715000" cy="1665272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Cliquez pour modifier le style des sous-titres du masque</a:t>
            </a:r>
            <a:endParaRPr lang="fr-FR" dirty="0"/>
          </a:p>
        </p:txBody>
      </p:sp>
      <p:sp>
        <p:nvSpPr>
          <p:cNvPr id="9" name="Espace réservé pour une image  10"/>
          <p:cNvSpPr>
            <a:spLocks noGrp="1"/>
          </p:cNvSpPr>
          <p:nvPr>
            <p:ph type="pic" sz="quarter" idx="10"/>
          </p:nvPr>
        </p:nvSpPr>
        <p:spPr>
          <a:xfrm>
            <a:off x="6477000" y="0"/>
            <a:ext cx="2664000" cy="6858000"/>
          </a:xfrm>
        </p:spPr>
        <p:txBody>
          <a:bodyPr rtlCol="0"/>
          <a:lstStyle/>
          <a:p>
            <a:pPr lvl="0"/>
            <a:endParaRPr lang="fr-FR" noProof="0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139598"/>
            <a:ext cx="1501775" cy="1127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0505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54568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8"/>
          <p:cNvCxnSpPr/>
          <p:nvPr userDrawn="1"/>
        </p:nvCxnSpPr>
        <p:spPr>
          <a:xfrm>
            <a:off x="2286000" y="228600"/>
            <a:ext cx="6477000" cy="1588"/>
          </a:xfrm>
          <a:prstGeom prst="line">
            <a:avLst/>
          </a:prstGeom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13"/>
          <p:cNvCxnSpPr/>
          <p:nvPr userDrawn="1"/>
        </p:nvCxnSpPr>
        <p:spPr>
          <a:xfrm flipV="1">
            <a:off x="406400" y="228600"/>
            <a:ext cx="1676400" cy="0"/>
          </a:xfrm>
          <a:prstGeom prst="line">
            <a:avLst/>
          </a:prstGeom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85998" y="375262"/>
            <a:ext cx="6476999" cy="1846659"/>
          </a:xfrm>
        </p:spPr>
        <p:txBody>
          <a:bodyPr/>
          <a:lstStyle>
            <a:lvl1pPr algn="l">
              <a:defRPr sz="6000" b="1" cap="none"/>
            </a:lvl1pPr>
          </a:lstStyle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282824" y="2427807"/>
            <a:ext cx="6480173" cy="1118255"/>
          </a:xfrm>
        </p:spPr>
        <p:txBody>
          <a:bodyPr/>
          <a:lstStyle>
            <a:lvl1pPr marL="0" indent="0">
              <a:buNone/>
              <a:defRPr sz="4000" b="0">
                <a:solidFill>
                  <a:srgbClr val="000000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4550771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600000" y="1836000"/>
            <a:ext cx="5162998" cy="4217600"/>
          </a:xfrm>
        </p:spPr>
        <p:txBody>
          <a:bodyPr/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4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9" name="Espace réservé pour une image  8"/>
          <p:cNvSpPr>
            <a:spLocks noGrp="1"/>
          </p:cNvSpPr>
          <p:nvPr>
            <p:ph type="pic" sz="quarter" idx="10"/>
          </p:nvPr>
        </p:nvSpPr>
        <p:spPr>
          <a:xfrm>
            <a:off x="416560" y="1908000"/>
            <a:ext cx="2880000" cy="3672206"/>
          </a:xfrm>
        </p:spPr>
        <p:txBody>
          <a:bodyPr rtlCol="0"/>
          <a:lstStyle/>
          <a:p>
            <a:pPr lvl="0"/>
            <a:endParaRPr lang="fr-FR" noProof="0" dirty="0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11"/>
          </p:nvPr>
        </p:nvSpPr>
        <p:spPr>
          <a:xfrm>
            <a:off x="416560" y="5647094"/>
            <a:ext cx="2879725" cy="234000"/>
          </a:xfr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800" b="0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800">
                <a:solidFill>
                  <a:schemeClr val="tx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800">
                <a:solidFill>
                  <a:schemeClr val="tx1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800">
                <a:solidFill>
                  <a:schemeClr val="tx1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800">
                <a:solidFill>
                  <a:schemeClr val="tx1"/>
                </a:solidFill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368148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11" name="Espace réservé pour une image  10"/>
          <p:cNvSpPr>
            <a:spLocks noGrp="1"/>
          </p:cNvSpPr>
          <p:nvPr>
            <p:ph type="pic" sz="quarter" idx="10"/>
          </p:nvPr>
        </p:nvSpPr>
        <p:spPr>
          <a:xfrm>
            <a:off x="2282825" y="1908001"/>
            <a:ext cx="6480175" cy="4248960"/>
          </a:xfrm>
        </p:spPr>
        <p:txBody>
          <a:bodyPr rtlCol="0"/>
          <a:lstStyle/>
          <a:p>
            <a:pPr lvl="0"/>
            <a:endParaRPr lang="fr-FR" noProof="0"/>
          </a:p>
        </p:txBody>
      </p:sp>
      <p:sp>
        <p:nvSpPr>
          <p:cNvPr id="13" name="Espace réservé du contenu 12"/>
          <p:cNvSpPr>
            <a:spLocks noGrp="1"/>
          </p:cNvSpPr>
          <p:nvPr>
            <p:ph sz="quarter" idx="11"/>
          </p:nvPr>
        </p:nvSpPr>
        <p:spPr>
          <a:xfrm>
            <a:off x="2282825" y="6156325"/>
            <a:ext cx="6480175" cy="234000"/>
          </a:xfr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800" b="0">
                <a:solidFill>
                  <a:srgbClr val="000000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800">
                <a:solidFill>
                  <a:srgbClr val="000000"/>
                </a:solidFill>
              </a:defRPr>
            </a:lvl2pPr>
            <a:lvl3pPr marL="0">
              <a:lnSpc>
                <a:spcPct val="100000"/>
              </a:lnSpc>
              <a:spcBef>
                <a:spcPts val="0"/>
              </a:spcBef>
              <a:buFontTx/>
              <a:buNone/>
              <a:defRPr sz="800">
                <a:solidFill>
                  <a:srgbClr val="000000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800">
                <a:solidFill>
                  <a:srgbClr val="000000"/>
                </a:solidFill>
              </a:defRPr>
            </a:lvl4pPr>
            <a:lvl5pPr marL="0">
              <a:lnSpc>
                <a:spcPct val="100000"/>
              </a:lnSpc>
              <a:spcBef>
                <a:spcPts val="0"/>
              </a:spcBef>
              <a:buFontTx/>
              <a:buNone/>
              <a:defRPr sz="800">
                <a:solidFill>
                  <a:srgbClr val="000000"/>
                </a:solidFill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003734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056438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649219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0" y="0"/>
            <a:ext cx="228600" cy="6862763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10B"/>
              </a:solidFill>
            </a:endParaRPr>
          </a:p>
        </p:txBody>
      </p:sp>
      <p:cxnSp>
        <p:nvCxnSpPr>
          <p:cNvPr id="18" name="Straight Connector 8"/>
          <p:cNvCxnSpPr/>
          <p:nvPr userDrawn="1"/>
        </p:nvCxnSpPr>
        <p:spPr>
          <a:xfrm>
            <a:off x="2286000" y="228600"/>
            <a:ext cx="6477000" cy="1588"/>
          </a:xfrm>
          <a:prstGeom prst="line">
            <a:avLst/>
          </a:prstGeom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1"/>
          <p:cNvCxnSpPr/>
          <p:nvPr userDrawn="1"/>
        </p:nvCxnSpPr>
        <p:spPr>
          <a:xfrm>
            <a:off x="2286000" y="6629400"/>
            <a:ext cx="6477000" cy="1588"/>
          </a:xfrm>
          <a:prstGeom prst="line">
            <a:avLst/>
          </a:prstGeom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3"/>
          <p:cNvCxnSpPr/>
          <p:nvPr userDrawn="1"/>
        </p:nvCxnSpPr>
        <p:spPr>
          <a:xfrm flipV="1">
            <a:off x="406400" y="228600"/>
            <a:ext cx="1676400" cy="0"/>
          </a:xfrm>
          <a:prstGeom prst="line">
            <a:avLst/>
          </a:prstGeom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 userDrawn="1"/>
        </p:nvSpPr>
        <p:spPr>
          <a:xfrm>
            <a:off x="8915400" y="0"/>
            <a:ext cx="228600" cy="6862763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10B"/>
              </a:solidFill>
            </a:endParaRPr>
          </a:p>
        </p:txBody>
      </p:sp>
      <p:sp>
        <p:nvSpPr>
          <p:cNvPr id="1032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2282825" y="417513"/>
            <a:ext cx="6480175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fr-FR" smtClean="0"/>
              <a:t>Cliquez et modifiez le titre</a:t>
            </a:r>
          </a:p>
        </p:txBody>
      </p:sp>
      <p:sp>
        <p:nvSpPr>
          <p:cNvPr id="1033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2282825" y="2016125"/>
            <a:ext cx="6480175" cy="277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cxnSp>
        <p:nvCxnSpPr>
          <p:cNvPr id="13" name="Straight Connector 17"/>
          <p:cNvCxnSpPr/>
          <p:nvPr userDrawn="1"/>
        </p:nvCxnSpPr>
        <p:spPr>
          <a:xfrm flipV="1">
            <a:off x="406400" y="6629400"/>
            <a:ext cx="1676400" cy="0"/>
          </a:xfrm>
          <a:prstGeom prst="line">
            <a:avLst/>
          </a:prstGeom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ZoneTexte 13"/>
          <p:cNvSpPr txBox="1"/>
          <p:nvPr userDrawn="1"/>
        </p:nvSpPr>
        <p:spPr>
          <a:xfrm>
            <a:off x="406400" y="6338888"/>
            <a:ext cx="1041400" cy="21590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8ADCC235-65FE-4789-A7EE-BBF6AA4B5FD9}" type="slidenum">
              <a:rPr lang="fr-FR" sz="1400" b="1">
                <a:solidFill>
                  <a:srgbClr val="000000"/>
                </a:solidFill>
                <a:latin typeface="+mn-lt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fr-FR" sz="1400" b="1" dirty="0">
              <a:solidFill>
                <a:srgbClr val="000000"/>
              </a:solidFill>
              <a:latin typeface="+mn-lt"/>
            </a:endParaRP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12" y="328753"/>
            <a:ext cx="1020763" cy="766181"/>
          </a:xfrm>
          <a:prstGeom prst="rect">
            <a:avLst/>
          </a:prstGeom>
        </p:spPr>
      </p:pic>
      <p:pic>
        <p:nvPicPr>
          <p:cNvPr id="22" name="Picture 16"/>
          <p:cNvPicPr>
            <a:picLocks noChangeAspect="1" noChangeArrowheads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75" y="6667500"/>
            <a:ext cx="542925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69" r:id="rId2"/>
    <p:sldLayoutId id="2147483674" r:id="rId3"/>
    <p:sldLayoutId id="2147483670" r:id="rId4"/>
    <p:sldLayoutId id="2147483671" r:id="rId5"/>
    <p:sldLayoutId id="2147483672" r:id="rId6"/>
    <p:sldLayoutId id="2147483675" r:id="rId7"/>
  </p:sldLayoutIdLst>
  <p:hf sldNum="0" hd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2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itchFamily="34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itchFamily="34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itchFamily="34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itchFamily="34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itchFamily="34" charset="0"/>
        </a:defRPr>
      </a:lvl9pPr>
    </p:titleStyle>
    <p:bodyStyle>
      <a:lvl1pPr marL="215900" indent="-215900" algn="l" defTabSz="457200" rtl="0" eaLnBrk="0" fontAlgn="base" hangingPunct="0">
        <a:lnSpc>
          <a:spcPct val="90000"/>
        </a:lnSpc>
        <a:spcBef>
          <a:spcPts val="1200"/>
        </a:spcBef>
        <a:spcAft>
          <a:spcPct val="0"/>
        </a:spcAft>
        <a:buClr>
          <a:schemeClr val="tx1"/>
        </a:buClr>
        <a:buFont typeface="Arial" pitchFamily="34" charset="0"/>
        <a:buChar char="•"/>
        <a:defRPr sz="28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215900" indent="-215900" algn="l" defTabSz="457200" rtl="0" eaLnBrk="0" fontAlgn="base" hangingPunct="0">
        <a:spcBef>
          <a:spcPts val="12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457200" rtl="0" eaLnBrk="0" fontAlgn="base" hangingPunct="0">
        <a:spcBef>
          <a:spcPts val="1200"/>
        </a:spcBef>
        <a:spcAft>
          <a:spcPct val="0"/>
        </a:spcAft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466725" indent="-215900" algn="l" defTabSz="457200" rtl="0" eaLnBrk="0" fontAlgn="base" hangingPunct="0">
        <a:spcBef>
          <a:spcPts val="600"/>
        </a:spcBef>
        <a:spcAft>
          <a:spcPct val="0"/>
        </a:spcAft>
        <a:buClr>
          <a:srgbClr val="FFFF00"/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466725" algn="l" defTabSz="457200" rtl="0" eaLnBrk="0" fontAlgn="base" hangingPunct="0">
        <a:spcBef>
          <a:spcPts val="600"/>
        </a:spcBef>
        <a:spcAft>
          <a:spcPct val="0"/>
        </a:spcAft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TFlCQglD1TM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re 5"/>
          <p:cNvSpPr>
            <a:spLocks noGrp="1"/>
          </p:cNvSpPr>
          <p:nvPr>
            <p:ph type="ctrTitle"/>
          </p:nvPr>
        </p:nvSpPr>
        <p:spPr>
          <a:xfrm>
            <a:off x="381000" y="1692275"/>
            <a:ext cx="5715000" cy="892552"/>
          </a:xfrm>
        </p:spPr>
        <p:txBody>
          <a:bodyPr/>
          <a:lstStyle/>
          <a:p>
            <a:pPr eaLnBrk="1" hangingPunct="1"/>
            <a:r>
              <a:rPr lang="fr-FR" sz="4000" dirty="0" smtClean="0">
                <a:latin typeface="Arial" charset="0"/>
              </a:rPr>
              <a:t>Vidéo participative</a:t>
            </a:r>
            <a:br>
              <a:rPr lang="fr-FR" sz="4000" dirty="0" smtClean="0">
                <a:latin typeface="Arial" charset="0"/>
              </a:rPr>
            </a:br>
            <a:r>
              <a:rPr lang="fr-FR" altLang="fr-FR" sz="1800" dirty="0">
                <a:ea typeface="ＭＳ Ｐゴシック" pitchFamily="-112" charset="-128"/>
              </a:rPr>
              <a:t>Présentation PowerPoint de l’Unité </a:t>
            </a:r>
            <a:r>
              <a:rPr lang="fr-FR" altLang="fr-FR" sz="1800" dirty="0" smtClean="0">
                <a:ea typeface="ＭＳ Ｐゴシック" pitchFamily="-112" charset="-128"/>
              </a:rPr>
              <a:t>27</a:t>
            </a:r>
            <a:endParaRPr lang="fr-FR" sz="1800" dirty="0" smtClean="0"/>
          </a:p>
        </p:txBody>
      </p:sp>
      <p:sp>
        <p:nvSpPr>
          <p:cNvPr id="5123" name="Sous-titre 6"/>
          <p:cNvSpPr>
            <a:spLocks noGrp="1"/>
          </p:cNvSpPr>
          <p:nvPr>
            <p:ph type="subTitle" idx="1"/>
          </p:nvPr>
        </p:nvSpPr>
        <p:spPr>
          <a:xfrm>
            <a:off x="381000" y="4964152"/>
            <a:ext cx="6083300" cy="752514"/>
          </a:xfrm>
        </p:spPr>
        <p:txBody>
          <a:bodyPr wrap="square">
            <a:spAutoFit/>
          </a:bodyPr>
          <a:lstStyle/>
          <a:p>
            <a:pPr marL="342900" indent="-342900" algn="ctr">
              <a:lnSpc>
                <a:spcPct val="80000"/>
              </a:lnSpc>
              <a:spcBef>
                <a:spcPct val="20000"/>
              </a:spcBef>
            </a:pPr>
            <a:r>
              <a:rPr lang="en-US" dirty="0"/>
              <a:t>UNESCO </a:t>
            </a:r>
            <a:endParaRPr lang="en-US" sz="2400" dirty="0"/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</a:pPr>
            <a:r>
              <a:rPr lang="fr-FR" dirty="0" smtClean="0">
                <a:latin typeface="Arial" charset="0"/>
              </a:rPr>
              <a:t>Section du patrimoine culturel immatériel</a:t>
            </a:r>
          </a:p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pic>
        <p:nvPicPr>
          <p:cNvPr id="5124" name="Espace réservé pour une image  8" descr="funambule2.jpg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" r="27"/>
          <a:stretch>
            <a:fillRect/>
          </a:stretch>
        </p:blipFill>
        <p:spPr>
          <a:xfrm>
            <a:off x="6477000" y="0"/>
            <a:ext cx="2663825" cy="6858000"/>
          </a:xfrm>
        </p:spPr>
      </p:pic>
      <p:sp>
        <p:nvSpPr>
          <p:cNvPr id="5125" name="Rectangle 3"/>
          <p:cNvSpPr>
            <a:spLocks noChangeArrowheads="1"/>
          </p:cNvSpPr>
          <p:nvPr/>
        </p:nvSpPr>
        <p:spPr bwMode="auto">
          <a:xfrm>
            <a:off x="381000" y="5967413"/>
            <a:ext cx="1303338" cy="276225"/>
          </a:xfrm>
          <a:prstGeom prst="rect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endParaRPr lang="en-GB" sz="1200" b="1">
              <a:latin typeface="Arial Bold"/>
              <a:ea typeface="Arial Bold"/>
              <a:cs typeface="Arial Bold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1000" y="6243638"/>
            <a:ext cx="1303338" cy="276225"/>
          </a:xfrm>
          <a:prstGeom prst="rect">
            <a:avLst/>
          </a:prstGeom>
          <a:solidFill>
            <a:schemeClr val="tx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accent4"/>
              </a:solidFill>
              <a:latin typeface="Arial Bold"/>
              <a:cs typeface="Arial Bold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2825" y="417513"/>
            <a:ext cx="6480175" cy="984885"/>
          </a:xfrm>
        </p:spPr>
        <p:txBody>
          <a:bodyPr/>
          <a:lstStyle/>
          <a:p>
            <a:r>
              <a:rPr lang="fr-FR" dirty="0" smtClean="0"/>
              <a:t>Méthodes à suivre pour des vidéos participatives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2825" y="1938599"/>
            <a:ext cx="6364870" cy="3074688"/>
          </a:xfrm>
        </p:spPr>
        <p:txBody>
          <a:bodyPr/>
          <a:lstStyle/>
          <a:p>
            <a:pPr marL="0" indent="0">
              <a:buSzPct val="85000"/>
              <a:buNone/>
            </a:pPr>
            <a:r>
              <a:rPr lang="fr-FR" sz="2400" dirty="0" smtClean="0"/>
              <a:t>A</a:t>
            </a:r>
          </a:p>
          <a:p>
            <a:pPr marL="179388" indent="-179388" eaLnBrk="1" hangingPunct="1">
              <a:lnSpc>
                <a:spcPct val="100000"/>
              </a:lnSpc>
              <a:spcBef>
                <a:spcPts val="600"/>
              </a:spcBef>
              <a:buClrTx/>
              <a:buSzPct val="85000"/>
              <a:buFont typeface="Arial" charset="0"/>
              <a:buChar char="•"/>
            </a:pPr>
            <a:r>
              <a:rPr lang="fr-FR" sz="2000" b="0" dirty="0">
                <a:latin typeface="Arial" charset="0"/>
                <a:ea typeface="ＭＳ Ｐゴシック" pitchFamily="34" charset="-128"/>
              </a:rPr>
              <a:t>De courtes vidéos sont réalisées par les participants</a:t>
            </a:r>
          </a:p>
          <a:p>
            <a:pPr marL="179388" indent="-179388" eaLnBrk="1" hangingPunct="1">
              <a:lnSpc>
                <a:spcPct val="100000"/>
              </a:lnSpc>
              <a:spcBef>
                <a:spcPts val="600"/>
              </a:spcBef>
              <a:buClrTx/>
              <a:buSzPct val="85000"/>
              <a:buFont typeface="Arial" charset="0"/>
              <a:buChar char="•"/>
            </a:pPr>
            <a:r>
              <a:rPr lang="fr-FR" sz="2000" b="0" dirty="0">
                <a:latin typeface="Arial" charset="0"/>
                <a:ea typeface="ＭＳ Ｐゴシック" pitchFamily="34" charset="-128"/>
              </a:rPr>
              <a:t>Les rushs sont montrés à toute la communauté qui donne son avis et exprime ses idées</a:t>
            </a:r>
          </a:p>
          <a:p>
            <a:pPr marL="0" indent="0">
              <a:buSzPct val="85000"/>
              <a:buNone/>
            </a:pPr>
            <a:endParaRPr lang="fr-FR" sz="2400" b="0" dirty="0" smtClean="0"/>
          </a:p>
          <a:p>
            <a:pPr marL="0" indent="0">
              <a:buNone/>
            </a:pPr>
            <a:r>
              <a:rPr lang="fr-FR" sz="2400" dirty="0" smtClean="0"/>
              <a:t>B</a:t>
            </a:r>
          </a:p>
          <a:p>
            <a:pPr marL="179388" indent="-179388" eaLnBrk="1" hangingPunct="1">
              <a:lnSpc>
                <a:spcPct val="100000"/>
              </a:lnSpc>
              <a:spcBef>
                <a:spcPts val="600"/>
              </a:spcBef>
              <a:buClrTx/>
              <a:buFont typeface="Arial" charset="0"/>
              <a:buChar char="•"/>
            </a:pPr>
            <a:r>
              <a:rPr lang="fr-FR" sz="2000" b="0" dirty="0">
                <a:latin typeface="Arial" charset="0"/>
                <a:ea typeface="ＭＳ Ｐゴシック" pitchFamily="34" charset="-128"/>
              </a:rPr>
              <a:t>Filmer la vie quotidienne et les événements tels qu’ils se produisent dans leur contexte</a:t>
            </a:r>
          </a:p>
        </p:txBody>
      </p:sp>
    </p:spTree>
    <p:extLst>
      <p:ext uri="{BB962C8B-B14F-4D97-AF65-F5344CB8AC3E}">
        <p14:creationId xmlns:p14="http://schemas.microsoft.com/office/powerpoint/2010/main" val="1394424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2825" y="290513"/>
            <a:ext cx="6480175" cy="1477328"/>
          </a:xfrm>
        </p:spPr>
        <p:txBody>
          <a:bodyPr/>
          <a:lstStyle/>
          <a:p>
            <a:r>
              <a:rPr lang="fr-FR" dirty="0"/>
              <a:t>Méthodes à suivre pour des vidéos </a:t>
            </a:r>
            <a:r>
              <a:rPr lang="fr-FR" dirty="0" smtClean="0"/>
              <a:t>participatives : comparaison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76173" y="2049784"/>
            <a:ext cx="3924780" cy="8029891"/>
          </a:xfrm>
        </p:spPr>
        <p:txBody>
          <a:bodyPr/>
          <a:lstStyle/>
          <a:p>
            <a:pPr marL="342000" indent="-342000">
              <a:spcBef>
                <a:spcPts val="0"/>
              </a:spcBef>
              <a:buNone/>
            </a:pPr>
            <a:r>
              <a:rPr lang="en-US" sz="1800" dirty="0" smtClean="0"/>
              <a:t>B</a:t>
            </a:r>
            <a:r>
              <a:rPr lang="fr-FR" sz="1800" dirty="0" smtClean="0"/>
              <a:t>. Enregistrement vidéo en continu</a:t>
            </a:r>
          </a:p>
          <a:p>
            <a:pPr marL="342000" indent="-342000">
              <a:spcBef>
                <a:spcPts val="0"/>
              </a:spcBef>
              <a:buNone/>
            </a:pPr>
            <a:endParaRPr lang="fr-FR" sz="2000" b="0" dirty="0" smtClean="0"/>
          </a:p>
          <a:p>
            <a:pPr marL="342000" indent="-342000">
              <a:spcBef>
                <a:spcPts val="0"/>
              </a:spcBef>
              <a:buFont typeface="+mj-lt"/>
              <a:buAutoNum type="arabicPeriod"/>
            </a:pPr>
            <a:r>
              <a:rPr lang="fr-FR" sz="1800" b="0" dirty="0" smtClean="0"/>
              <a:t>N’est pas un produit </a:t>
            </a:r>
          </a:p>
          <a:p>
            <a:pPr marL="342000" indent="-342000">
              <a:spcBef>
                <a:spcPts val="0"/>
              </a:spcBef>
              <a:buFont typeface="+mj-lt"/>
              <a:buAutoNum type="arabicPeriod"/>
            </a:pPr>
            <a:endParaRPr lang="fr-FR" sz="1800" b="0" dirty="0" smtClean="0"/>
          </a:p>
          <a:p>
            <a:pPr marL="342000" indent="-342000">
              <a:spcBef>
                <a:spcPts val="0"/>
              </a:spcBef>
              <a:buFont typeface="+mj-lt"/>
              <a:buAutoNum type="arabicPeriod"/>
            </a:pPr>
            <a:r>
              <a:rPr lang="fr-FR" sz="1800" b="0" dirty="0"/>
              <a:t>Tend à donner un point de vue </a:t>
            </a:r>
            <a:r>
              <a:rPr lang="fr-FR" sz="1800" b="0" dirty="0" smtClean="0"/>
              <a:t>individuel</a:t>
            </a:r>
          </a:p>
          <a:p>
            <a:pPr marL="342000" indent="-342000">
              <a:spcBef>
                <a:spcPts val="0"/>
              </a:spcBef>
              <a:buFont typeface="+mj-lt"/>
              <a:buAutoNum type="arabicPeriod"/>
            </a:pPr>
            <a:endParaRPr lang="fr-FR" sz="1800" b="0" dirty="0"/>
          </a:p>
          <a:p>
            <a:pPr marL="342000" indent="-342000">
              <a:spcBef>
                <a:spcPts val="0"/>
              </a:spcBef>
              <a:buFont typeface="+mj-lt"/>
              <a:buAutoNum type="arabicPeriod"/>
            </a:pPr>
            <a:r>
              <a:rPr lang="fr-FR" sz="1800" b="0" dirty="0" smtClean="0"/>
              <a:t>Direct</a:t>
            </a:r>
          </a:p>
          <a:p>
            <a:pPr marL="342000" indent="-342000">
              <a:spcBef>
                <a:spcPts val="0"/>
              </a:spcBef>
              <a:buFont typeface="+mj-lt"/>
              <a:buAutoNum type="arabicPeriod"/>
            </a:pPr>
            <a:endParaRPr lang="fr-FR" sz="1800" b="0" dirty="0"/>
          </a:p>
          <a:p>
            <a:pPr marL="342000" indent="-342000">
              <a:spcBef>
                <a:spcPts val="0"/>
              </a:spcBef>
              <a:buFont typeface="+mj-lt"/>
              <a:buAutoNum type="arabicPeriod"/>
            </a:pPr>
            <a:r>
              <a:rPr lang="fr-FR" sz="1800" b="0" dirty="0"/>
              <a:t>Enregistré dans le </a:t>
            </a:r>
            <a:r>
              <a:rPr lang="fr-FR" sz="1800" b="0" dirty="0" smtClean="0"/>
              <a:t>contexte</a:t>
            </a:r>
          </a:p>
          <a:p>
            <a:pPr marL="342000" indent="-342000">
              <a:spcBef>
                <a:spcPts val="0"/>
              </a:spcBef>
              <a:buFont typeface="+mj-lt"/>
              <a:buAutoNum type="arabicPeriod"/>
            </a:pPr>
            <a:endParaRPr lang="fr-FR" sz="1800" b="0" dirty="0"/>
          </a:p>
          <a:p>
            <a:pPr marL="342000" indent="-342000">
              <a:spcBef>
                <a:spcPts val="0"/>
              </a:spcBef>
              <a:buFont typeface="+mj-lt"/>
              <a:buAutoNum type="arabicPeriod"/>
            </a:pPr>
            <a:r>
              <a:rPr lang="fr-FR" sz="1800" b="0" dirty="0"/>
              <a:t>Voix des praticiens</a:t>
            </a:r>
          </a:p>
          <a:p>
            <a:pPr marL="342000" indent="-342000">
              <a:spcBef>
                <a:spcPts val="0"/>
              </a:spcBef>
              <a:buFont typeface="+mj-lt"/>
              <a:buAutoNum type="arabicPeriod"/>
            </a:pPr>
            <a:endParaRPr lang="fr-FR" sz="1800" b="0" dirty="0" smtClean="0"/>
          </a:p>
          <a:p>
            <a:pPr marL="0" indent="0">
              <a:spcBef>
                <a:spcPts val="0"/>
              </a:spcBef>
              <a:buNone/>
            </a:pPr>
            <a:endParaRPr lang="fr-FR" sz="1800" b="0" dirty="0" smtClean="0"/>
          </a:p>
          <a:p>
            <a:pPr marL="0" indent="0">
              <a:spcBef>
                <a:spcPts val="0"/>
              </a:spcBef>
              <a:buNone/>
            </a:pPr>
            <a:endParaRPr lang="fr-FR" sz="1800" b="0" dirty="0" smtClean="0"/>
          </a:p>
          <a:p>
            <a:pPr marL="0" indent="0">
              <a:spcBef>
                <a:spcPts val="0"/>
              </a:spcBef>
              <a:buNone/>
            </a:pPr>
            <a:endParaRPr lang="fr-FR" sz="1800" b="0" dirty="0" smtClean="0"/>
          </a:p>
          <a:p>
            <a:pPr marL="0" indent="0">
              <a:spcBef>
                <a:spcPts val="0"/>
              </a:spcBef>
              <a:buNone/>
            </a:pPr>
            <a:endParaRPr lang="fr-FR" sz="1800" b="0" dirty="0" smtClean="0"/>
          </a:p>
          <a:p>
            <a:pPr marL="342000" indent="-342000">
              <a:spcBef>
                <a:spcPts val="0"/>
              </a:spcBef>
              <a:buFont typeface="+mj-lt"/>
              <a:buAutoNum type="arabicPeriod"/>
            </a:pPr>
            <a:endParaRPr lang="fr-FR" sz="1800" b="0" dirty="0" smtClean="0"/>
          </a:p>
          <a:p>
            <a:pPr marL="0" indent="0">
              <a:spcBef>
                <a:spcPts val="0"/>
              </a:spcBef>
              <a:buNone/>
            </a:pPr>
            <a:endParaRPr lang="fr-FR" sz="1800" b="0" dirty="0" smtClean="0"/>
          </a:p>
          <a:p>
            <a:pPr marL="0" indent="0">
              <a:spcBef>
                <a:spcPts val="0"/>
              </a:spcBef>
              <a:buNone/>
            </a:pPr>
            <a:endParaRPr lang="fr-FR" sz="1800" b="0" dirty="0" smtClean="0"/>
          </a:p>
          <a:p>
            <a:pPr marL="0" indent="0">
              <a:buNone/>
            </a:pPr>
            <a:endParaRPr lang="fr-FR" sz="2000" b="0" dirty="0" smtClean="0"/>
          </a:p>
          <a:p>
            <a:pPr marL="0" indent="0">
              <a:buNone/>
            </a:pPr>
            <a:endParaRPr lang="fr-FR" sz="2000" b="0" dirty="0" smtClean="0"/>
          </a:p>
          <a:p>
            <a:pPr marL="0" indent="0">
              <a:buNone/>
            </a:pPr>
            <a:endParaRPr lang="fr-FR" sz="2000" b="0" dirty="0" smtClean="0"/>
          </a:p>
          <a:p>
            <a:pPr marL="0" indent="0">
              <a:buNone/>
            </a:pPr>
            <a:endParaRPr lang="fr-FR" sz="2000" b="0" dirty="0" smtClean="0"/>
          </a:p>
          <a:p>
            <a:pPr marL="0" indent="0">
              <a:buNone/>
            </a:pPr>
            <a:endParaRPr lang="fr-FR" sz="2000" b="0" dirty="0" smtClean="0"/>
          </a:p>
          <a:p>
            <a:endParaRPr lang="fr-FR" sz="2000" b="0" dirty="0" smtClean="0"/>
          </a:p>
          <a:p>
            <a:endParaRPr lang="fr-FR" sz="2000" b="0" dirty="0"/>
          </a:p>
        </p:txBody>
      </p:sp>
      <p:sp>
        <p:nvSpPr>
          <p:cNvPr id="12" name="TextBox 11"/>
          <p:cNvSpPr txBox="1"/>
          <p:nvPr/>
        </p:nvSpPr>
        <p:spPr>
          <a:xfrm>
            <a:off x="541297" y="1904999"/>
            <a:ext cx="3483055" cy="415498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900" indent="-342900">
              <a:buAutoNum type="alphaUcPeriod"/>
            </a:pPr>
            <a:r>
              <a:rPr lang="fr-FR" b="1" dirty="0" smtClean="0"/>
              <a:t>Films vidéo courts -  à base d’histoires (scénarios)</a:t>
            </a:r>
          </a:p>
          <a:p>
            <a:pPr marL="342900" indent="-342900">
              <a:buAutoNum type="alphaUcPeriod"/>
            </a:pPr>
            <a:endParaRPr lang="fr-FR" dirty="0" smtClean="0"/>
          </a:p>
          <a:p>
            <a:pPr marL="342900" indent="-342900">
              <a:buFont typeface="+mj-lt"/>
              <a:buAutoNum type="arabicPeriod"/>
            </a:pPr>
            <a:r>
              <a:rPr lang="fr-FR" dirty="0" smtClean="0"/>
              <a:t>Crée un  produit  collaboratif, facile à partager </a:t>
            </a:r>
          </a:p>
          <a:p>
            <a:pPr marL="342900" indent="-342900">
              <a:buFont typeface="+mj-lt"/>
              <a:buAutoNum type="arabicPeriod"/>
            </a:pPr>
            <a:endParaRPr lang="fr-FR" dirty="0" smtClean="0"/>
          </a:p>
          <a:p>
            <a:pPr marL="342900" indent="-342900">
              <a:buFont typeface="+mj-lt"/>
              <a:buAutoNum type="arabicPeriod"/>
            </a:pPr>
            <a:r>
              <a:rPr lang="fr-FR" dirty="0" smtClean="0"/>
              <a:t>Paternité</a:t>
            </a:r>
          </a:p>
          <a:p>
            <a:pPr marL="342900" indent="-342900">
              <a:buFont typeface="+mj-lt"/>
              <a:buAutoNum type="arabicPeriod"/>
            </a:pPr>
            <a:endParaRPr lang="fr-FR" dirty="0" smtClean="0"/>
          </a:p>
          <a:p>
            <a:pPr marL="342900" indent="-342900">
              <a:buFont typeface="+mj-lt"/>
              <a:buAutoNum type="arabicPeriod"/>
            </a:pPr>
            <a:r>
              <a:rPr lang="fr-FR" dirty="0" smtClean="0"/>
              <a:t>Fait l’objet d’une médiation</a:t>
            </a:r>
          </a:p>
          <a:p>
            <a:pPr marL="342900" indent="-342900">
              <a:buFont typeface="+mj-lt"/>
              <a:buAutoNum type="arabicPeriod"/>
            </a:pPr>
            <a:endParaRPr lang="fr-FR" dirty="0" smtClean="0"/>
          </a:p>
          <a:p>
            <a:pPr marL="342900" indent="-342900">
              <a:buFont typeface="+mj-lt"/>
              <a:buAutoNum type="arabicPeriod"/>
            </a:pPr>
            <a:r>
              <a:rPr lang="fr-FR" dirty="0" smtClean="0"/>
              <a:t>Pas enregistré dans son contexte</a:t>
            </a:r>
          </a:p>
          <a:p>
            <a:pPr marL="342900" indent="-342900">
              <a:buFont typeface="+mj-lt"/>
              <a:buAutoNum type="arabicPeriod"/>
            </a:pPr>
            <a:endParaRPr lang="fr-FR" dirty="0" smtClean="0"/>
          </a:p>
          <a:p>
            <a:pPr marL="342900" indent="-342900">
              <a:buFont typeface="+mj-lt"/>
              <a:buAutoNum type="arabicPeriod"/>
            </a:pPr>
            <a:r>
              <a:rPr lang="fr-FR" dirty="0" smtClean="0"/>
              <a:t>Expression du créateur de l’œuvre </a:t>
            </a:r>
          </a:p>
        </p:txBody>
      </p:sp>
    </p:spTree>
    <p:extLst>
      <p:ext uri="{BB962C8B-B14F-4D97-AF65-F5344CB8AC3E}">
        <p14:creationId xmlns:p14="http://schemas.microsoft.com/office/powerpoint/2010/main" val="18685289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Éthique, montage et droits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6020" y="1719020"/>
            <a:ext cx="4376980" cy="3466590"/>
          </a:xfrm>
        </p:spPr>
        <p:txBody>
          <a:bodyPr/>
          <a:lstStyle/>
          <a:p>
            <a:r>
              <a:rPr lang="fr-FR" sz="1800" b="0" dirty="0" smtClean="0"/>
              <a:t>À qui appartient l’histoire qui est racontée ?</a:t>
            </a:r>
          </a:p>
          <a:p>
            <a:r>
              <a:rPr lang="fr-FR" sz="1800" b="0" dirty="0" smtClean="0"/>
              <a:t>L’objectif du projet est clair et connu de tous</a:t>
            </a:r>
          </a:p>
          <a:p>
            <a:r>
              <a:rPr lang="fr-FR" sz="1800" b="0" dirty="0" smtClean="0"/>
              <a:t>Consensus de la communauté et montage</a:t>
            </a:r>
          </a:p>
          <a:p>
            <a:r>
              <a:rPr lang="fr-FR" sz="1800" b="0" dirty="0" smtClean="0"/>
              <a:t>Paternité et montage collectifs de l’œuvre</a:t>
            </a:r>
          </a:p>
          <a:p>
            <a:r>
              <a:rPr lang="fr-FR" sz="1800" b="0" dirty="0" smtClean="0"/>
              <a:t>Reconnaissance et attribution</a:t>
            </a:r>
          </a:p>
          <a:p>
            <a:r>
              <a:rPr lang="fr-FR" sz="1800" b="0" dirty="0" smtClean="0"/>
              <a:t>Projection devant la communauté</a:t>
            </a:r>
          </a:p>
          <a:p>
            <a:r>
              <a:rPr lang="fr-FR" sz="1800" b="0" dirty="0" smtClean="0"/>
              <a:t>Droits d’auteur et droits de propriété intellectuelle</a:t>
            </a:r>
          </a:p>
          <a:p>
            <a:endParaRPr lang="en-US" dirty="0"/>
          </a:p>
        </p:txBody>
      </p:sp>
      <p:pic>
        <p:nvPicPr>
          <p:cNvPr id="8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" y="1836738"/>
            <a:ext cx="3867150" cy="218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407988" y="4100513"/>
            <a:ext cx="1165225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/>
          <a:p>
            <a:pPr>
              <a:buClr>
                <a:schemeClr val="tx1"/>
              </a:buClr>
              <a:defRPr/>
            </a:pPr>
            <a:r>
              <a:rPr lang="fr-FR" sz="800" dirty="0">
                <a:latin typeface="+mn-lt"/>
                <a:cs typeface="ＭＳ Ｐゴシック" charset="-128"/>
              </a:rPr>
              <a:t>©UNESCO / </a:t>
            </a:r>
            <a:r>
              <a:rPr lang="fr-FR" sz="800" dirty="0" err="1">
                <a:latin typeface="+mn-lt"/>
                <a:cs typeface="ＭＳ Ｐゴシック" charset="-128"/>
              </a:rPr>
              <a:t>Tatenda</a:t>
            </a:r>
            <a:endParaRPr lang="fr-FR" sz="800" dirty="0">
              <a:latin typeface="+mn-lt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091600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2825" y="417513"/>
            <a:ext cx="6480175" cy="2462213"/>
          </a:xfrm>
        </p:spPr>
        <p:txBody>
          <a:bodyPr/>
          <a:lstStyle/>
          <a:p>
            <a:r>
              <a:rPr lang="fr-FR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</a:rPr>
              <a:t>Pourquoi avoir recours à la vidéo participative?</a:t>
            </a:r>
            <a:br>
              <a:rPr lang="fr-FR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</a:rPr>
            </a:br>
            <a:r>
              <a:rPr lang="fr-FR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</a:rPr>
              <a:t/>
            </a:r>
            <a:br>
              <a:rPr lang="fr-FR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</a:rPr>
            </a:br>
            <a:r>
              <a:rPr lang="fr-FR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</a:rPr>
              <a:t/>
            </a:r>
            <a:br>
              <a:rPr lang="fr-FR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</a:rPr>
            </a:b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1238" y="1932732"/>
            <a:ext cx="6663802" cy="4093428"/>
          </a:xfrm>
        </p:spPr>
        <p:txBody>
          <a:bodyPr/>
          <a:lstStyle/>
          <a:p>
            <a:pPr marL="179388" indent="-179388" eaLnBrk="1" hangingPunct="1">
              <a:lnSpc>
                <a:spcPct val="100000"/>
              </a:lnSpc>
              <a:spcBef>
                <a:spcPts val="600"/>
              </a:spcBef>
              <a:buClrTx/>
              <a:buSzPct val="85000"/>
              <a:buFont typeface="Arial" charset="0"/>
              <a:buChar char="•"/>
            </a:pPr>
            <a:r>
              <a:rPr lang="fr-FR" sz="1800" b="0" dirty="0">
                <a:latin typeface="Arial" charset="0"/>
                <a:ea typeface="ＭＳ Ｐゴシック" pitchFamily="34" charset="-128"/>
              </a:rPr>
              <a:t>L’inventaire</a:t>
            </a:r>
            <a:r>
              <a:rPr lang="fr-FR" sz="2000" b="0" dirty="0" smtClean="0"/>
              <a:t> </a:t>
            </a:r>
            <a:r>
              <a:rPr lang="fr-FR" sz="1800" b="0" dirty="0" smtClean="0"/>
              <a:t>du PCI d’une communauté doit être dressé</a:t>
            </a:r>
            <a:r>
              <a:rPr lang="fr-FR" sz="2000" b="0" dirty="0" smtClean="0"/>
              <a:t> </a:t>
            </a:r>
            <a:r>
              <a:rPr lang="fr-FR" sz="1800" b="0" dirty="0">
                <a:latin typeface="Arial" charset="0"/>
                <a:ea typeface="ＭＳ Ｐゴシック" pitchFamily="34" charset="-128"/>
              </a:rPr>
              <a:t>par la communauté elle-même</a:t>
            </a:r>
          </a:p>
          <a:p>
            <a:pPr marL="179388" indent="-179388" eaLnBrk="1" hangingPunct="1">
              <a:lnSpc>
                <a:spcPct val="100000"/>
              </a:lnSpc>
              <a:spcBef>
                <a:spcPts val="600"/>
              </a:spcBef>
              <a:buClrTx/>
              <a:buSzPct val="85000"/>
              <a:buFont typeface="Arial" charset="0"/>
              <a:buChar char="•"/>
            </a:pPr>
            <a:r>
              <a:rPr lang="fr-FR" sz="1800" b="0" dirty="0">
                <a:latin typeface="Arial" charset="0"/>
                <a:ea typeface="ＭＳ Ｐゴシック" pitchFamily="34" charset="-128"/>
              </a:rPr>
              <a:t>La vidéo est un outil pour l’inventaire communautaire</a:t>
            </a:r>
          </a:p>
          <a:p>
            <a:pPr marL="179388" indent="-179388" eaLnBrk="1" hangingPunct="1">
              <a:lnSpc>
                <a:spcPct val="100000"/>
              </a:lnSpc>
              <a:spcBef>
                <a:spcPts val="600"/>
              </a:spcBef>
              <a:buClrTx/>
              <a:buSzPct val="85000"/>
              <a:buFont typeface="Arial" charset="0"/>
              <a:buChar char="•"/>
            </a:pPr>
            <a:r>
              <a:rPr lang="fr-FR" sz="1800" b="0" dirty="0">
                <a:latin typeface="Arial" charset="0"/>
                <a:ea typeface="ＭＳ Ｐゴシック" pitchFamily="34" charset="-128"/>
              </a:rPr>
              <a:t>La vidéo permet de dépasser les problèmes liés à la langue et à l’alphabétisation</a:t>
            </a:r>
          </a:p>
          <a:p>
            <a:pPr marL="179388" indent="-179388" eaLnBrk="1" hangingPunct="1">
              <a:lnSpc>
                <a:spcPct val="100000"/>
              </a:lnSpc>
              <a:spcBef>
                <a:spcPts val="600"/>
              </a:spcBef>
              <a:buClrTx/>
              <a:buFont typeface="Arial" charset="0"/>
              <a:buChar char="•"/>
            </a:pPr>
            <a:r>
              <a:rPr lang="fr-FR" sz="1800" b="0" dirty="0">
                <a:latin typeface="Arial" charset="0"/>
                <a:ea typeface="ＭＳ Ｐゴシック" pitchFamily="34" charset="-128"/>
              </a:rPr>
              <a:t>La vidéo est un outil bien adapté à la documentation du PCI  car elle permet de témoigner des traditions, des activités, des représentations vivantes…</a:t>
            </a:r>
          </a:p>
          <a:p>
            <a:pPr marL="179388" indent="-179388" eaLnBrk="1" hangingPunct="1">
              <a:lnSpc>
                <a:spcPct val="100000"/>
              </a:lnSpc>
              <a:spcBef>
                <a:spcPts val="600"/>
              </a:spcBef>
              <a:buClrTx/>
              <a:buFont typeface="Arial" charset="0"/>
              <a:buChar char="•"/>
            </a:pPr>
            <a:r>
              <a:rPr lang="fr-FR" sz="1800" b="0" dirty="0">
                <a:latin typeface="Arial" charset="0"/>
                <a:ea typeface="ＭＳ Ｐゴシック" pitchFamily="34" charset="-128"/>
              </a:rPr>
              <a:t>Le cout peu élevé de la vidéo permet d’entreprendre de tels projets</a:t>
            </a:r>
          </a:p>
          <a:p>
            <a:pPr marL="179388" indent="-179388" eaLnBrk="1" hangingPunct="1">
              <a:lnSpc>
                <a:spcPct val="100000"/>
              </a:lnSpc>
              <a:spcBef>
                <a:spcPts val="600"/>
              </a:spcBef>
              <a:buClrTx/>
              <a:buFont typeface="Arial" charset="0"/>
              <a:buChar char="•"/>
            </a:pPr>
            <a:r>
              <a:rPr lang="fr-FR" sz="1800" b="0" dirty="0">
                <a:latin typeface="Arial" charset="0"/>
                <a:ea typeface="ＭＳ Ｐゴシック" pitchFamily="34" charset="-128"/>
              </a:rPr>
              <a:t>Pouvoir du média visuel</a:t>
            </a:r>
          </a:p>
          <a:p>
            <a:pPr marL="179388" indent="-179388" eaLnBrk="1" hangingPunct="1">
              <a:lnSpc>
                <a:spcPct val="100000"/>
              </a:lnSpc>
              <a:spcBef>
                <a:spcPts val="600"/>
              </a:spcBef>
              <a:buClrTx/>
              <a:buFont typeface="Arial" charset="0"/>
              <a:buChar char="•"/>
            </a:pPr>
            <a:r>
              <a:rPr lang="fr-FR" sz="1800" b="0" dirty="0">
                <a:latin typeface="Arial" charset="0"/>
                <a:ea typeface="ＭＳ Ｐゴシック" pitchFamily="34" charset="-128"/>
              </a:rPr>
              <a:t>La vidéo permet à une communauté de documenter et de transmettre son PCI</a:t>
            </a:r>
            <a:endParaRPr lang="en-US" sz="1800" b="0" dirty="0">
              <a:latin typeface="Arial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575725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2825" y="313340"/>
            <a:ext cx="6480175" cy="984885"/>
          </a:xfrm>
        </p:spPr>
        <p:txBody>
          <a:bodyPr/>
          <a:lstStyle/>
          <a:p>
            <a:r>
              <a:rPr lang="fr-FR" dirty="0" smtClean="0"/>
              <a:t>Étude de cas : Na </a:t>
            </a:r>
            <a:r>
              <a:rPr lang="fr-FR" dirty="0" err="1" smtClean="0"/>
              <a:t>Modesta</a:t>
            </a:r>
            <a:r>
              <a:rPr lang="fr-FR" dirty="0" smtClean="0"/>
              <a:t> (Mexique)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2825" y="1414339"/>
            <a:ext cx="6480175" cy="6497163"/>
          </a:xfrm>
        </p:spPr>
        <p:txBody>
          <a:bodyPr/>
          <a:lstStyle/>
          <a:p>
            <a:pPr marL="179388" indent="-179388">
              <a:lnSpc>
                <a:spcPct val="100000"/>
              </a:lnSpc>
              <a:spcBef>
                <a:spcPts val="600"/>
              </a:spcBef>
              <a:buFont typeface="Arial" charset="0"/>
              <a:buChar char="•"/>
            </a:pPr>
            <a:r>
              <a:rPr lang="fr-FR" sz="1800" b="0" dirty="0">
                <a:solidFill>
                  <a:srgbClr val="000000"/>
                </a:solidFill>
                <a:ea typeface="ＭＳ Ｐゴシック" pitchFamily="34" charset="-128"/>
                <a:cs typeface="ＭＳ Ｐゴシック" charset="-128"/>
              </a:rPr>
              <a:t>Souhaite renforcer la culture </a:t>
            </a:r>
            <a:r>
              <a:rPr lang="fr-FR" sz="1800" b="0" dirty="0" err="1">
                <a:solidFill>
                  <a:srgbClr val="000000"/>
                </a:solidFill>
                <a:ea typeface="ＭＳ Ｐゴシック" pitchFamily="34" charset="-128"/>
                <a:cs typeface="ＭＳ Ｐゴシック" charset="-128"/>
              </a:rPr>
              <a:t>binnizá</a:t>
            </a:r>
            <a:r>
              <a:rPr lang="fr-FR" sz="1800" b="0" dirty="0">
                <a:solidFill>
                  <a:srgbClr val="000000"/>
                </a:solidFill>
                <a:ea typeface="ＭＳ Ｐゴシック" pitchFamily="34" charset="-128"/>
                <a:cs typeface="ＭＳ Ｐゴシック" charset="-128"/>
              </a:rPr>
              <a:t> pour les générations futures</a:t>
            </a:r>
          </a:p>
          <a:p>
            <a:pPr marL="179388" indent="-179388">
              <a:lnSpc>
                <a:spcPct val="100000"/>
              </a:lnSpc>
              <a:spcBef>
                <a:spcPts val="600"/>
              </a:spcBef>
              <a:buFont typeface="Arial" charset="0"/>
              <a:buChar char="•"/>
            </a:pPr>
            <a:r>
              <a:rPr lang="fr-FR" sz="1800" b="0" dirty="0">
                <a:solidFill>
                  <a:srgbClr val="000000"/>
                </a:solidFill>
                <a:ea typeface="ＭＳ Ｐゴシック" pitchFamily="34" charset="-128"/>
                <a:cs typeface="ＭＳ Ｐゴシック" charset="-128"/>
              </a:rPr>
              <a:t>Na </a:t>
            </a:r>
            <a:r>
              <a:rPr lang="fr-FR" sz="1800" b="0" dirty="0" err="1">
                <a:solidFill>
                  <a:srgbClr val="000000"/>
                </a:solidFill>
                <a:ea typeface="ＭＳ Ｐゴシック" pitchFamily="34" charset="-128"/>
                <a:cs typeface="ＭＳ Ｐゴシック" charset="-128"/>
              </a:rPr>
              <a:t>Modesta</a:t>
            </a:r>
            <a:r>
              <a:rPr lang="fr-FR" sz="1800" b="0" dirty="0">
                <a:solidFill>
                  <a:srgbClr val="000000"/>
                </a:solidFill>
                <a:ea typeface="ＭＳ Ｐゴシック" pitchFamily="34" charset="-128"/>
                <a:cs typeface="ＭＳ Ｐゴシック" charset="-128"/>
              </a:rPr>
              <a:t>, une ainée de la communauté, exprime son désir de documenter la fabrication d’un plat traditionnel zapotèque, le </a:t>
            </a:r>
            <a:r>
              <a:rPr lang="fr-FR" sz="1800" b="0" dirty="0" err="1">
                <a:solidFill>
                  <a:srgbClr val="000000"/>
                </a:solidFill>
                <a:ea typeface="ＭＳ Ｐゴシック" pitchFamily="34" charset="-128"/>
                <a:cs typeface="ＭＳ Ｐゴシック" charset="-128"/>
              </a:rPr>
              <a:t>Gueta</a:t>
            </a:r>
            <a:r>
              <a:rPr lang="fr-FR" sz="1800" b="0" dirty="0">
                <a:solidFill>
                  <a:srgbClr val="000000"/>
                </a:solidFill>
                <a:ea typeface="ＭＳ Ｐゴシック" pitchFamily="34" charset="-128"/>
                <a:cs typeface="ＭＳ Ｐゴシック" charset="-128"/>
              </a:rPr>
              <a:t> </a:t>
            </a:r>
            <a:r>
              <a:rPr lang="fr-FR" sz="1800" b="0" dirty="0" err="1">
                <a:solidFill>
                  <a:srgbClr val="000000"/>
                </a:solidFill>
                <a:ea typeface="ＭＳ Ｐゴシック" pitchFamily="34" charset="-128"/>
                <a:cs typeface="ＭＳ Ｐゴシック" charset="-128"/>
              </a:rPr>
              <a:t>Biza</a:t>
            </a:r>
            <a:r>
              <a:rPr lang="fr-FR" sz="1800" b="0" dirty="0">
                <a:solidFill>
                  <a:srgbClr val="000000"/>
                </a:solidFill>
                <a:ea typeface="ＭＳ Ｐゴシック" pitchFamily="34" charset="-128"/>
                <a:cs typeface="ＭＳ Ｐゴシック" charset="-128"/>
              </a:rPr>
              <a:t> (un </a:t>
            </a:r>
            <a:r>
              <a:rPr lang="fr-FR" sz="1800" b="0" dirty="0" err="1">
                <a:solidFill>
                  <a:srgbClr val="000000"/>
                </a:solidFill>
                <a:ea typeface="ＭＳ Ｐゴシック" pitchFamily="34" charset="-128"/>
                <a:cs typeface="ＭＳ Ｐゴシック" charset="-128"/>
              </a:rPr>
              <a:t>tamal</a:t>
            </a:r>
            <a:r>
              <a:rPr lang="fr-FR" sz="1800" b="0" dirty="0">
                <a:solidFill>
                  <a:srgbClr val="000000"/>
                </a:solidFill>
                <a:ea typeface="ＭＳ Ｐゴシック" pitchFamily="34" charset="-128"/>
                <a:cs typeface="ＭＳ Ｐゴシック" charset="-128"/>
              </a:rPr>
              <a:t> de haricot noir)</a:t>
            </a:r>
          </a:p>
          <a:p>
            <a:pPr marL="179388" indent="-179388">
              <a:lnSpc>
                <a:spcPct val="100000"/>
              </a:lnSpc>
              <a:spcBef>
                <a:spcPts val="600"/>
              </a:spcBef>
              <a:buFont typeface="Arial" charset="0"/>
              <a:buChar char="•"/>
            </a:pPr>
            <a:r>
              <a:rPr lang="fr-FR" sz="1800" b="0" dirty="0">
                <a:solidFill>
                  <a:srgbClr val="000000"/>
                </a:solidFill>
                <a:ea typeface="ＭＳ Ｐゴシック" pitchFamily="34" charset="-128"/>
                <a:cs typeface="ＭＳ Ｐゴシック" charset="-128"/>
              </a:rPr>
              <a:t>La communauté écrit, filme et crée de façon collective la vidéo</a:t>
            </a:r>
          </a:p>
          <a:p>
            <a:pPr marL="179388" indent="-179388">
              <a:lnSpc>
                <a:spcPct val="100000"/>
              </a:lnSpc>
              <a:spcBef>
                <a:spcPts val="600"/>
              </a:spcBef>
              <a:buFont typeface="Arial" charset="0"/>
              <a:buChar char="•"/>
            </a:pPr>
            <a:r>
              <a:rPr lang="fr-FR" sz="1800" b="0" dirty="0">
                <a:solidFill>
                  <a:srgbClr val="000000"/>
                </a:solidFill>
                <a:ea typeface="ＭＳ Ｐゴシック" pitchFamily="34" charset="-128"/>
                <a:cs typeface="ＭＳ Ｐゴシック" charset="-128"/>
              </a:rPr>
              <a:t>La vidéo renforce l’intérêt de la communauté pour la documentation de la culture zapotèque du Ranch </a:t>
            </a:r>
            <a:r>
              <a:rPr lang="fr-FR" sz="1800" b="0" dirty="0" err="1">
                <a:solidFill>
                  <a:srgbClr val="000000"/>
                </a:solidFill>
                <a:ea typeface="ＭＳ Ｐゴシック" pitchFamily="34" charset="-128"/>
                <a:cs typeface="ＭＳ Ｐゴシック" charset="-128"/>
              </a:rPr>
              <a:t>Gubina</a:t>
            </a:r>
            <a:endParaRPr lang="fr-FR" sz="1800" b="0" dirty="0">
              <a:solidFill>
                <a:srgbClr val="000000"/>
              </a:solidFill>
              <a:ea typeface="ＭＳ Ｐゴシック" pitchFamily="34" charset="-128"/>
              <a:cs typeface="ＭＳ Ｐゴシック" charset="-128"/>
            </a:endParaRPr>
          </a:p>
          <a:p>
            <a:pPr marL="179388" indent="-179388">
              <a:lnSpc>
                <a:spcPct val="100000"/>
              </a:lnSpc>
              <a:spcBef>
                <a:spcPts val="600"/>
              </a:spcBef>
              <a:buFont typeface="Arial" charset="0"/>
              <a:buChar char="•"/>
            </a:pPr>
            <a:r>
              <a:rPr lang="fr-FR" sz="1800" b="0" dirty="0">
                <a:solidFill>
                  <a:srgbClr val="000000"/>
                </a:solidFill>
                <a:ea typeface="ＭＳ Ｐゴシック" pitchFamily="34" charset="-128"/>
                <a:cs typeface="ＭＳ Ｐゴシック" charset="-128"/>
              </a:rPr>
              <a:t>Un centre des médias est créé pour la jeunesse pour se documenter sur la culture, se former à la technologie</a:t>
            </a:r>
          </a:p>
          <a:p>
            <a:pPr marL="179388" indent="-179388">
              <a:lnSpc>
                <a:spcPct val="100000"/>
              </a:lnSpc>
              <a:spcBef>
                <a:spcPts val="600"/>
              </a:spcBef>
              <a:buFont typeface="Arial" charset="0"/>
              <a:buChar char="•"/>
            </a:pPr>
            <a:r>
              <a:rPr lang="fr-FR" sz="1800" b="0" dirty="0">
                <a:solidFill>
                  <a:srgbClr val="000000"/>
                </a:solidFill>
                <a:ea typeface="ＭＳ Ｐゴシック" pitchFamily="34" charset="-128"/>
                <a:cs typeface="ＭＳ Ｐゴシック" charset="-128"/>
              </a:rPr>
              <a:t>Le matériel créé par le centre des médias est utilisé pour informer la communauté, pour être utilisé dans le cadre de programmes scolaires et pour être archivé</a:t>
            </a:r>
            <a:endParaRPr lang="en-US" sz="1800" b="0" dirty="0">
              <a:solidFill>
                <a:srgbClr val="000000"/>
              </a:solidFill>
              <a:ea typeface="ＭＳ Ｐゴシック" pitchFamily="34" charset="-128"/>
              <a:cs typeface="ＭＳ Ｐゴシック" charset="-128"/>
            </a:endParaRPr>
          </a:p>
          <a:p>
            <a:endParaRPr lang="en-US" sz="1600" dirty="0" smtClean="0"/>
          </a:p>
          <a:p>
            <a:endParaRPr lang="en-US" sz="1600" dirty="0" smtClean="0"/>
          </a:p>
          <a:p>
            <a:endParaRPr lang="en-US" sz="1600" dirty="0" smtClean="0"/>
          </a:p>
        </p:txBody>
      </p:sp>
      <p:sp>
        <p:nvSpPr>
          <p:cNvPr id="5" name="Rectangle 4"/>
          <p:cNvSpPr/>
          <p:nvPr/>
        </p:nvSpPr>
        <p:spPr>
          <a:xfrm>
            <a:off x="2282824" y="5566317"/>
            <a:ext cx="6480175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buClr>
                <a:schemeClr val="tx1"/>
              </a:buClr>
            </a:pPr>
            <a:r>
              <a:rPr lang="fr-FR" sz="1100" dirty="0">
                <a:latin typeface="+mn-lt"/>
                <a:ea typeface="ＭＳ Ｐゴシック" pitchFamily="34" charset="-128"/>
                <a:cs typeface="ＭＳ Ｐゴシック" charset="-128"/>
              </a:rPr>
              <a:t>Projet du collectif de médias de la communauté zapotèque à </a:t>
            </a:r>
            <a:r>
              <a:rPr lang="fr-FR" sz="1100" dirty="0" err="1">
                <a:latin typeface="+mn-lt"/>
                <a:ea typeface="ＭＳ Ｐゴシック" pitchFamily="34" charset="-128"/>
                <a:cs typeface="ＭＳ Ｐゴシック" charset="-128"/>
              </a:rPr>
              <a:t>Ranchu</a:t>
            </a:r>
            <a:r>
              <a:rPr lang="fr-FR" sz="1100" dirty="0">
                <a:latin typeface="+mn-lt"/>
                <a:ea typeface="ＭＳ Ｐゴシック" pitchFamily="34" charset="-128"/>
                <a:cs typeface="ＭＳ Ｐゴシック" charset="-128"/>
              </a:rPr>
              <a:t> </a:t>
            </a:r>
            <a:r>
              <a:rPr lang="fr-FR" sz="1100" dirty="0" err="1">
                <a:latin typeface="+mn-lt"/>
                <a:ea typeface="ＭＳ Ｐゴシック" pitchFamily="34" charset="-128"/>
                <a:cs typeface="ＭＳ Ｐゴシック" charset="-128"/>
              </a:rPr>
              <a:t>Gubiña</a:t>
            </a:r>
            <a:r>
              <a:rPr lang="fr-FR" sz="1100" dirty="0">
                <a:latin typeface="+mn-lt"/>
                <a:ea typeface="ＭＳ Ｐゴシック" pitchFamily="34" charset="-128"/>
                <a:cs typeface="ＭＳ Ｐゴシック" charset="-128"/>
              </a:rPr>
              <a:t> – Grupo libre e </a:t>
            </a:r>
            <a:r>
              <a:rPr lang="fr-FR" sz="1100" dirty="0" err="1">
                <a:latin typeface="+mn-lt"/>
                <a:ea typeface="ＭＳ Ｐゴシック" pitchFamily="34" charset="-128"/>
                <a:cs typeface="ＭＳ Ｐゴシック" charset="-128"/>
              </a:rPr>
              <a:t>independiente</a:t>
            </a:r>
            <a:r>
              <a:rPr lang="fr-FR" sz="1100" dirty="0">
                <a:latin typeface="+mn-lt"/>
                <a:ea typeface="ＭＳ Ｐゴシック" pitchFamily="34" charset="-128"/>
                <a:cs typeface="ＭＳ Ｐゴシック" charset="-128"/>
              </a:rPr>
              <a:t> </a:t>
            </a:r>
            <a:r>
              <a:rPr lang="fr-FR" sz="1100" dirty="0" err="1">
                <a:latin typeface="+mn-lt"/>
                <a:ea typeface="ＭＳ Ｐゴシック" pitchFamily="34" charset="-128"/>
                <a:cs typeface="ＭＳ Ｐゴシック" charset="-128"/>
              </a:rPr>
              <a:t>Binni</a:t>
            </a:r>
            <a:r>
              <a:rPr lang="fr-FR" sz="1100" dirty="0">
                <a:latin typeface="+mn-lt"/>
                <a:ea typeface="ＭＳ Ｐゴシック" pitchFamily="34" charset="-128"/>
                <a:cs typeface="ＭＳ Ｐゴシック" charset="-128"/>
              </a:rPr>
              <a:t> </a:t>
            </a:r>
            <a:r>
              <a:rPr lang="fr-FR" sz="1100" dirty="0" err="1">
                <a:latin typeface="+mn-lt"/>
                <a:ea typeface="ＭＳ Ｐゴシック" pitchFamily="34" charset="-128"/>
                <a:cs typeface="ＭＳ Ｐゴシック" charset="-128"/>
              </a:rPr>
              <a:t>Cubi</a:t>
            </a:r>
            <a:r>
              <a:rPr lang="fr-FR" sz="1100" dirty="0">
                <a:latin typeface="+mn-lt"/>
                <a:ea typeface="ＭＳ Ｐゴシック" pitchFamily="34" charset="-128"/>
                <a:cs typeface="ＭＳ Ｐゴシック" charset="-128"/>
              </a:rPr>
              <a:t> - GLIBC (Groupe libre et indépendant du nouveau peuple</a:t>
            </a:r>
            <a:r>
              <a:rPr lang="fr-FR" sz="1100" dirty="0" smtClean="0">
                <a:latin typeface="+mn-lt"/>
                <a:ea typeface="ＭＳ Ｐゴシック" pitchFamily="34" charset="-128"/>
                <a:cs typeface="ＭＳ Ｐゴシック" charset="-128"/>
              </a:rPr>
              <a:t>)</a:t>
            </a:r>
          </a:p>
          <a:p>
            <a:pPr eaLnBrk="0" hangingPunct="0">
              <a:buClr>
                <a:schemeClr val="tx1"/>
              </a:buClr>
            </a:pPr>
            <a:endParaRPr lang="fr-FR" sz="1100" dirty="0">
              <a:latin typeface="+mn-lt"/>
              <a:ea typeface="ＭＳ Ｐゴシック" pitchFamily="34" charset="-128"/>
              <a:cs typeface="ＭＳ Ｐゴシック" charset="-128"/>
            </a:endParaRPr>
          </a:p>
          <a:p>
            <a:pPr algn="ctr" eaLnBrk="0" hangingPunct="0">
              <a:buClr>
                <a:schemeClr val="tx1"/>
              </a:buClr>
            </a:pPr>
            <a:r>
              <a:rPr lang="en-US" sz="1100" dirty="0">
                <a:latin typeface="+mn-lt"/>
                <a:ea typeface="ＭＳ Ｐゴシック" pitchFamily="34" charset="-128"/>
                <a:cs typeface="ＭＳ Ｐゴシック" charset="-128"/>
                <a:hlinkClick r:id="rId2"/>
              </a:rPr>
              <a:t>www.youtube.com/watch?v=TFlCQglD1TM</a:t>
            </a:r>
            <a:endParaRPr lang="en-US" sz="1100" dirty="0">
              <a:latin typeface="+mn-lt"/>
              <a:ea typeface="ＭＳ Ｐゴシック" pitchFamily="34" charset="-128"/>
              <a:cs typeface="ＭＳ Ｐゴシック" charset="-128"/>
            </a:endParaRPr>
          </a:p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597578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2825" y="417513"/>
            <a:ext cx="6480175" cy="984885"/>
          </a:xfrm>
        </p:spPr>
        <p:txBody>
          <a:bodyPr/>
          <a:lstStyle/>
          <a:p>
            <a:r>
              <a:rPr lang="fr-FR" dirty="0" smtClean="0"/>
              <a:t>Vidéo participative et inventaire du PCI : questions ? 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1238" y="1892300"/>
            <a:ext cx="6473825" cy="2545312"/>
          </a:xfrm>
        </p:spPr>
        <p:txBody>
          <a:bodyPr/>
          <a:lstStyle/>
          <a:p>
            <a:pPr marL="179388" indent="-179388" eaLnBrk="1" hangingPunct="1">
              <a:lnSpc>
                <a:spcPct val="100000"/>
              </a:lnSpc>
              <a:spcBef>
                <a:spcPts val="600"/>
              </a:spcBef>
              <a:buClrTx/>
              <a:buFont typeface="Arial" charset="0"/>
              <a:buChar char="•"/>
            </a:pPr>
            <a:r>
              <a:rPr lang="fr-FR" sz="2000" b="0" dirty="0">
                <a:latin typeface="Arial" charset="0"/>
                <a:ea typeface="ＭＳ Ｐゴシック" pitchFamily="34" charset="-128"/>
              </a:rPr>
              <a:t>Quel usage la communauté fera-t-elle de cette vidéo ?</a:t>
            </a:r>
          </a:p>
          <a:p>
            <a:pPr marL="179388" indent="-179388" eaLnBrk="1" hangingPunct="1">
              <a:lnSpc>
                <a:spcPct val="100000"/>
              </a:lnSpc>
              <a:spcBef>
                <a:spcPts val="600"/>
              </a:spcBef>
              <a:buClrTx/>
              <a:buFont typeface="Arial" charset="0"/>
              <a:buChar char="•"/>
            </a:pPr>
            <a:r>
              <a:rPr lang="fr-FR" sz="2000" b="0" dirty="0">
                <a:latin typeface="Arial" charset="0"/>
                <a:ea typeface="ＭＳ Ｐゴシック" pitchFamily="34" charset="-128"/>
              </a:rPr>
              <a:t>Qui contrôle les droits liés à la vidéo communautaire ?</a:t>
            </a:r>
          </a:p>
          <a:p>
            <a:pPr marL="179388" indent="-179388" eaLnBrk="1" hangingPunct="1">
              <a:lnSpc>
                <a:spcPct val="100000"/>
              </a:lnSpc>
              <a:spcBef>
                <a:spcPts val="600"/>
              </a:spcBef>
              <a:buClrTx/>
              <a:buFont typeface="Arial" charset="0"/>
              <a:buChar char="•"/>
            </a:pPr>
            <a:r>
              <a:rPr lang="fr-FR" sz="2000" b="0" dirty="0">
                <a:latin typeface="Arial" charset="0"/>
                <a:ea typeface="ＭＳ Ｐゴシック" pitchFamily="34" charset="-128"/>
              </a:rPr>
              <a:t>Quel est le public de la vidéo ?</a:t>
            </a:r>
          </a:p>
          <a:p>
            <a:pPr marL="179388" indent="-179388" eaLnBrk="1" hangingPunct="1">
              <a:lnSpc>
                <a:spcPct val="100000"/>
              </a:lnSpc>
              <a:spcBef>
                <a:spcPts val="600"/>
              </a:spcBef>
              <a:buClrTx/>
              <a:buFont typeface="Arial" charset="0"/>
              <a:buChar char="•"/>
            </a:pPr>
            <a:r>
              <a:rPr lang="fr-FR" sz="2000" b="0" dirty="0">
                <a:latin typeface="Arial" charset="0"/>
                <a:ea typeface="ＭＳ Ｐゴシック" pitchFamily="34" charset="-128"/>
              </a:rPr>
              <a:t>Rôle du facilitateur vs. la communauté</a:t>
            </a:r>
          </a:p>
          <a:p>
            <a:endParaRPr lang="fr-FR" dirty="0" smtClean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563861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4169" y="734293"/>
            <a:ext cx="5759107" cy="5389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9522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Dans cette présentation…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2825" y="2016125"/>
            <a:ext cx="6480175" cy="3465564"/>
          </a:xfrm>
        </p:spPr>
        <p:txBody>
          <a:bodyPr/>
          <a:lstStyle/>
          <a:p>
            <a:pPr lvl="0">
              <a:lnSpc>
                <a:spcPct val="100000"/>
              </a:lnSpc>
              <a:spcBef>
                <a:spcPts val="600"/>
              </a:spcBef>
              <a:buClr>
                <a:prstClr val="black"/>
              </a:buClr>
              <a:buFont typeface="Arial" charset="0"/>
              <a:buChar char="•"/>
              <a:defRPr/>
            </a:pPr>
            <a:r>
              <a:rPr lang="fr-FR" altLang="fr-FR" sz="2000" b="0" dirty="0">
                <a:solidFill>
                  <a:prstClr val="black"/>
                </a:solidFill>
                <a:ea typeface="ＭＳ Ｐゴシック" charset="-128"/>
              </a:rPr>
              <a:t>Enregistrement vidéo pour le </a:t>
            </a:r>
            <a:r>
              <a:rPr lang="fr-FR" altLang="fr-FR" sz="2000" b="0" dirty="0" smtClean="0">
                <a:solidFill>
                  <a:prstClr val="black"/>
                </a:solidFill>
                <a:ea typeface="ＭＳ Ｐゴシック" charset="-128"/>
              </a:rPr>
              <a:t>PCI</a:t>
            </a:r>
          </a:p>
          <a:p>
            <a:pPr lvl="0">
              <a:lnSpc>
                <a:spcPct val="100000"/>
              </a:lnSpc>
              <a:spcBef>
                <a:spcPts val="600"/>
              </a:spcBef>
              <a:buClr>
                <a:prstClr val="black"/>
              </a:buClr>
              <a:buFont typeface="Arial" charset="0"/>
              <a:buChar char="•"/>
              <a:defRPr/>
            </a:pPr>
            <a:r>
              <a:rPr lang="fr-FR" altLang="fr-FR" sz="2000" b="0" dirty="0">
                <a:solidFill>
                  <a:prstClr val="black"/>
                </a:solidFill>
                <a:ea typeface="ＭＳ Ｐゴシック" charset="-128"/>
              </a:rPr>
              <a:t>Éléments essentiels de la technique </a:t>
            </a:r>
            <a:r>
              <a:rPr lang="fr-FR" altLang="fr-FR" sz="2000" b="0" dirty="0" smtClean="0">
                <a:solidFill>
                  <a:prstClr val="black"/>
                </a:solidFill>
                <a:ea typeface="ＭＳ Ｐゴシック" charset="-128"/>
              </a:rPr>
              <a:t>vidéo</a:t>
            </a:r>
          </a:p>
          <a:p>
            <a:pPr lvl="0">
              <a:lnSpc>
                <a:spcPct val="100000"/>
              </a:lnSpc>
              <a:spcBef>
                <a:spcPts val="600"/>
              </a:spcBef>
              <a:buClr>
                <a:prstClr val="black"/>
              </a:buClr>
              <a:buFont typeface="Arial" charset="0"/>
              <a:buChar char="•"/>
              <a:defRPr/>
            </a:pPr>
            <a:r>
              <a:rPr lang="en-US" altLang="fr-FR" sz="2000" b="0" dirty="0" err="1">
                <a:solidFill>
                  <a:prstClr val="black"/>
                </a:solidFill>
                <a:ea typeface="ＭＳ Ｐゴシック" charset="-128"/>
              </a:rPr>
              <a:t>Qu’est-ce</a:t>
            </a:r>
            <a:r>
              <a:rPr lang="en-US" altLang="fr-FR" sz="2000" b="0" dirty="0">
                <a:solidFill>
                  <a:prstClr val="black"/>
                </a:solidFill>
                <a:ea typeface="ＭＳ Ｐゴシック" charset="-128"/>
              </a:rPr>
              <a:t> </a:t>
            </a:r>
            <a:r>
              <a:rPr lang="en-US" altLang="fr-FR" sz="2000" b="0" dirty="0" err="1">
                <a:solidFill>
                  <a:prstClr val="black"/>
                </a:solidFill>
                <a:ea typeface="ＭＳ Ｐゴシック" charset="-128"/>
              </a:rPr>
              <a:t>qu’une</a:t>
            </a:r>
            <a:r>
              <a:rPr lang="en-US" altLang="fr-FR" sz="2000" b="0" dirty="0">
                <a:solidFill>
                  <a:prstClr val="black"/>
                </a:solidFill>
                <a:ea typeface="ＭＳ Ｐゴシック" charset="-128"/>
              </a:rPr>
              <a:t> </a:t>
            </a:r>
            <a:r>
              <a:rPr lang="en-US" altLang="fr-FR" sz="2000" b="0" dirty="0" err="1">
                <a:solidFill>
                  <a:prstClr val="black"/>
                </a:solidFill>
                <a:ea typeface="ＭＳ Ｐゴシック" charset="-128"/>
              </a:rPr>
              <a:t>vidéo</a:t>
            </a:r>
            <a:r>
              <a:rPr lang="en-US" altLang="fr-FR" sz="2000" b="0" dirty="0">
                <a:solidFill>
                  <a:prstClr val="black"/>
                </a:solidFill>
                <a:ea typeface="ＭＳ Ｐゴシック" charset="-128"/>
              </a:rPr>
              <a:t> participative? </a:t>
            </a:r>
            <a:endParaRPr lang="en-US" altLang="fr-FR" sz="2000" b="0" dirty="0" smtClean="0">
              <a:solidFill>
                <a:prstClr val="black"/>
              </a:solidFill>
              <a:ea typeface="ＭＳ Ｐゴシック" charset="-128"/>
            </a:endParaRPr>
          </a:p>
          <a:p>
            <a:pPr lvl="0">
              <a:lnSpc>
                <a:spcPct val="100000"/>
              </a:lnSpc>
              <a:spcBef>
                <a:spcPts val="600"/>
              </a:spcBef>
              <a:buClr>
                <a:prstClr val="black"/>
              </a:buClr>
              <a:buFont typeface="Arial" charset="0"/>
              <a:buChar char="•"/>
              <a:defRPr/>
            </a:pPr>
            <a:r>
              <a:rPr lang="en-US" altLang="fr-FR" sz="2000" b="0" dirty="0">
                <a:solidFill>
                  <a:prstClr val="black"/>
                </a:solidFill>
                <a:ea typeface="ＭＳ Ｐゴシック" charset="-128"/>
              </a:rPr>
              <a:t>Comment </a:t>
            </a:r>
            <a:r>
              <a:rPr lang="en-US" altLang="fr-FR" sz="2000" b="0" dirty="0" err="1">
                <a:solidFill>
                  <a:prstClr val="black"/>
                </a:solidFill>
                <a:ea typeface="ＭＳ Ｐゴシック" charset="-128"/>
              </a:rPr>
              <a:t>raconter</a:t>
            </a:r>
            <a:r>
              <a:rPr lang="en-US" altLang="fr-FR" sz="2000" b="0" dirty="0">
                <a:solidFill>
                  <a:prstClr val="black"/>
                </a:solidFill>
                <a:ea typeface="ＭＳ Ｐゴシック" charset="-128"/>
              </a:rPr>
              <a:t> </a:t>
            </a:r>
            <a:r>
              <a:rPr lang="en-US" altLang="fr-FR" sz="2000" b="0" dirty="0" err="1">
                <a:solidFill>
                  <a:prstClr val="black"/>
                </a:solidFill>
                <a:ea typeface="ＭＳ Ｐゴシック" charset="-128"/>
              </a:rPr>
              <a:t>une</a:t>
            </a:r>
            <a:r>
              <a:rPr lang="en-US" altLang="fr-FR" sz="2000" b="0" dirty="0">
                <a:solidFill>
                  <a:prstClr val="black"/>
                </a:solidFill>
                <a:ea typeface="ＭＳ Ｐゴシック" charset="-128"/>
              </a:rPr>
              <a:t> </a:t>
            </a:r>
            <a:r>
              <a:rPr lang="en-US" altLang="fr-FR" sz="2000" b="0" dirty="0" smtClean="0">
                <a:solidFill>
                  <a:prstClr val="black"/>
                </a:solidFill>
                <a:ea typeface="ＭＳ Ｐゴシック" charset="-128"/>
              </a:rPr>
              <a:t>histoire avec </a:t>
            </a:r>
            <a:r>
              <a:rPr lang="en-US" altLang="fr-FR" sz="2000" b="0" dirty="0" err="1" smtClean="0">
                <a:solidFill>
                  <a:prstClr val="black"/>
                </a:solidFill>
                <a:ea typeface="ＭＳ Ｐゴシック" charset="-128"/>
              </a:rPr>
              <a:t>une</a:t>
            </a:r>
            <a:r>
              <a:rPr lang="en-US" altLang="fr-FR" sz="2000" b="0" dirty="0" smtClean="0">
                <a:solidFill>
                  <a:prstClr val="black"/>
                </a:solidFill>
                <a:ea typeface="ＭＳ Ｐゴシック" charset="-128"/>
              </a:rPr>
              <a:t> </a:t>
            </a:r>
            <a:r>
              <a:rPr lang="en-US" altLang="fr-FR" sz="2000" b="0" dirty="0" err="1" smtClean="0">
                <a:solidFill>
                  <a:prstClr val="black"/>
                </a:solidFill>
                <a:ea typeface="ＭＳ Ｐゴシック" charset="-128"/>
              </a:rPr>
              <a:t>vidéo</a:t>
            </a:r>
            <a:r>
              <a:rPr lang="en-US" altLang="fr-FR" sz="2000" b="0" dirty="0" smtClean="0">
                <a:solidFill>
                  <a:prstClr val="black"/>
                </a:solidFill>
                <a:ea typeface="ＭＳ Ｐゴシック" charset="-128"/>
              </a:rPr>
              <a:t> participative? </a:t>
            </a:r>
            <a:endParaRPr lang="en-US" altLang="fr-FR" sz="2000" b="0" dirty="0">
              <a:solidFill>
                <a:prstClr val="black"/>
              </a:solidFill>
              <a:ea typeface="ＭＳ Ｐゴシック" charset="-128"/>
            </a:endParaRPr>
          </a:p>
          <a:p>
            <a:pPr lvl="0">
              <a:lnSpc>
                <a:spcPct val="100000"/>
              </a:lnSpc>
              <a:spcBef>
                <a:spcPts val="600"/>
              </a:spcBef>
              <a:buClr>
                <a:prstClr val="black"/>
              </a:buClr>
              <a:buFont typeface="Arial" charset="0"/>
              <a:buChar char="•"/>
              <a:defRPr/>
            </a:pPr>
            <a:r>
              <a:rPr lang="fr-FR" altLang="fr-FR" sz="2000" b="0" dirty="0">
                <a:solidFill>
                  <a:prstClr val="black"/>
                </a:solidFill>
                <a:ea typeface="ＭＳ Ｐゴシック" charset="-128"/>
              </a:rPr>
              <a:t>Méthodes à suivre pour des vidéos </a:t>
            </a:r>
            <a:r>
              <a:rPr lang="fr-FR" altLang="fr-FR" sz="2000" b="0" dirty="0" smtClean="0">
                <a:solidFill>
                  <a:prstClr val="black"/>
                </a:solidFill>
                <a:ea typeface="ＭＳ Ｐゴシック" charset="-128"/>
              </a:rPr>
              <a:t>participatives</a:t>
            </a:r>
          </a:p>
          <a:p>
            <a:pPr lvl="0">
              <a:lnSpc>
                <a:spcPct val="100000"/>
              </a:lnSpc>
              <a:spcBef>
                <a:spcPts val="600"/>
              </a:spcBef>
              <a:buClr>
                <a:prstClr val="black"/>
              </a:buClr>
              <a:buFont typeface="Arial" charset="0"/>
              <a:buChar char="•"/>
              <a:defRPr/>
            </a:pPr>
            <a:r>
              <a:rPr lang="en-US" altLang="fr-FR" sz="2000" b="0" dirty="0" err="1" smtClean="0">
                <a:solidFill>
                  <a:prstClr val="black"/>
                </a:solidFill>
                <a:ea typeface="ＭＳ Ｐゴシック" charset="-128"/>
              </a:rPr>
              <a:t>Ethique</a:t>
            </a:r>
            <a:r>
              <a:rPr lang="en-US" altLang="fr-FR" sz="2000" b="0" dirty="0" smtClean="0">
                <a:solidFill>
                  <a:prstClr val="black"/>
                </a:solidFill>
                <a:ea typeface="ＭＳ Ｐゴシック" charset="-128"/>
              </a:rPr>
              <a:t> et montage</a:t>
            </a:r>
            <a:endParaRPr lang="en-US" altLang="fr-FR" sz="2000" b="0" dirty="0">
              <a:solidFill>
                <a:prstClr val="black"/>
              </a:solidFill>
              <a:ea typeface="ＭＳ Ｐゴシック" charset="-128"/>
            </a:endParaRPr>
          </a:p>
          <a:p>
            <a:pPr lvl="0">
              <a:lnSpc>
                <a:spcPct val="100000"/>
              </a:lnSpc>
              <a:spcBef>
                <a:spcPts val="600"/>
              </a:spcBef>
              <a:buClr>
                <a:prstClr val="black"/>
              </a:buClr>
              <a:buFont typeface="Arial" charset="0"/>
              <a:buChar char="•"/>
              <a:defRPr/>
            </a:pPr>
            <a:r>
              <a:rPr lang="en-US" altLang="fr-FR" sz="2000" b="0" dirty="0" err="1" smtClean="0">
                <a:solidFill>
                  <a:prstClr val="black"/>
                </a:solidFill>
                <a:ea typeface="ＭＳ Ｐゴシック" charset="-128"/>
              </a:rPr>
              <a:t>Recours</a:t>
            </a:r>
            <a:r>
              <a:rPr lang="en-US" altLang="fr-FR" sz="2000" b="0" dirty="0" smtClean="0">
                <a:solidFill>
                  <a:prstClr val="black"/>
                </a:solidFill>
                <a:ea typeface="ＭＳ Ｐゴシック" charset="-128"/>
              </a:rPr>
              <a:t> à la </a:t>
            </a:r>
            <a:r>
              <a:rPr lang="en-US" altLang="fr-FR" sz="2000" b="0" dirty="0" err="1" smtClean="0">
                <a:solidFill>
                  <a:prstClr val="black"/>
                </a:solidFill>
                <a:ea typeface="ＭＳ Ｐゴシック" charset="-128"/>
              </a:rPr>
              <a:t>vidéo</a:t>
            </a:r>
            <a:r>
              <a:rPr lang="en-US" altLang="fr-FR" sz="2000" b="0" dirty="0" smtClean="0">
                <a:solidFill>
                  <a:prstClr val="black"/>
                </a:solidFill>
                <a:ea typeface="ＭＳ Ｐゴシック" charset="-128"/>
              </a:rPr>
              <a:t> </a:t>
            </a:r>
            <a:r>
              <a:rPr lang="en-US" altLang="fr-FR" sz="2000" b="0" dirty="0" err="1" smtClean="0">
                <a:solidFill>
                  <a:prstClr val="black"/>
                </a:solidFill>
                <a:ea typeface="ＭＳ Ｐゴシック" charset="-128"/>
              </a:rPr>
              <a:t>particpative</a:t>
            </a:r>
            <a:r>
              <a:rPr lang="en-US" altLang="fr-FR" sz="2000" b="0" dirty="0" smtClean="0">
                <a:solidFill>
                  <a:prstClr val="black"/>
                </a:solidFill>
                <a:ea typeface="ＭＳ Ｐゴシック" charset="-128"/>
              </a:rPr>
              <a:t> </a:t>
            </a:r>
            <a:endParaRPr lang="en-US" altLang="fr-FR" sz="2000" b="0" dirty="0">
              <a:solidFill>
                <a:prstClr val="black"/>
              </a:solidFill>
              <a:ea typeface="ＭＳ Ｐゴシック" charset="-128"/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910909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Enregistrement vidéo pour le PCI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2825" y="2016125"/>
            <a:ext cx="6480175" cy="2385268"/>
          </a:xfrm>
        </p:spPr>
        <p:txBody>
          <a:bodyPr/>
          <a:lstStyle/>
          <a:p>
            <a:pPr marL="179388" indent="-179388">
              <a:lnSpc>
                <a:spcPct val="100000"/>
              </a:lnSpc>
              <a:spcBef>
                <a:spcPts val="600"/>
              </a:spcBef>
              <a:buFont typeface="Arial" charset="0"/>
              <a:buChar char="•"/>
            </a:pPr>
            <a:r>
              <a:rPr lang="fr-FR" sz="2000" b="0" dirty="0">
                <a:solidFill>
                  <a:srgbClr val="000000"/>
                </a:solidFill>
                <a:ea typeface="ＭＳ Ｐゴシック" pitchFamily="34" charset="-128"/>
                <a:cs typeface="ＭＳ Ｐゴシック" charset="-128"/>
              </a:rPr>
              <a:t>Un moyen peu couteux de capturer des images animées</a:t>
            </a:r>
          </a:p>
          <a:p>
            <a:pPr marL="179388" indent="-179388">
              <a:lnSpc>
                <a:spcPct val="100000"/>
              </a:lnSpc>
              <a:spcBef>
                <a:spcPts val="600"/>
              </a:spcBef>
              <a:buFont typeface="Arial" charset="0"/>
              <a:buChar char="•"/>
            </a:pPr>
            <a:r>
              <a:rPr lang="fr-FR" sz="2000" b="0" dirty="0">
                <a:solidFill>
                  <a:srgbClr val="000000"/>
                </a:solidFill>
                <a:ea typeface="ＭＳ Ｐゴシック" pitchFamily="34" charset="-128"/>
                <a:cs typeface="ＭＳ Ｐゴシック" charset="-128"/>
              </a:rPr>
              <a:t>Les éléments du PCI impliquent des traditions vivantes et des praticiens</a:t>
            </a:r>
          </a:p>
          <a:p>
            <a:pPr marL="179388" indent="-179388">
              <a:lnSpc>
                <a:spcPct val="100000"/>
              </a:lnSpc>
              <a:spcBef>
                <a:spcPts val="600"/>
              </a:spcBef>
              <a:buFont typeface="Arial" charset="0"/>
              <a:buChar char="•"/>
            </a:pPr>
            <a:r>
              <a:rPr lang="fr-FR" sz="2000" b="0" dirty="0">
                <a:solidFill>
                  <a:srgbClr val="000000"/>
                </a:solidFill>
                <a:ea typeface="ＭＳ Ｐゴシック" pitchFamily="34" charset="-128"/>
                <a:cs typeface="ＭＳ Ｐゴシック" charset="-128"/>
              </a:rPr>
              <a:t>Nature évolutive du PCI</a:t>
            </a:r>
          </a:p>
          <a:p>
            <a:pPr marL="179388" indent="-179388">
              <a:lnSpc>
                <a:spcPct val="100000"/>
              </a:lnSpc>
              <a:spcBef>
                <a:spcPts val="600"/>
              </a:spcBef>
              <a:buFont typeface="Arial" charset="0"/>
              <a:buChar char="•"/>
            </a:pPr>
            <a:r>
              <a:rPr lang="fr-FR" sz="2000" b="0" dirty="0">
                <a:solidFill>
                  <a:srgbClr val="000000"/>
                </a:solidFill>
                <a:ea typeface="ＭＳ Ｐゴシック" pitchFamily="34" charset="-128"/>
                <a:cs typeface="ＭＳ Ｐゴシック" charset="-128"/>
              </a:rPr>
              <a:t>Moyen de capturer, à la fois, le processus et le produit des éléments du PCI</a:t>
            </a:r>
          </a:p>
        </p:txBody>
      </p:sp>
    </p:spTree>
    <p:extLst>
      <p:ext uri="{BB962C8B-B14F-4D97-AF65-F5344CB8AC3E}">
        <p14:creationId xmlns:p14="http://schemas.microsoft.com/office/powerpoint/2010/main" val="35321506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re 1"/>
          <p:cNvSpPr>
            <a:spLocks noGrp="1"/>
          </p:cNvSpPr>
          <p:nvPr>
            <p:ph type="title"/>
          </p:nvPr>
        </p:nvSpPr>
        <p:spPr>
          <a:xfrm>
            <a:off x="2282825" y="315913"/>
            <a:ext cx="6480175" cy="984885"/>
          </a:xfrm>
        </p:spPr>
        <p:txBody>
          <a:bodyPr/>
          <a:lstStyle/>
          <a:p>
            <a:pPr eaLnBrk="1" hangingPunct="1"/>
            <a:r>
              <a:rPr lang="fr-FR" dirty="0" smtClean="0"/>
              <a:t>Éléments essentiels de la technique vidéo</a:t>
            </a:r>
          </a:p>
        </p:txBody>
      </p:sp>
      <p:sp>
        <p:nvSpPr>
          <p:cNvPr id="7171" name="Espace réservé du contenu 2"/>
          <p:cNvSpPr>
            <a:spLocks noGrp="1"/>
          </p:cNvSpPr>
          <p:nvPr>
            <p:ph idx="1"/>
          </p:nvPr>
        </p:nvSpPr>
        <p:spPr>
          <a:xfrm>
            <a:off x="4629348" y="1836738"/>
            <a:ext cx="3437681" cy="2689967"/>
          </a:xfrm>
        </p:spPr>
        <p:txBody>
          <a:bodyPr/>
          <a:lstStyle/>
          <a:p>
            <a:pPr marL="179388" indent="-179388" eaLnBrk="1" hangingPunct="1">
              <a:spcBef>
                <a:spcPts val="600"/>
              </a:spcBef>
              <a:buFont typeface="Arial" charset="0"/>
              <a:buChar char="•"/>
            </a:pPr>
            <a:r>
              <a:rPr lang="fr-FR" sz="2000" b="0" dirty="0">
                <a:solidFill>
                  <a:srgbClr val="000000"/>
                </a:solidFill>
                <a:ea typeface="ＭＳ Ｐゴシック" pitchFamily="34" charset="-128"/>
                <a:cs typeface="ＭＳ Ｐゴシック" charset="-128"/>
              </a:rPr>
              <a:t>Apprendre</a:t>
            </a:r>
            <a:r>
              <a:rPr lang="fr-FR" sz="2400" b="0" dirty="0" smtClean="0"/>
              <a:t> </a:t>
            </a:r>
            <a:r>
              <a:rPr lang="fr-FR" sz="2000" b="0" dirty="0">
                <a:solidFill>
                  <a:srgbClr val="000000"/>
                </a:solidFill>
                <a:ea typeface="ＭＳ Ｐゴシック" pitchFamily="34" charset="-128"/>
                <a:cs typeface="ＭＳ Ｐゴシック" charset="-128"/>
              </a:rPr>
              <a:t>à manier une caméra pour savoir réaliser: </a:t>
            </a:r>
          </a:p>
          <a:p>
            <a:pPr marL="179388" lvl="1" indent="-179388" eaLnBrk="1" hangingPunct="1">
              <a:spcBef>
                <a:spcPts val="600"/>
              </a:spcBef>
              <a:buFont typeface="Arial" charset="0"/>
              <a:buChar char="•"/>
            </a:pPr>
            <a:r>
              <a:rPr lang="fr-FR" sz="2000" dirty="0">
                <a:solidFill>
                  <a:srgbClr val="000000"/>
                </a:solidFill>
                <a:ea typeface="ＭＳ Ｐゴシック" pitchFamily="34" charset="-128"/>
                <a:cs typeface="ＭＳ Ｐゴシック" charset="-128"/>
              </a:rPr>
              <a:t>Gros plans</a:t>
            </a:r>
          </a:p>
          <a:p>
            <a:pPr marL="179388" lvl="1" indent="-179388" eaLnBrk="1" hangingPunct="1">
              <a:spcBef>
                <a:spcPts val="600"/>
              </a:spcBef>
              <a:buFont typeface="Arial" charset="0"/>
              <a:buChar char="•"/>
            </a:pPr>
            <a:r>
              <a:rPr lang="fr-FR" sz="2000" dirty="0">
                <a:solidFill>
                  <a:srgbClr val="000000"/>
                </a:solidFill>
                <a:ea typeface="ＭＳ Ｐゴシック" pitchFamily="34" charset="-128"/>
                <a:cs typeface="ＭＳ Ｐゴシック" charset="-128"/>
              </a:rPr>
              <a:t>Plans d’ensemble </a:t>
            </a:r>
          </a:p>
          <a:p>
            <a:pPr marL="179388" lvl="1" indent="-179388" eaLnBrk="1" hangingPunct="1">
              <a:spcBef>
                <a:spcPts val="600"/>
              </a:spcBef>
              <a:buFont typeface="Arial" charset="0"/>
              <a:buChar char="•"/>
            </a:pPr>
            <a:r>
              <a:rPr lang="fr-FR" sz="2000" dirty="0">
                <a:solidFill>
                  <a:srgbClr val="000000"/>
                </a:solidFill>
                <a:ea typeface="ＭＳ Ｐゴシック" pitchFamily="34" charset="-128"/>
                <a:cs typeface="ＭＳ Ｐゴシック" charset="-128"/>
              </a:rPr>
              <a:t>Zooms</a:t>
            </a:r>
          </a:p>
          <a:p>
            <a:pPr marL="179388" lvl="1" indent="-179388" eaLnBrk="1" hangingPunct="1">
              <a:spcBef>
                <a:spcPts val="600"/>
              </a:spcBef>
              <a:buFont typeface="Arial" charset="0"/>
              <a:buChar char="•"/>
            </a:pPr>
            <a:r>
              <a:rPr lang="fr-FR" sz="2000" dirty="0">
                <a:solidFill>
                  <a:srgbClr val="000000"/>
                </a:solidFill>
                <a:ea typeface="ＭＳ Ｐゴシック" pitchFamily="34" charset="-128"/>
                <a:cs typeface="ＭＳ Ｐゴシック" charset="-128"/>
              </a:rPr>
              <a:t>Panoramiques</a:t>
            </a:r>
          </a:p>
          <a:p>
            <a:pPr eaLnBrk="1" hangingPunct="1"/>
            <a:endParaRPr lang="en-US" dirty="0" smtClean="0"/>
          </a:p>
        </p:txBody>
      </p:sp>
      <p:pic>
        <p:nvPicPr>
          <p:cNvPr id="8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866"/>
          <a:stretch>
            <a:fillRect/>
          </a:stretch>
        </p:blipFill>
        <p:spPr bwMode="auto">
          <a:xfrm>
            <a:off x="407988" y="1836738"/>
            <a:ext cx="3894137" cy="218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407988" y="4049515"/>
            <a:ext cx="3199508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pPr>
              <a:buClr>
                <a:schemeClr val="tx1"/>
              </a:buClr>
              <a:defRPr/>
            </a:pPr>
            <a:r>
              <a:rPr lang="fr-FR" sz="800" dirty="0">
                <a:latin typeface="+mn-lt"/>
                <a:cs typeface="ＭＳ Ｐゴシック" charset="-128"/>
              </a:rPr>
              <a:t>©UNESCO / </a:t>
            </a:r>
            <a:r>
              <a:rPr lang="fr-FR" sz="800" dirty="0" err="1" smtClean="0">
                <a:latin typeface="+mn-lt"/>
                <a:cs typeface="ＭＳ Ｐゴシック" charset="-128"/>
              </a:rPr>
              <a:t>Tatenda</a:t>
            </a:r>
            <a:endParaRPr lang="fr-FR" sz="800" dirty="0">
              <a:latin typeface="+mn-lt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551941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re 1"/>
          <p:cNvSpPr>
            <a:spLocks noGrp="1"/>
          </p:cNvSpPr>
          <p:nvPr>
            <p:ph type="title"/>
          </p:nvPr>
        </p:nvSpPr>
        <p:spPr>
          <a:xfrm>
            <a:off x="2282825" y="277813"/>
            <a:ext cx="6480175" cy="861774"/>
          </a:xfrm>
        </p:spPr>
        <p:txBody>
          <a:bodyPr/>
          <a:lstStyle/>
          <a:p>
            <a:pPr eaLnBrk="1" hangingPunct="1"/>
            <a:r>
              <a:rPr lang="fr-FR" sz="2800" dirty="0" smtClean="0"/>
              <a:t>Quelques conseils essentiels </a:t>
            </a:r>
            <a:br>
              <a:rPr lang="fr-FR" sz="2800" dirty="0" smtClean="0"/>
            </a:br>
            <a:r>
              <a:rPr lang="fr-FR" sz="2800" dirty="0" smtClean="0"/>
              <a:t>pour réaliser une vidéo documentaire</a:t>
            </a:r>
          </a:p>
        </p:txBody>
      </p:sp>
      <p:sp>
        <p:nvSpPr>
          <p:cNvPr id="8195" name="Espace réservé du contenu 2"/>
          <p:cNvSpPr>
            <a:spLocks noGrp="1"/>
          </p:cNvSpPr>
          <p:nvPr>
            <p:ph sz="half" idx="2"/>
          </p:nvPr>
        </p:nvSpPr>
        <p:spPr>
          <a:xfrm>
            <a:off x="4583574" y="1275398"/>
            <a:ext cx="4179425" cy="3751796"/>
          </a:xfrm>
        </p:spPr>
        <p:txBody>
          <a:bodyPr/>
          <a:lstStyle/>
          <a:p>
            <a:pPr marL="0" indent="0" eaLnBrk="1" hangingPunct="1">
              <a:buNone/>
            </a:pPr>
            <a:endParaRPr lang="fr-FR" sz="2200" b="0" dirty="0" smtClean="0"/>
          </a:p>
          <a:p>
            <a:pPr marL="179388" indent="-179388" eaLnBrk="1" hangingPunct="1">
              <a:lnSpc>
                <a:spcPct val="100000"/>
              </a:lnSpc>
              <a:spcBef>
                <a:spcPts val="600"/>
              </a:spcBef>
              <a:buFont typeface="Arial" charset="0"/>
              <a:buNone/>
            </a:pPr>
            <a:r>
              <a:rPr lang="fr-FR" sz="2000" b="0" dirty="0" smtClean="0"/>
              <a:t>Le</a:t>
            </a:r>
            <a:r>
              <a:rPr lang="fr-FR" sz="2400" b="0" dirty="0" smtClean="0"/>
              <a:t> </a:t>
            </a:r>
            <a:r>
              <a:rPr lang="fr-FR" sz="2000" b="0" dirty="0" smtClean="0">
                <a:ea typeface="ＭＳ Ｐゴシック" pitchFamily="34" charset="-128"/>
                <a:cs typeface="ＭＳ Ｐゴシック" charset="-128"/>
              </a:rPr>
              <a:t>PCI s’intéresse au processus et non au produit final</a:t>
            </a:r>
          </a:p>
          <a:p>
            <a:pPr marL="179388" indent="-179388" eaLnBrk="1" hangingPunct="1">
              <a:lnSpc>
                <a:spcPct val="100000"/>
              </a:lnSpc>
              <a:spcBef>
                <a:spcPts val="600"/>
              </a:spcBef>
              <a:buFont typeface="Arial" charset="0"/>
              <a:buChar char="•"/>
            </a:pPr>
            <a:r>
              <a:rPr lang="fr-FR" sz="2000" b="0" dirty="0" smtClean="0">
                <a:ea typeface="ＭＳ Ｐゴシック" pitchFamily="34" charset="-128"/>
                <a:cs typeface="ＭＳ Ｐゴシック" charset="-128"/>
              </a:rPr>
              <a:t>Montrez le contexte par des plans </a:t>
            </a:r>
            <a:r>
              <a:rPr lang="fr-FR" sz="2000" b="0" dirty="0">
                <a:ea typeface="ＭＳ Ｐゴシック" pitchFamily="34" charset="-128"/>
                <a:cs typeface="ＭＳ Ｐゴシック" charset="-128"/>
              </a:rPr>
              <a:t>d’ensemble</a:t>
            </a:r>
          </a:p>
          <a:p>
            <a:pPr marL="179388" indent="-179388" eaLnBrk="1" hangingPunct="1">
              <a:lnSpc>
                <a:spcPct val="100000"/>
              </a:lnSpc>
              <a:spcBef>
                <a:spcPts val="600"/>
              </a:spcBef>
              <a:buFont typeface="Arial" charset="0"/>
              <a:buChar char="•"/>
            </a:pPr>
            <a:r>
              <a:rPr lang="fr-FR" sz="2000" b="0" dirty="0" smtClean="0">
                <a:ea typeface="ＭＳ Ｐゴシック" pitchFamily="34" charset="-128"/>
                <a:cs typeface="ＭＳ Ｐゴシック" charset="-128"/>
              </a:rPr>
              <a:t>Réalisez de courtes interviews pour expliquer ce qui a été filmé</a:t>
            </a:r>
          </a:p>
          <a:p>
            <a:pPr marL="179388" indent="-179388" eaLnBrk="1" hangingPunct="1">
              <a:lnSpc>
                <a:spcPct val="100000"/>
              </a:lnSpc>
              <a:spcBef>
                <a:spcPts val="600"/>
              </a:spcBef>
              <a:buFont typeface="Arial" charset="0"/>
              <a:buChar char="•"/>
            </a:pPr>
            <a:r>
              <a:rPr lang="fr-FR" sz="2000" b="0" dirty="0" smtClean="0">
                <a:ea typeface="ＭＳ Ｐゴシック" pitchFamily="34" charset="-128"/>
                <a:cs typeface="ＭＳ Ｐゴシック" charset="-128"/>
              </a:rPr>
              <a:t>Prévoyez des gros plans lorsqu’ils sont utiles (mouvements des pieds et des mains pour les danses, expressions du visage, etc.)</a:t>
            </a:r>
            <a:endParaRPr lang="en-US" sz="2000" b="0" dirty="0">
              <a:ea typeface="ＭＳ Ｐゴシック" pitchFamily="34" charset="-128"/>
              <a:cs typeface="ＭＳ Ｐゴシック" charset="-128"/>
            </a:endParaRPr>
          </a:p>
        </p:txBody>
      </p:sp>
      <p:pic>
        <p:nvPicPr>
          <p:cNvPr id="15" name="Content Placeholder 2"/>
          <p:cNvPicPr>
            <a:picLocks noGrp="1" noChangeAspect="1"/>
          </p:cNvPicPr>
          <p:nvPr>
            <p:ph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6760" y="1525588"/>
            <a:ext cx="1512888" cy="1543050"/>
          </a:xfrm>
        </p:spPr>
      </p:pic>
      <p:pic>
        <p:nvPicPr>
          <p:cNvPr id="16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1723" y="1620838"/>
            <a:ext cx="19304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748" y="3165475"/>
            <a:ext cx="1831975" cy="137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1273" y="3163888"/>
            <a:ext cx="1885950" cy="141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198" y="4635500"/>
            <a:ext cx="2152650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8448" y="4803775"/>
            <a:ext cx="1928812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0426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2825" y="417513"/>
            <a:ext cx="6480175" cy="984885"/>
          </a:xfrm>
        </p:spPr>
        <p:txBody>
          <a:bodyPr/>
          <a:lstStyle/>
          <a:p>
            <a:r>
              <a:rPr lang="fr-FR" dirty="0" smtClean="0"/>
              <a:t>Qu’est-ce qu’une vidéo participative? 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5585" y="1906929"/>
            <a:ext cx="8207415" cy="3385542"/>
          </a:xfrm>
        </p:spPr>
        <p:txBody>
          <a:bodyPr/>
          <a:lstStyle/>
          <a:p>
            <a:pPr marL="179388" indent="-179388" eaLnBrk="1" hangingPunct="1">
              <a:lnSpc>
                <a:spcPct val="100000"/>
              </a:lnSpc>
              <a:spcBef>
                <a:spcPts val="600"/>
              </a:spcBef>
              <a:buClrTx/>
              <a:buSzPct val="85000"/>
              <a:buFont typeface="Arial" charset="0"/>
              <a:buChar char="•"/>
            </a:pPr>
            <a:r>
              <a:rPr lang="fr-FR" sz="2000" b="0" dirty="0">
                <a:latin typeface="Arial" charset="0"/>
                <a:ea typeface="ＭＳ Ｐゴシック" pitchFamily="34" charset="-128"/>
              </a:rPr>
              <a:t>Les participants et les membres de la communauté apprennent à se filmer en vidéo eux-mêmes et ne sont pas « filmés » par des experts ou des techniciens </a:t>
            </a:r>
          </a:p>
          <a:p>
            <a:pPr marL="179388" indent="-179388" eaLnBrk="1" hangingPunct="1">
              <a:lnSpc>
                <a:spcPct val="100000"/>
              </a:lnSpc>
              <a:spcBef>
                <a:spcPts val="600"/>
              </a:spcBef>
              <a:buClrTx/>
              <a:buSzPct val="85000"/>
              <a:buFont typeface="Arial" charset="0"/>
              <a:buChar char="•"/>
            </a:pPr>
            <a:r>
              <a:rPr lang="fr-FR" sz="2000" b="0" dirty="0">
                <a:latin typeface="Arial" charset="0"/>
                <a:ea typeface="ＭＳ Ｐゴシック" pitchFamily="34" charset="-128"/>
              </a:rPr>
              <a:t>La vidéo participative est un outil fréquemment utilisé pour le développement ou « l’amélioration des conditions sociales »</a:t>
            </a:r>
          </a:p>
          <a:p>
            <a:pPr marL="179388" indent="-179388" eaLnBrk="1" hangingPunct="1">
              <a:lnSpc>
                <a:spcPct val="100000"/>
              </a:lnSpc>
              <a:spcBef>
                <a:spcPts val="600"/>
              </a:spcBef>
              <a:buClrTx/>
              <a:buSzPct val="85000"/>
              <a:buFont typeface="Arial" charset="0"/>
              <a:buChar char="•"/>
            </a:pPr>
            <a:r>
              <a:rPr lang="fr-FR" sz="2000" b="0" dirty="0">
                <a:latin typeface="Arial" charset="0"/>
                <a:ea typeface="ＭＳ Ｐゴシック" pitchFamily="34" charset="-128"/>
              </a:rPr>
              <a:t>Elle permet à la communauté de s’exprimer avec sa propre voix </a:t>
            </a:r>
          </a:p>
          <a:p>
            <a:pPr marL="179388" indent="-179388" eaLnBrk="1" hangingPunct="1">
              <a:lnSpc>
                <a:spcPct val="100000"/>
              </a:lnSpc>
              <a:spcBef>
                <a:spcPts val="600"/>
              </a:spcBef>
              <a:buClrTx/>
              <a:buSzPct val="85000"/>
              <a:buFont typeface="Arial" charset="0"/>
              <a:buChar char="•"/>
            </a:pPr>
            <a:r>
              <a:rPr lang="fr-FR" sz="2000" b="0" dirty="0">
                <a:latin typeface="Arial" charset="0"/>
                <a:ea typeface="ＭＳ Ｐゴシック" pitchFamily="34" charset="-128"/>
              </a:rPr>
              <a:t>Elle permet de créer un projet qui inclut les participants, ils en sont les acteurs</a:t>
            </a:r>
          </a:p>
          <a:p>
            <a:pPr marL="179388" indent="-179388" eaLnBrk="1" hangingPunct="1">
              <a:lnSpc>
                <a:spcPct val="100000"/>
              </a:lnSpc>
              <a:spcBef>
                <a:spcPts val="600"/>
              </a:spcBef>
              <a:buClrTx/>
              <a:buSzPct val="85000"/>
              <a:buFont typeface="Arial" charset="0"/>
              <a:buChar char="•"/>
            </a:pPr>
            <a:r>
              <a:rPr lang="fr-FR" sz="2000" b="0" dirty="0">
                <a:latin typeface="Arial" charset="0"/>
                <a:ea typeface="ＭＳ Ｐゴシック" pitchFamily="34" charset="-128"/>
              </a:rPr>
              <a:t>Elle crée la propriété du PCI tout en le documentant, elle capte la nature vivante et évolutive du PCI</a:t>
            </a:r>
            <a:endParaRPr lang="en-US" sz="2000" b="0" dirty="0">
              <a:latin typeface="Arial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792572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2825" y="417513"/>
            <a:ext cx="6480175" cy="984885"/>
          </a:xfrm>
        </p:spPr>
        <p:txBody>
          <a:bodyPr/>
          <a:lstStyle/>
          <a:p>
            <a:r>
              <a:rPr lang="fr-FR" dirty="0"/>
              <a:t>V</a:t>
            </a:r>
            <a:r>
              <a:rPr lang="fr-FR" dirty="0" smtClean="0"/>
              <a:t>idéo participative: </a:t>
            </a:r>
            <a:br>
              <a:rPr lang="fr-FR" dirty="0" smtClean="0"/>
            </a:br>
            <a:r>
              <a:rPr lang="fr-FR" dirty="0" smtClean="0"/>
              <a:t>Termes et concepts associés</a:t>
            </a:r>
            <a:endParaRPr lang="en-US" spc="-10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2825" y="1905000"/>
            <a:ext cx="6480175" cy="1618905"/>
          </a:xfrm>
        </p:spPr>
        <p:txBody>
          <a:bodyPr/>
          <a:lstStyle/>
          <a:p>
            <a:pPr marL="179388" indent="-179388" eaLnBrk="1" hangingPunct="1">
              <a:lnSpc>
                <a:spcPct val="100000"/>
              </a:lnSpc>
              <a:spcBef>
                <a:spcPts val="600"/>
              </a:spcBef>
              <a:buClrTx/>
              <a:buFont typeface="Arial" charset="0"/>
              <a:buChar char="•"/>
            </a:pPr>
            <a:r>
              <a:rPr lang="fr-FR" sz="2000" b="0" dirty="0">
                <a:latin typeface="Arial" charset="0"/>
                <a:ea typeface="ＭＳ Ｐゴシック" pitchFamily="34" charset="-128"/>
              </a:rPr>
              <a:t>Production et réalisation participatives de films</a:t>
            </a:r>
          </a:p>
          <a:p>
            <a:pPr marL="179388" indent="-179388" eaLnBrk="1" hangingPunct="1">
              <a:lnSpc>
                <a:spcPct val="100000"/>
              </a:lnSpc>
              <a:spcBef>
                <a:spcPts val="600"/>
              </a:spcBef>
              <a:buClrTx/>
              <a:buFont typeface="Arial" charset="0"/>
              <a:buChar char="•"/>
            </a:pPr>
            <a:r>
              <a:rPr lang="fr-FR" sz="2000" b="0" dirty="0">
                <a:latin typeface="Arial" charset="0"/>
                <a:ea typeface="ＭＳ Ｐゴシック" pitchFamily="34" charset="-128"/>
              </a:rPr>
              <a:t>Média communautaire</a:t>
            </a:r>
          </a:p>
          <a:p>
            <a:pPr marL="179388" indent="-179388" eaLnBrk="1" hangingPunct="1">
              <a:lnSpc>
                <a:spcPct val="100000"/>
              </a:lnSpc>
              <a:spcBef>
                <a:spcPts val="600"/>
              </a:spcBef>
              <a:buClrTx/>
              <a:buFont typeface="Arial" charset="0"/>
              <a:buChar char="•"/>
            </a:pPr>
            <a:r>
              <a:rPr lang="fr-FR" sz="2000" b="0" dirty="0">
                <a:latin typeface="Arial" charset="0"/>
                <a:ea typeface="ＭＳ Ｐゴシック" pitchFamily="34" charset="-128"/>
              </a:rPr>
              <a:t>Vidéo communautaire</a:t>
            </a:r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885346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2825" y="417513"/>
            <a:ext cx="6480175" cy="984885"/>
          </a:xfrm>
        </p:spPr>
        <p:txBody>
          <a:bodyPr/>
          <a:lstStyle/>
          <a:p>
            <a:r>
              <a:rPr lang="fr-FR" dirty="0" smtClean="0"/>
              <a:t>Comment raconter une histoire? </a:t>
            </a:r>
            <a:br>
              <a:rPr lang="fr-FR" dirty="0" smtClean="0"/>
            </a:b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1238" y="1905000"/>
            <a:ext cx="6473825" cy="3237809"/>
          </a:xfrm>
        </p:spPr>
        <p:txBody>
          <a:bodyPr/>
          <a:lstStyle/>
          <a:p>
            <a:pPr marL="179388" indent="-179388" eaLnBrk="1" hangingPunct="1">
              <a:lnSpc>
                <a:spcPct val="100000"/>
              </a:lnSpc>
              <a:spcBef>
                <a:spcPts val="600"/>
              </a:spcBef>
              <a:buClrTx/>
              <a:buFont typeface="Arial" charset="0"/>
              <a:buChar char="•"/>
            </a:pPr>
            <a:r>
              <a:rPr lang="fr-FR" sz="2000" b="0" dirty="0">
                <a:latin typeface="Arial" charset="0"/>
                <a:ea typeface="ＭＳ Ｐゴシック" pitchFamily="34" charset="-128"/>
              </a:rPr>
              <a:t>Récit ou story-board numérique</a:t>
            </a:r>
          </a:p>
          <a:p>
            <a:pPr marL="179388" indent="-179388" eaLnBrk="1" hangingPunct="1">
              <a:lnSpc>
                <a:spcPct val="100000"/>
              </a:lnSpc>
              <a:spcBef>
                <a:spcPts val="600"/>
              </a:spcBef>
              <a:buClrTx/>
              <a:buFont typeface="Arial" charset="0"/>
              <a:buChar char="•"/>
            </a:pPr>
            <a:r>
              <a:rPr lang="fr-FR" sz="2000" b="0" dirty="0">
                <a:latin typeface="Arial" charset="0"/>
                <a:ea typeface="ＭＳ Ｐゴシック" pitchFamily="34" charset="-128"/>
              </a:rPr>
              <a:t>Raconter une histoire </a:t>
            </a:r>
          </a:p>
          <a:p>
            <a:pPr marL="179388" indent="-179388" eaLnBrk="1" hangingPunct="1">
              <a:lnSpc>
                <a:spcPct val="100000"/>
              </a:lnSpc>
              <a:spcBef>
                <a:spcPts val="600"/>
              </a:spcBef>
              <a:buClrTx/>
              <a:buFont typeface="Arial" charset="0"/>
              <a:buChar char="•"/>
            </a:pPr>
            <a:r>
              <a:rPr lang="fr-FR" sz="2000" b="0" dirty="0">
                <a:latin typeface="Arial" charset="0"/>
                <a:ea typeface="ＭＳ Ｐゴシック" pitchFamily="34" charset="-128"/>
              </a:rPr>
              <a:t>Commencement, milieu et fin</a:t>
            </a:r>
          </a:p>
          <a:p>
            <a:pPr marL="179388" indent="-179388" eaLnBrk="1" hangingPunct="1">
              <a:lnSpc>
                <a:spcPct val="100000"/>
              </a:lnSpc>
              <a:spcBef>
                <a:spcPts val="600"/>
              </a:spcBef>
              <a:buClrTx/>
              <a:buFont typeface="Arial" charset="0"/>
              <a:buChar char="•"/>
            </a:pPr>
            <a:r>
              <a:rPr lang="fr-FR" sz="2000" b="0" dirty="0">
                <a:latin typeface="Arial" charset="0"/>
                <a:ea typeface="ＭＳ Ｐゴシック" pitchFamily="34" charset="-128"/>
              </a:rPr>
              <a:t>Qui raconte l’histoire ?</a:t>
            </a:r>
          </a:p>
          <a:p>
            <a:pPr marL="179388" indent="-179388" eaLnBrk="1" hangingPunct="1">
              <a:lnSpc>
                <a:spcPct val="100000"/>
              </a:lnSpc>
              <a:spcBef>
                <a:spcPts val="600"/>
              </a:spcBef>
              <a:buClrTx/>
              <a:buFont typeface="Arial" charset="0"/>
              <a:buChar char="•"/>
            </a:pPr>
            <a:r>
              <a:rPr lang="fr-FR" sz="2000" b="0" dirty="0">
                <a:latin typeface="Arial" charset="0"/>
                <a:ea typeface="ＭＳ Ｐゴシック" pitchFamily="34" charset="-128"/>
              </a:rPr>
              <a:t>Prévoir le type de plans – gros plans, plans d’ensemble, zoom, etc. </a:t>
            </a:r>
          </a:p>
          <a:p>
            <a:pPr eaLnBrk="1" hangingPunct="1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96368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2825" y="417513"/>
            <a:ext cx="6480175" cy="461665"/>
          </a:xfrm>
        </p:spPr>
        <p:txBody>
          <a:bodyPr/>
          <a:lstStyle/>
          <a:p>
            <a:r>
              <a:rPr lang="fr-FR" sz="3000" dirty="0" smtClean="0"/>
              <a:t>Vidéo participative : story-board</a:t>
            </a:r>
            <a:endParaRPr lang="fr-FR" sz="3000" dirty="0"/>
          </a:p>
        </p:txBody>
      </p:sp>
      <p:pic>
        <p:nvPicPr>
          <p:cNvPr id="10" name="Picture 7" descr="C:\Users\c_sagnier\AppData\Local\Microsoft\Windows\Temporary Internet Files\Content.IE5\1JRWAIZ3\6257574188_b47045bab8_z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88" y="2344838"/>
            <a:ext cx="3600273" cy="2700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 descr="C:\Users\c_sagnier\AppData\Local\Microsoft\Windows\Temporary Internet Files\Content.IE5\4G9VT2U8\2240068334_5c8603132d_z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6198" y="2344838"/>
            <a:ext cx="3594226" cy="2695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3462009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Unesc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7DEDB"/>
      </a:accent1>
      <a:accent2>
        <a:srgbClr val="00D213"/>
      </a:accent2>
      <a:accent3>
        <a:srgbClr val="FF0000"/>
      </a:accent3>
      <a:accent4>
        <a:srgbClr val="FFFF00"/>
      </a:accent4>
      <a:accent5>
        <a:srgbClr val="07DEDB"/>
      </a:accent5>
      <a:accent6>
        <a:srgbClr val="00D213"/>
      </a:accent6>
      <a:hlink>
        <a:srgbClr val="0000FF"/>
      </a:hlink>
      <a:folHlink>
        <a:srgbClr val="800080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dirty="0" err="1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1757</TotalTime>
  <Words>877</Words>
  <Application>Microsoft Office PowerPoint</Application>
  <PresentationFormat>On-screen Show (4:3)</PresentationFormat>
  <Paragraphs>152</Paragraphs>
  <Slides>16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 Bold</vt:lpstr>
      <vt:lpstr>ＭＳ Ｐゴシック</vt:lpstr>
      <vt:lpstr>Arial</vt:lpstr>
      <vt:lpstr>Calibri</vt:lpstr>
      <vt:lpstr>Thème Office</vt:lpstr>
      <vt:lpstr>Vidéo participative Présentation PowerPoint de l’Unité 27</vt:lpstr>
      <vt:lpstr>Dans cette présentation…</vt:lpstr>
      <vt:lpstr>Enregistrement vidéo pour le PCI</vt:lpstr>
      <vt:lpstr>Éléments essentiels de la technique vidéo</vt:lpstr>
      <vt:lpstr>Quelques conseils essentiels  pour réaliser une vidéo documentaire</vt:lpstr>
      <vt:lpstr>Qu’est-ce qu’une vidéo participative? </vt:lpstr>
      <vt:lpstr>Vidéo participative:  Termes et concepts associés</vt:lpstr>
      <vt:lpstr>Comment raconter une histoire?  </vt:lpstr>
      <vt:lpstr>Vidéo participative : story-board</vt:lpstr>
      <vt:lpstr>Méthodes à suivre pour des vidéos participatives</vt:lpstr>
      <vt:lpstr>Méthodes à suivre pour des vidéos participatives : comparaison</vt:lpstr>
      <vt:lpstr>Éthique, montage et droits</vt:lpstr>
      <vt:lpstr>Pourquoi avoir recours à la vidéo participative?   </vt:lpstr>
      <vt:lpstr>Étude de cas : Na Modesta (Mexique)</vt:lpstr>
      <vt:lpstr>Vidéo participative et inventaire du PCI : questions ?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**** ****</dc:creator>
  <cp:lastModifiedBy>Kim, Dain</cp:lastModifiedBy>
  <cp:revision>135</cp:revision>
  <dcterms:created xsi:type="dcterms:W3CDTF">2013-12-08T20:54:29Z</dcterms:created>
  <dcterms:modified xsi:type="dcterms:W3CDTF">2018-04-23T08:32:05Z</dcterms:modified>
</cp:coreProperties>
</file>