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7" r:id="rId2"/>
    <p:sldId id="262" r:id="rId3"/>
    <p:sldId id="266" r:id="rId4"/>
    <p:sldId id="268" r:id="rId5"/>
    <p:sldId id="292" r:id="rId6"/>
    <p:sldId id="270" r:id="rId7"/>
    <p:sldId id="275" r:id="rId8"/>
    <p:sldId id="293" r:id="rId9"/>
    <p:sldId id="294" r:id="rId10"/>
    <p:sldId id="295" r:id="rId11"/>
    <p:sldId id="296" r:id="rId12"/>
    <p:sldId id="297" r:id="rId13"/>
    <p:sldId id="299" r:id="rId14"/>
    <p:sldId id="300" r:id="rId15"/>
    <p:sldId id="301" r:id="rId16"/>
    <p:sldId id="305" r:id="rId17"/>
    <p:sldId id="302" r:id="rId18"/>
    <p:sldId id="303" r:id="rId19"/>
    <p:sldId id="304" r:id="rId20"/>
    <p:sldId id="306" r:id="rId21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88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48" y="1146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469014-8C7C-4E4E-9DE1-31BE0692C0FF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05C7E4A9-0682-488A-BDCF-A142B08411BB}">
      <dgm:prSet phldrT="[Text]"/>
      <dgm:spPr/>
      <dgm:t>
        <a:bodyPr/>
        <a:lstStyle/>
        <a:p>
          <a:r>
            <a:rPr lang="ru-RU" dirty="0" err="1" smtClean="0"/>
            <a:t>Жизнеспо-собен</a:t>
          </a:r>
          <a:endParaRPr lang="en-ZA" dirty="0"/>
        </a:p>
      </dgm:t>
    </dgm:pt>
    <dgm:pt modelId="{BD90937E-D92B-4D96-AC46-E774AA8861DC}" type="parTrans" cxnId="{CAC095FE-6C5D-448B-800B-A3C4D89774DC}">
      <dgm:prSet/>
      <dgm:spPr/>
      <dgm:t>
        <a:bodyPr/>
        <a:lstStyle/>
        <a:p>
          <a:endParaRPr lang="en-ZA"/>
        </a:p>
      </dgm:t>
    </dgm:pt>
    <dgm:pt modelId="{AF10D0F5-C1BD-4185-AF54-EEB3B4F88417}" type="sibTrans" cxnId="{CAC095FE-6C5D-448B-800B-A3C4D89774DC}">
      <dgm:prSet/>
      <dgm:spPr/>
      <dgm:t>
        <a:bodyPr/>
        <a:lstStyle/>
        <a:p>
          <a:endParaRPr lang="en-ZA"/>
        </a:p>
      </dgm:t>
    </dgm:pt>
    <dgm:pt modelId="{232D4792-8C22-4594-8F58-A98FE89076AD}">
      <dgm:prSet phldrT="[Text]"/>
      <dgm:spPr/>
      <dgm:t>
        <a:bodyPr/>
        <a:lstStyle/>
        <a:p>
          <a:r>
            <a:rPr lang="ru-RU" dirty="0" smtClean="0"/>
            <a:t>Номинация в РС</a:t>
          </a:r>
          <a:endParaRPr lang="en-ZA" dirty="0"/>
        </a:p>
      </dgm:t>
    </dgm:pt>
    <dgm:pt modelId="{2A422868-F958-4046-9E12-26D0F03C5616}" type="parTrans" cxnId="{6D31009F-1C9F-4DE8-AD2D-AEC1424DA426}">
      <dgm:prSet/>
      <dgm:spPr/>
      <dgm:t>
        <a:bodyPr/>
        <a:lstStyle/>
        <a:p>
          <a:endParaRPr lang="en-ZA"/>
        </a:p>
      </dgm:t>
    </dgm:pt>
    <dgm:pt modelId="{25738122-35DD-44C8-AC35-1CEA8D94B8B3}" type="sibTrans" cxnId="{6D31009F-1C9F-4DE8-AD2D-AEC1424DA426}">
      <dgm:prSet/>
      <dgm:spPr/>
      <dgm:t>
        <a:bodyPr/>
        <a:lstStyle/>
        <a:p>
          <a:endParaRPr lang="en-ZA"/>
        </a:p>
      </dgm:t>
    </dgm:pt>
    <dgm:pt modelId="{32CDF5DD-DE85-405E-A03A-29D5021EDE04}">
      <dgm:prSet phldrT="[Text]"/>
      <dgm:spPr/>
      <dgm:t>
        <a:bodyPr/>
        <a:lstStyle/>
        <a:p>
          <a:r>
            <a:rPr lang="ru-RU" dirty="0" smtClean="0"/>
            <a:t>Низкая </a:t>
          </a:r>
          <a:r>
            <a:rPr lang="ru-RU" dirty="0" err="1" smtClean="0"/>
            <a:t>жизнеспо-собность</a:t>
          </a:r>
          <a:endParaRPr lang="en-ZA" dirty="0"/>
        </a:p>
      </dgm:t>
    </dgm:pt>
    <dgm:pt modelId="{E14F76FE-99FB-4977-ABB5-BFE010DEF3B2}" type="parTrans" cxnId="{063D1689-E177-46B4-9184-739A393040E5}">
      <dgm:prSet/>
      <dgm:spPr/>
      <dgm:t>
        <a:bodyPr/>
        <a:lstStyle/>
        <a:p>
          <a:endParaRPr lang="en-ZA"/>
        </a:p>
      </dgm:t>
    </dgm:pt>
    <dgm:pt modelId="{99AF7868-AF8F-4A2E-9C00-AB5DEBC1CD2A}" type="sibTrans" cxnId="{063D1689-E177-46B4-9184-739A393040E5}">
      <dgm:prSet/>
      <dgm:spPr/>
      <dgm:t>
        <a:bodyPr/>
        <a:lstStyle/>
        <a:p>
          <a:endParaRPr lang="en-ZA"/>
        </a:p>
      </dgm:t>
    </dgm:pt>
    <dgm:pt modelId="{2F2606C7-BF03-451A-8F16-E36354BC1CC6}">
      <dgm:prSet phldrT="[Text]"/>
      <dgm:spPr/>
      <dgm:t>
        <a:bodyPr/>
        <a:lstStyle/>
        <a:p>
          <a:r>
            <a:rPr lang="ru-RU" dirty="0" smtClean="0"/>
            <a:t>Номинация в ССО</a:t>
          </a:r>
          <a:endParaRPr lang="en-ZA" dirty="0"/>
        </a:p>
      </dgm:t>
    </dgm:pt>
    <dgm:pt modelId="{876C2D8E-81BC-4267-9A8F-401ED7CB19E9}" type="parTrans" cxnId="{35EC0CCC-4606-4546-A7FE-F761B9C46BAE}">
      <dgm:prSet/>
      <dgm:spPr/>
      <dgm:t>
        <a:bodyPr/>
        <a:lstStyle/>
        <a:p>
          <a:endParaRPr lang="en-ZA"/>
        </a:p>
      </dgm:t>
    </dgm:pt>
    <dgm:pt modelId="{74B7AAE0-84A6-4AEB-B1BC-806430924ACB}" type="sibTrans" cxnId="{35EC0CCC-4606-4546-A7FE-F761B9C46BAE}">
      <dgm:prSet/>
      <dgm:spPr/>
      <dgm:t>
        <a:bodyPr/>
        <a:lstStyle/>
        <a:p>
          <a:endParaRPr lang="en-ZA"/>
        </a:p>
      </dgm:t>
    </dgm:pt>
    <dgm:pt modelId="{1730C877-46B5-4A38-B826-0D625EF019F6}" type="pres">
      <dgm:prSet presAssocID="{E7469014-8C7C-4E4E-9DE1-31BE0692C0FF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ZA"/>
        </a:p>
      </dgm:t>
    </dgm:pt>
    <dgm:pt modelId="{BBC5BD1D-2F45-4D27-8D1F-E8562C7776F0}" type="pres">
      <dgm:prSet presAssocID="{05C7E4A9-0682-488A-BDCF-A142B08411BB}" presName="linNode" presStyleCnt="0"/>
      <dgm:spPr/>
    </dgm:pt>
    <dgm:pt modelId="{F016766E-D8AE-4B5C-9471-BB81A9CB36E5}" type="pres">
      <dgm:prSet presAssocID="{05C7E4A9-0682-488A-BDCF-A142B08411BB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FF19FA6-B1C4-4592-BBA6-681C4FC87807}" type="pres">
      <dgm:prSet presAssocID="{05C7E4A9-0682-488A-BDCF-A142B08411BB}" presName="childShp" presStyleLbl="bgAccFollowNode1" presStyleIdx="0" presStyleCnt="2" custScaleY="2649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3A0210E-D281-4858-AC1A-B178A94B6F42}" type="pres">
      <dgm:prSet presAssocID="{AF10D0F5-C1BD-4185-AF54-EEB3B4F88417}" presName="spacing" presStyleCnt="0"/>
      <dgm:spPr/>
    </dgm:pt>
    <dgm:pt modelId="{86B387C7-7B4A-4E18-B30B-69E4C61B024C}" type="pres">
      <dgm:prSet presAssocID="{32CDF5DD-DE85-405E-A03A-29D5021EDE04}" presName="linNode" presStyleCnt="0"/>
      <dgm:spPr/>
    </dgm:pt>
    <dgm:pt modelId="{8EC71BF7-90D1-40B8-87FB-17FFCB125D6A}" type="pres">
      <dgm:prSet presAssocID="{32CDF5DD-DE85-405E-A03A-29D5021EDE04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9E3C12EC-A043-40CC-81CF-E35555A9A078}" type="pres">
      <dgm:prSet presAssocID="{32CDF5DD-DE85-405E-A03A-29D5021EDE04}" presName="childShp" presStyleLbl="bgAccFollowNode1" presStyleIdx="1" presStyleCnt="2" custScaleY="3724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FFF317D-0625-4E11-98CD-4097D51B1438}" type="presOf" srcId="{E7469014-8C7C-4E4E-9DE1-31BE0692C0FF}" destId="{1730C877-46B5-4A38-B826-0D625EF019F6}" srcOrd="0" destOrd="0" presId="urn:microsoft.com/office/officeart/2005/8/layout/vList6"/>
    <dgm:cxn modelId="{53B39252-B71A-49D2-87EF-D7A54EA130B3}" type="presOf" srcId="{32CDF5DD-DE85-405E-A03A-29D5021EDE04}" destId="{8EC71BF7-90D1-40B8-87FB-17FFCB125D6A}" srcOrd="0" destOrd="0" presId="urn:microsoft.com/office/officeart/2005/8/layout/vList6"/>
    <dgm:cxn modelId="{647BC16E-0CC7-4226-B705-9B6A2339235C}" type="presOf" srcId="{05C7E4A9-0682-488A-BDCF-A142B08411BB}" destId="{F016766E-D8AE-4B5C-9471-BB81A9CB36E5}" srcOrd="0" destOrd="0" presId="urn:microsoft.com/office/officeart/2005/8/layout/vList6"/>
    <dgm:cxn modelId="{30417FB9-6A59-4449-A416-F0C02EB09A85}" type="presOf" srcId="{232D4792-8C22-4594-8F58-A98FE89076AD}" destId="{5FF19FA6-B1C4-4592-BBA6-681C4FC87807}" srcOrd="0" destOrd="0" presId="urn:microsoft.com/office/officeart/2005/8/layout/vList6"/>
    <dgm:cxn modelId="{063D1689-E177-46B4-9184-739A393040E5}" srcId="{E7469014-8C7C-4E4E-9DE1-31BE0692C0FF}" destId="{32CDF5DD-DE85-405E-A03A-29D5021EDE04}" srcOrd="1" destOrd="0" parTransId="{E14F76FE-99FB-4977-ABB5-BFE010DEF3B2}" sibTransId="{99AF7868-AF8F-4A2E-9C00-AB5DEBC1CD2A}"/>
    <dgm:cxn modelId="{9C863364-B2BA-4305-BDEF-C3B1E18A2C82}" type="presOf" srcId="{2F2606C7-BF03-451A-8F16-E36354BC1CC6}" destId="{9E3C12EC-A043-40CC-81CF-E35555A9A078}" srcOrd="0" destOrd="0" presId="urn:microsoft.com/office/officeart/2005/8/layout/vList6"/>
    <dgm:cxn modelId="{CAC095FE-6C5D-448B-800B-A3C4D89774DC}" srcId="{E7469014-8C7C-4E4E-9DE1-31BE0692C0FF}" destId="{05C7E4A9-0682-488A-BDCF-A142B08411BB}" srcOrd="0" destOrd="0" parTransId="{BD90937E-D92B-4D96-AC46-E774AA8861DC}" sibTransId="{AF10D0F5-C1BD-4185-AF54-EEB3B4F88417}"/>
    <dgm:cxn modelId="{6D31009F-1C9F-4DE8-AD2D-AEC1424DA426}" srcId="{05C7E4A9-0682-488A-BDCF-A142B08411BB}" destId="{232D4792-8C22-4594-8F58-A98FE89076AD}" srcOrd="0" destOrd="0" parTransId="{2A422868-F958-4046-9E12-26D0F03C5616}" sibTransId="{25738122-35DD-44C8-AC35-1CEA8D94B8B3}"/>
    <dgm:cxn modelId="{35EC0CCC-4606-4546-A7FE-F761B9C46BAE}" srcId="{32CDF5DD-DE85-405E-A03A-29D5021EDE04}" destId="{2F2606C7-BF03-451A-8F16-E36354BC1CC6}" srcOrd="0" destOrd="0" parTransId="{876C2D8E-81BC-4267-9A8F-401ED7CB19E9}" sibTransId="{74B7AAE0-84A6-4AEB-B1BC-806430924ACB}"/>
    <dgm:cxn modelId="{E254C63E-2A44-451F-96A6-630ECFB3BC33}" type="presParOf" srcId="{1730C877-46B5-4A38-B826-0D625EF019F6}" destId="{BBC5BD1D-2F45-4D27-8D1F-E8562C7776F0}" srcOrd="0" destOrd="0" presId="urn:microsoft.com/office/officeart/2005/8/layout/vList6"/>
    <dgm:cxn modelId="{FF23275D-6D34-4E19-96CB-47285513C507}" type="presParOf" srcId="{BBC5BD1D-2F45-4D27-8D1F-E8562C7776F0}" destId="{F016766E-D8AE-4B5C-9471-BB81A9CB36E5}" srcOrd="0" destOrd="0" presId="urn:microsoft.com/office/officeart/2005/8/layout/vList6"/>
    <dgm:cxn modelId="{CBC90DA7-CB1A-4249-958E-78FC8BA7786B}" type="presParOf" srcId="{BBC5BD1D-2F45-4D27-8D1F-E8562C7776F0}" destId="{5FF19FA6-B1C4-4592-BBA6-681C4FC87807}" srcOrd="1" destOrd="0" presId="urn:microsoft.com/office/officeart/2005/8/layout/vList6"/>
    <dgm:cxn modelId="{EF372A22-5C0D-45DC-931E-DA9CAECFBCAF}" type="presParOf" srcId="{1730C877-46B5-4A38-B826-0D625EF019F6}" destId="{13A0210E-D281-4858-AC1A-B178A94B6F42}" srcOrd="1" destOrd="0" presId="urn:microsoft.com/office/officeart/2005/8/layout/vList6"/>
    <dgm:cxn modelId="{182DFF54-65BB-4CA0-A643-99551931C82B}" type="presParOf" srcId="{1730C877-46B5-4A38-B826-0D625EF019F6}" destId="{86B387C7-7B4A-4E18-B30B-69E4C61B024C}" srcOrd="2" destOrd="0" presId="urn:microsoft.com/office/officeart/2005/8/layout/vList6"/>
    <dgm:cxn modelId="{F9313EE3-08F9-472A-B877-6E3FBA608485}" type="presParOf" srcId="{86B387C7-7B4A-4E18-B30B-69E4C61B024C}" destId="{8EC71BF7-90D1-40B8-87FB-17FFCB125D6A}" srcOrd="0" destOrd="0" presId="urn:microsoft.com/office/officeart/2005/8/layout/vList6"/>
    <dgm:cxn modelId="{21846503-06A2-461F-B59A-ED6AD64C3B26}" type="presParOf" srcId="{86B387C7-7B4A-4E18-B30B-69E4C61B024C}" destId="{9E3C12EC-A043-40CC-81CF-E35555A9A07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FD8929-39F4-4180-B583-0AC98D8DF17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4421547-0B3D-4D63-88D6-7C6BED77153C}">
      <dgm:prSet phldrT="[Text]"/>
      <dgm:spPr/>
      <dgm:t>
        <a:bodyPr/>
        <a:lstStyle/>
        <a:p>
          <a:r>
            <a:rPr lang="ru-RU" dirty="0" smtClean="0"/>
            <a:t>Оценочный орган</a:t>
          </a:r>
          <a:endParaRPr lang="en-GB" dirty="0"/>
        </a:p>
      </dgm:t>
    </dgm:pt>
    <dgm:pt modelId="{12CB460D-C096-4241-ABFD-1B6C59A9BD03}" type="parTrans" cxnId="{E2888004-87A5-441A-B87F-129588BBCEA5}">
      <dgm:prSet/>
      <dgm:spPr/>
      <dgm:t>
        <a:bodyPr/>
        <a:lstStyle/>
        <a:p>
          <a:endParaRPr lang="en-GB"/>
        </a:p>
      </dgm:t>
    </dgm:pt>
    <dgm:pt modelId="{A51BF8D1-211A-48A3-BDC2-FA98A86F3EEE}" type="sibTrans" cxnId="{E2888004-87A5-441A-B87F-129588BBCEA5}">
      <dgm:prSet/>
      <dgm:spPr/>
      <dgm:t>
        <a:bodyPr/>
        <a:lstStyle/>
        <a:p>
          <a:endParaRPr lang="en-GB"/>
        </a:p>
      </dgm:t>
    </dgm:pt>
    <dgm:pt modelId="{A3222F3C-CF36-4455-A6D1-1082DDA78865}">
      <dgm:prSet phldrT="[Text]" custT="1"/>
      <dgm:spPr/>
      <dgm:t>
        <a:bodyPr/>
        <a:lstStyle/>
        <a:p>
          <a:r>
            <a:rPr lang="ru-RU" sz="3600" dirty="0" smtClean="0"/>
            <a:t>Номинации в РС</a:t>
          </a:r>
          <a:endParaRPr lang="en-GB" sz="3600" dirty="0"/>
        </a:p>
      </dgm:t>
    </dgm:pt>
    <dgm:pt modelId="{88F0C13E-F007-4DBD-B655-81A3263165E7}" type="parTrans" cxnId="{DF7BEF80-C236-4A02-A2C2-330836ECF117}">
      <dgm:prSet/>
      <dgm:spPr/>
      <dgm:t>
        <a:bodyPr/>
        <a:lstStyle/>
        <a:p>
          <a:endParaRPr lang="en-GB"/>
        </a:p>
      </dgm:t>
    </dgm:pt>
    <dgm:pt modelId="{79999105-F346-455B-8A9C-946A23AA5687}" type="sibTrans" cxnId="{DF7BEF80-C236-4A02-A2C2-330836ECF117}">
      <dgm:prSet/>
      <dgm:spPr/>
      <dgm:t>
        <a:bodyPr/>
        <a:lstStyle/>
        <a:p>
          <a:endParaRPr lang="en-GB"/>
        </a:p>
      </dgm:t>
    </dgm:pt>
    <dgm:pt modelId="{39B5F5E9-EA7E-4625-B79B-0EDD948E04E8}">
      <dgm:prSet phldrT="[Text]" custT="1"/>
      <dgm:spPr/>
      <dgm:t>
        <a:bodyPr/>
        <a:lstStyle/>
        <a:p>
          <a:r>
            <a:rPr lang="ru-RU" sz="3600" dirty="0" smtClean="0">
              <a:solidFill>
                <a:srgbClr val="000000"/>
              </a:solidFill>
            </a:rPr>
            <a:t>Номинации в ССО</a:t>
          </a:r>
          <a:endParaRPr lang="en-GB" sz="3600" dirty="0"/>
        </a:p>
      </dgm:t>
    </dgm:pt>
    <dgm:pt modelId="{937FBC9B-53D4-4BBE-98DD-AE0C80AB4A1C}" type="parTrans" cxnId="{EE96F573-230A-4BA7-A9B6-77406A5A11B2}">
      <dgm:prSet/>
      <dgm:spPr/>
      <dgm:t>
        <a:bodyPr/>
        <a:lstStyle/>
        <a:p>
          <a:endParaRPr lang="en-GB"/>
        </a:p>
      </dgm:t>
    </dgm:pt>
    <dgm:pt modelId="{7F9CD0B4-78A3-4187-93A6-9EFC0FA084F5}" type="sibTrans" cxnId="{EE96F573-230A-4BA7-A9B6-77406A5A11B2}">
      <dgm:prSet/>
      <dgm:spPr/>
      <dgm:t>
        <a:bodyPr/>
        <a:lstStyle/>
        <a:p>
          <a:endParaRPr lang="en-GB"/>
        </a:p>
      </dgm:t>
    </dgm:pt>
    <dgm:pt modelId="{A5A79E9C-A25F-4CD8-B12D-6FFB10E2CFD4}">
      <dgm:prSet phldrT="[Text]"/>
      <dgm:spPr/>
      <dgm:t>
        <a:bodyPr/>
        <a:lstStyle/>
        <a:p>
          <a:endParaRPr lang="en-GB" sz="4200" dirty="0"/>
        </a:p>
      </dgm:t>
    </dgm:pt>
    <dgm:pt modelId="{F8025C13-8C85-4CD0-92D7-17DE47D41A99}" type="parTrans" cxnId="{70996463-FEF8-43D2-BA66-6B61A7BA6391}">
      <dgm:prSet/>
      <dgm:spPr/>
      <dgm:t>
        <a:bodyPr/>
        <a:lstStyle/>
        <a:p>
          <a:endParaRPr lang="en-GB"/>
        </a:p>
      </dgm:t>
    </dgm:pt>
    <dgm:pt modelId="{2AA8D09C-B315-4F62-A3A2-50B944BDE341}" type="sibTrans" cxnId="{70996463-FEF8-43D2-BA66-6B61A7BA6391}">
      <dgm:prSet/>
      <dgm:spPr/>
      <dgm:t>
        <a:bodyPr/>
        <a:lstStyle/>
        <a:p>
          <a:endParaRPr lang="en-GB"/>
        </a:p>
      </dgm:t>
    </dgm:pt>
    <dgm:pt modelId="{E44A39BD-AE70-4391-9171-FD2B828BD2AD}">
      <dgm:prSet phldrT="[Text]" custT="1"/>
      <dgm:spPr/>
      <dgm:t>
        <a:bodyPr/>
        <a:lstStyle/>
        <a:p>
          <a:r>
            <a:rPr lang="ru-RU" sz="3600" dirty="0" smtClean="0">
              <a:solidFill>
                <a:srgbClr val="000000"/>
              </a:solidFill>
            </a:rPr>
            <a:t>Предложения в Реестр</a:t>
          </a:r>
          <a:endParaRPr lang="en-GB" sz="3600" dirty="0"/>
        </a:p>
      </dgm:t>
    </dgm:pt>
    <dgm:pt modelId="{63391BF5-07F7-4782-A6BB-0F0D929058A9}" type="parTrans" cxnId="{12360435-E4F9-4122-B18C-BFDBA964447A}">
      <dgm:prSet/>
      <dgm:spPr/>
      <dgm:t>
        <a:bodyPr/>
        <a:lstStyle/>
        <a:p>
          <a:endParaRPr lang="en-GB"/>
        </a:p>
      </dgm:t>
    </dgm:pt>
    <dgm:pt modelId="{F615B1BA-9B80-4D3C-A7EF-13FD0534EDB0}" type="sibTrans" cxnId="{12360435-E4F9-4122-B18C-BFDBA964447A}">
      <dgm:prSet/>
      <dgm:spPr/>
      <dgm:t>
        <a:bodyPr/>
        <a:lstStyle/>
        <a:p>
          <a:endParaRPr lang="en-GB"/>
        </a:p>
      </dgm:t>
    </dgm:pt>
    <dgm:pt modelId="{2B9345B3-5653-4A54-9ECE-1246278F9D96}">
      <dgm:prSet phldrT="[Text]" custT="1"/>
      <dgm:spPr/>
      <dgm:t>
        <a:bodyPr/>
        <a:lstStyle/>
        <a:p>
          <a:r>
            <a:rPr lang="ru-RU" sz="3600" dirty="0" smtClean="0"/>
            <a:t>Просьбы о МП на сумму свыше 25000 </a:t>
          </a:r>
          <a:r>
            <a:rPr lang="en-US" sz="3600" dirty="0" smtClean="0"/>
            <a:t>$</a:t>
          </a:r>
          <a:endParaRPr lang="en-GB" sz="3600" dirty="0"/>
        </a:p>
      </dgm:t>
    </dgm:pt>
    <dgm:pt modelId="{60024E06-B159-44CC-8886-5BB08E2ADCE5}" type="parTrans" cxnId="{F57B29D2-6AE6-4FC4-A76E-66825CE61583}">
      <dgm:prSet/>
      <dgm:spPr/>
      <dgm:t>
        <a:bodyPr/>
        <a:lstStyle/>
        <a:p>
          <a:endParaRPr lang="en-GB"/>
        </a:p>
      </dgm:t>
    </dgm:pt>
    <dgm:pt modelId="{0948B937-CDF7-4183-80F1-4CB09F3432BE}" type="sibTrans" cxnId="{F57B29D2-6AE6-4FC4-A76E-66825CE61583}">
      <dgm:prSet/>
      <dgm:spPr/>
      <dgm:t>
        <a:bodyPr/>
        <a:lstStyle/>
        <a:p>
          <a:endParaRPr lang="en-GB"/>
        </a:p>
      </dgm:t>
    </dgm:pt>
    <dgm:pt modelId="{D1D00986-6347-4CB1-A201-3B66C1472975}" type="pres">
      <dgm:prSet presAssocID="{02FD8929-39F4-4180-B583-0AC98D8DF17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A592CE-95A8-4F57-A811-AAD601EC548E}" type="pres">
      <dgm:prSet presAssocID="{84421547-0B3D-4D63-88D6-7C6BED77153C}" presName="linNode" presStyleCnt="0"/>
      <dgm:spPr/>
    </dgm:pt>
    <dgm:pt modelId="{7B6ADE5C-B1DF-4CF9-AC12-F90B3B567D86}" type="pres">
      <dgm:prSet presAssocID="{84421547-0B3D-4D63-88D6-7C6BED77153C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D3A7AA-1173-464B-BE76-9F85167DC3B0}" type="pres">
      <dgm:prSet presAssocID="{84421547-0B3D-4D63-88D6-7C6BED77153C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B1F9A36-A0F8-4BE4-95DF-5B9852F78EC4}" type="presOf" srcId="{A5A79E9C-A25F-4CD8-B12D-6FFB10E2CFD4}" destId="{01D3A7AA-1173-464B-BE76-9F85167DC3B0}" srcOrd="0" destOrd="4" presId="urn:microsoft.com/office/officeart/2005/8/layout/vList5"/>
    <dgm:cxn modelId="{DF7BEF80-C236-4A02-A2C2-330836ECF117}" srcId="{84421547-0B3D-4D63-88D6-7C6BED77153C}" destId="{A3222F3C-CF36-4455-A6D1-1082DDA78865}" srcOrd="0" destOrd="0" parTransId="{88F0C13E-F007-4DBD-B655-81A3263165E7}" sibTransId="{79999105-F346-455B-8A9C-946A23AA5687}"/>
    <dgm:cxn modelId="{AEADB2DD-E30E-44BC-9568-8CC6770A095F}" type="presOf" srcId="{84421547-0B3D-4D63-88D6-7C6BED77153C}" destId="{7B6ADE5C-B1DF-4CF9-AC12-F90B3B567D86}" srcOrd="0" destOrd="0" presId="urn:microsoft.com/office/officeart/2005/8/layout/vList5"/>
    <dgm:cxn modelId="{12360435-E4F9-4122-B18C-BFDBA964447A}" srcId="{84421547-0B3D-4D63-88D6-7C6BED77153C}" destId="{E44A39BD-AE70-4391-9171-FD2B828BD2AD}" srcOrd="2" destOrd="0" parTransId="{63391BF5-07F7-4782-A6BB-0F0D929058A9}" sibTransId="{F615B1BA-9B80-4D3C-A7EF-13FD0534EDB0}"/>
    <dgm:cxn modelId="{EE96F573-230A-4BA7-A9B6-77406A5A11B2}" srcId="{84421547-0B3D-4D63-88D6-7C6BED77153C}" destId="{39B5F5E9-EA7E-4625-B79B-0EDD948E04E8}" srcOrd="1" destOrd="0" parTransId="{937FBC9B-53D4-4BBE-98DD-AE0C80AB4A1C}" sibTransId="{7F9CD0B4-78A3-4187-93A6-9EFC0FA084F5}"/>
    <dgm:cxn modelId="{E2888004-87A5-441A-B87F-129588BBCEA5}" srcId="{02FD8929-39F4-4180-B583-0AC98D8DF174}" destId="{84421547-0B3D-4D63-88D6-7C6BED77153C}" srcOrd="0" destOrd="0" parTransId="{12CB460D-C096-4241-ABFD-1B6C59A9BD03}" sibTransId="{A51BF8D1-211A-48A3-BDC2-FA98A86F3EEE}"/>
    <dgm:cxn modelId="{F57B29D2-6AE6-4FC4-A76E-66825CE61583}" srcId="{84421547-0B3D-4D63-88D6-7C6BED77153C}" destId="{2B9345B3-5653-4A54-9ECE-1246278F9D96}" srcOrd="3" destOrd="0" parTransId="{60024E06-B159-44CC-8886-5BB08E2ADCE5}" sibTransId="{0948B937-CDF7-4183-80F1-4CB09F3432BE}"/>
    <dgm:cxn modelId="{70996463-FEF8-43D2-BA66-6B61A7BA6391}" srcId="{84421547-0B3D-4D63-88D6-7C6BED77153C}" destId="{A5A79E9C-A25F-4CD8-B12D-6FFB10E2CFD4}" srcOrd="4" destOrd="0" parTransId="{F8025C13-8C85-4CD0-92D7-17DE47D41A99}" sibTransId="{2AA8D09C-B315-4F62-A3A2-50B944BDE341}"/>
    <dgm:cxn modelId="{2B003C3E-ECA4-408A-A4BC-F0E99F742C11}" type="presOf" srcId="{02FD8929-39F4-4180-B583-0AC98D8DF174}" destId="{D1D00986-6347-4CB1-A201-3B66C1472975}" srcOrd="0" destOrd="0" presId="urn:microsoft.com/office/officeart/2005/8/layout/vList5"/>
    <dgm:cxn modelId="{5D1619DF-8DAA-4B53-B5F6-C430CFE61170}" type="presOf" srcId="{E44A39BD-AE70-4391-9171-FD2B828BD2AD}" destId="{01D3A7AA-1173-464B-BE76-9F85167DC3B0}" srcOrd="0" destOrd="2" presId="urn:microsoft.com/office/officeart/2005/8/layout/vList5"/>
    <dgm:cxn modelId="{D1A3AFB3-A73A-4004-BABF-1072385830E8}" type="presOf" srcId="{39B5F5E9-EA7E-4625-B79B-0EDD948E04E8}" destId="{01D3A7AA-1173-464B-BE76-9F85167DC3B0}" srcOrd="0" destOrd="1" presId="urn:microsoft.com/office/officeart/2005/8/layout/vList5"/>
    <dgm:cxn modelId="{5F299A9C-C676-4A14-92BB-29A0AF640697}" type="presOf" srcId="{2B9345B3-5653-4A54-9ECE-1246278F9D96}" destId="{01D3A7AA-1173-464B-BE76-9F85167DC3B0}" srcOrd="0" destOrd="3" presId="urn:microsoft.com/office/officeart/2005/8/layout/vList5"/>
    <dgm:cxn modelId="{2C7AEE65-A891-413F-9A6A-4CFA268EF2AC}" type="presOf" srcId="{A3222F3C-CF36-4455-A6D1-1082DDA78865}" destId="{01D3A7AA-1173-464B-BE76-9F85167DC3B0}" srcOrd="0" destOrd="0" presId="urn:microsoft.com/office/officeart/2005/8/layout/vList5"/>
    <dgm:cxn modelId="{AEFB8D7D-A5D5-4B46-B226-F576D64357E1}" type="presParOf" srcId="{D1D00986-6347-4CB1-A201-3B66C1472975}" destId="{04A592CE-95A8-4F57-A811-AAD601EC548E}" srcOrd="0" destOrd="0" presId="urn:microsoft.com/office/officeart/2005/8/layout/vList5"/>
    <dgm:cxn modelId="{24952EFB-2703-444A-9921-EE17B85D4992}" type="presParOf" srcId="{04A592CE-95A8-4F57-A811-AAD601EC548E}" destId="{7B6ADE5C-B1DF-4CF9-AC12-F90B3B567D86}" srcOrd="0" destOrd="0" presId="urn:microsoft.com/office/officeart/2005/8/layout/vList5"/>
    <dgm:cxn modelId="{6E55C808-AEA9-4C41-9F4D-A39CD4D6FE81}" type="presParOf" srcId="{04A592CE-95A8-4F57-A811-AAD601EC548E}" destId="{01D3A7AA-1173-464B-BE76-9F85167DC3B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41D099-1633-498D-9EE7-CD59D5130D8C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2E796318-53A7-408F-88A2-936F08B1E333}">
      <dgm:prSet phldrT="[Text]"/>
      <dgm:spPr/>
      <dgm:t>
        <a:bodyPr/>
        <a:lstStyle/>
        <a:p>
          <a:r>
            <a:rPr lang="en-ZA" b="1" dirty="0" smtClean="0"/>
            <a:t>31 </a:t>
          </a:r>
          <a:r>
            <a:rPr lang="ru-RU" b="1" dirty="0" smtClean="0"/>
            <a:t>марта</a:t>
          </a:r>
          <a:r>
            <a:rPr lang="en-ZA" b="1" dirty="0" smtClean="0"/>
            <a:t>: </a:t>
          </a:r>
          <a:r>
            <a:rPr lang="ru-RU" b="1" dirty="0" smtClean="0"/>
            <a:t>Номинации подаются государствами-участниками</a:t>
          </a:r>
          <a:endParaRPr lang="en-ZA" dirty="0"/>
        </a:p>
      </dgm:t>
    </dgm:pt>
    <dgm:pt modelId="{C37DF8F8-6078-4246-ACD4-2ED594C41BD5}" type="parTrans" cxnId="{EAB4DA61-4F27-4E9E-9699-E9D24BBDF1BB}">
      <dgm:prSet/>
      <dgm:spPr/>
      <dgm:t>
        <a:bodyPr/>
        <a:lstStyle/>
        <a:p>
          <a:endParaRPr lang="en-ZA"/>
        </a:p>
      </dgm:t>
    </dgm:pt>
    <dgm:pt modelId="{BF5945FA-5B6D-4508-8812-00412B40BB13}" type="sibTrans" cxnId="{EAB4DA61-4F27-4E9E-9699-E9D24BBDF1BB}">
      <dgm:prSet/>
      <dgm:spPr/>
      <dgm:t>
        <a:bodyPr/>
        <a:lstStyle/>
        <a:p>
          <a:endParaRPr lang="en-ZA"/>
        </a:p>
      </dgm:t>
    </dgm:pt>
    <dgm:pt modelId="{7BEC40E9-C124-49CB-A674-78269BBDEA37}">
      <dgm:prSet phldrT="[Text]"/>
      <dgm:spPr/>
      <dgm:t>
        <a:bodyPr/>
        <a:lstStyle/>
        <a:p>
          <a:r>
            <a:rPr lang="ru-RU" b="1" dirty="0" smtClean="0">
              <a:solidFill>
                <a:srgbClr val="FFFFFF"/>
              </a:solidFill>
            </a:rPr>
            <a:t>Апрель - сентябрь</a:t>
          </a:r>
          <a:r>
            <a:rPr lang="en-ZA" dirty="0" smtClean="0">
              <a:solidFill>
                <a:srgbClr val="FFFFFF"/>
              </a:solidFill>
            </a:rPr>
            <a:t>: </a:t>
          </a:r>
          <a:r>
            <a:rPr lang="ru-RU" dirty="0" err="1" smtClean="0">
              <a:solidFill>
                <a:srgbClr val="FFFFFF"/>
              </a:solidFill>
            </a:rPr>
            <a:t>Номинационные</a:t>
          </a:r>
          <a:r>
            <a:rPr lang="ru-RU" dirty="0" smtClean="0">
              <a:solidFill>
                <a:srgbClr val="FFFFFF"/>
              </a:solidFill>
            </a:rPr>
            <a:t> досье проверяются Секретариатом и дополняются государствами-участниками</a:t>
          </a:r>
          <a:endParaRPr lang="en-ZA" dirty="0">
            <a:solidFill>
              <a:srgbClr val="FFFFFF"/>
            </a:solidFill>
          </a:endParaRPr>
        </a:p>
      </dgm:t>
    </dgm:pt>
    <dgm:pt modelId="{9D252019-5781-4D68-A0FA-2CBA2CE4DD3F}" type="parTrans" cxnId="{E751D771-5A97-4E64-AF3E-C6975394A1C9}">
      <dgm:prSet/>
      <dgm:spPr/>
      <dgm:t>
        <a:bodyPr/>
        <a:lstStyle/>
        <a:p>
          <a:endParaRPr lang="en-ZA"/>
        </a:p>
      </dgm:t>
    </dgm:pt>
    <dgm:pt modelId="{1A132F04-6A20-4B4D-AD1C-36A4537A7DBA}" type="sibTrans" cxnId="{E751D771-5A97-4E64-AF3E-C6975394A1C9}">
      <dgm:prSet/>
      <dgm:spPr/>
      <dgm:t>
        <a:bodyPr/>
        <a:lstStyle/>
        <a:p>
          <a:endParaRPr lang="en-ZA"/>
        </a:p>
      </dgm:t>
    </dgm:pt>
    <dgm:pt modelId="{86734FE9-1EA8-4082-A0ED-D525929EC91C}">
      <dgm:prSet phldrT="[Text]"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Декабрь - июнь</a:t>
          </a:r>
          <a:r>
            <a:rPr lang="en-ZA" dirty="0" smtClean="0">
              <a:solidFill>
                <a:schemeClr val="bg1"/>
              </a:solidFill>
            </a:rPr>
            <a:t>: </a:t>
          </a:r>
          <a:br>
            <a:rPr lang="en-ZA" dirty="0" smtClean="0">
              <a:solidFill>
                <a:schemeClr val="bg1"/>
              </a:solidFill>
            </a:rPr>
          </a:br>
          <a:r>
            <a:rPr lang="ru-RU" dirty="0" err="1" smtClean="0">
              <a:solidFill>
                <a:schemeClr val="bg1"/>
              </a:solidFill>
            </a:rPr>
            <a:t>Номинационные</a:t>
          </a:r>
          <a:r>
            <a:rPr lang="ru-RU" dirty="0" smtClean="0">
              <a:solidFill>
                <a:schemeClr val="bg1"/>
              </a:solidFill>
            </a:rPr>
            <a:t> досье оцениваются Оценочным органом</a:t>
          </a:r>
          <a:endParaRPr lang="en-ZA" dirty="0">
            <a:solidFill>
              <a:schemeClr val="bg1"/>
            </a:solidFill>
          </a:endParaRPr>
        </a:p>
      </dgm:t>
    </dgm:pt>
    <dgm:pt modelId="{8D6FE73B-CE95-4375-AB6B-DA1D8170CFE6}" type="parTrans" cxnId="{14E6D1EA-DC1F-42F8-BA77-72CC559D0B25}">
      <dgm:prSet/>
      <dgm:spPr/>
      <dgm:t>
        <a:bodyPr/>
        <a:lstStyle/>
        <a:p>
          <a:endParaRPr lang="en-ZA"/>
        </a:p>
      </dgm:t>
    </dgm:pt>
    <dgm:pt modelId="{C98C9EE5-76C0-4522-98EF-0ED87E557442}" type="sibTrans" cxnId="{14E6D1EA-DC1F-42F8-BA77-72CC559D0B25}">
      <dgm:prSet/>
      <dgm:spPr/>
      <dgm:t>
        <a:bodyPr/>
        <a:lstStyle/>
        <a:p>
          <a:endParaRPr lang="en-ZA"/>
        </a:p>
      </dgm:t>
    </dgm:pt>
    <dgm:pt modelId="{321609E7-98CD-4D6A-9111-8943876A2583}">
      <dgm:prSet phldrT="[Text]"/>
      <dgm:spPr/>
      <dgm:t>
        <a:bodyPr/>
        <a:lstStyle/>
        <a:p>
          <a:r>
            <a:rPr lang="ru-RU" b="1" dirty="0" smtClean="0">
              <a:solidFill>
                <a:srgbClr val="FFFFFF"/>
              </a:solidFill>
            </a:rPr>
            <a:t>Ноябрь</a:t>
          </a:r>
          <a:r>
            <a:rPr lang="en-ZA" dirty="0" smtClean="0">
              <a:solidFill>
                <a:srgbClr val="FFFFFF"/>
              </a:solidFill>
            </a:rPr>
            <a:t>: </a:t>
          </a:r>
          <a:br>
            <a:rPr lang="en-ZA" dirty="0" smtClean="0">
              <a:solidFill>
                <a:srgbClr val="FFFFFF"/>
              </a:solidFill>
            </a:rPr>
          </a:br>
          <a:r>
            <a:rPr lang="ru-RU" dirty="0" err="1" smtClean="0">
              <a:solidFill>
                <a:srgbClr val="FFFFFF"/>
              </a:solidFill>
            </a:rPr>
            <a:t>Номинационные</a:t>
          </a:r>
          <a:r>
            <a:rPr lang="ru-RU" dirty="0" smtClean="0">
              <a:solidFill>
                <a:srgbClr val="FFFFFF"/>
              </a:solidFill>
            </a:rPr>
            <a:t> досье рассматриваются Комитетом</a:t>
          </a:r>
          <a:endParaRPr lang="en-ZA" dirty="0">
            <a:solidFill>
              <a:srgbClr val="FFFFFF"/>
            </a:solidFill>
          </a:endParaRPr>
        </a:p>
      </dgm:t>
    </dgm:pt>
    <dgm:pt modelId="{F88745E6-29AD-4BB8-9270-7A3B22627C7F}" type="parTrans" cxnId="{8AFAA16B-5815-45F6-934E-A0C1107A384F}">
      <dgm:prSet/>
      <dgm:spPr/>
      <dgm:t>
        <a:bodyPr/>
        <a:lstStyle/>
        <a:p>
          <a:endParaRPr lang="en-ZA"/>
        </a:p>
      </dgm:t>
    </dgm:pt>
    <dgm:pt modelId="{EB74D3E3-122F-4FF4-93B1-F2C83502ACF5}" type="sibTrans" cxnId="{8AFAA16B-5815-45F6-934E-A0C1107A384F}">
      <dgm:prSet/>
      <dgm:spPr/>
      <dgm:t>
        <a:bodyPr/>
        <a:lstStyle/>
        <a:p>
          <a:endParaRPr lang="en-ZA"/>
        </a:p>
      </dgm:t>
    </dgm:pt>
    <dgm:pt modelId="{C6606B03-7DDD-46FB-A54F-1909C90CCC09}" type="pres">
      <dgm:prSet presAssocID="{B941D099-1633-498D-9EE7-CD59D5130D8C}" presName="CompostProcess" presStyleCnt="0">
        <dgm:presLayoutVars>
          <dgm:dir/>
          <dgm:resizeHandles val="exact"/>
        </dgm:presLayoutVars>
      </dgm:prSet>
      <dgm:spPr/>
    </dgm:pt>
    <dgm:pt modelId="{662911A4-71D6-4144-8C5C-A38BFC92E47D}" type="pres">
      <dgm:prSet presAssocID="{B941D099-1633-498D-9EE7-CD59D5130D8C}" presName="arrow" presStyleLbl="bgShp" presStyleIdx="0" presStyleCnt="1"/>
      <dgm:spPr/>
    </dgm:pt>
    <dgm:pt modelId="{93958B13-28E3-4F34-991F-8D543BA9B6ED}" type="pres">
      <dgm:prSet presAssocID="{B941D099-1633-498D-9EE7-CD59D5130D8C}" presName="linearProcess" presStyleCnt="0"/>
      <dgm:spPr/>
    </dgm:pt>
    <dgm:pt modelId="{B6D16306-B09C-420E-A24C-5FABF0230D2A}" type="pres">
      <dgm:prSet presAssocID="{2E796318-53A7-408F-88A2-936F08B1E333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323EEEFE-4B01-4AFD-B18A-8902802AD8FA}" type="pres">
      <dgm:prSet presAssocID="{BF5945FA-5B6D-4508-8812-00412B40BB13}" presName="sibTrans" presStyleCnt="0"/>
      <dgm:spPr/>
    </dgm:pt>
    <dgm:pt modelId="{C07F7C3C-E931-4E8B-B8D8-BA7B7BC8E5AA}" type="pres">
      <dgm:prSet presAssocID="{7BEC40E9-C124-49CB-A674-78269BBDEA37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52E247B6-7989-41CA-AF58-D387A915379B}" type="pres">
      <dgm:prSet presAssocID="{1A132F04-6A20-4B4D-AD1C-36A4537A7DBA}" presName="sibTrans" presStyleCnt="0"/>
      <dgm:spPr/>
    </dgm:pt>
    <dgm:pt modelId="{04D6F2D0-9BB0-4BB4-B167-9B4C97C24BBA}" type="pres">
      <dgm:prSet presAssocID="{86734FE9-1EA8-4082-A0ED-D525929EC91C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DD1B22D4-5864-4658-A5FD-879468D7A331}" type="pres">
      <dgm:prSet presAssocID="{C98C9EE5-76C0-4522-98EF-0ED87E557442}" presName="sibTrans" presStyleCnt="0"/>
      <dgm:spPr/>
    </dgm:pt>
    <dgm:pt modelId="{CD2A0C35-C48E-4583-B2D6-B14569739961}" type="pres">
      <dgm:prSet presAssocID="{321609E7-98CD-4D6A-9111-8943876A2583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14E6D1EA-DC1F-42F8-BA77-72CC559D0B25}" srcId="{B941D099-1633-498D-9EE7-CD59D5130D8C}" destId="{86734FE9-1EA8-4082-A0ED-D525929EC91C}" srcOrd="2" destOrd="0" parTransId="{8D6FE73B-CE95-4375-AB6B-DA1D8170CFE6}" sibTransId="{C98C9EE5-76C0-4522-98EF-0ED87E557442}"/>
    <dgm:cxn modelId="{EAB4DA61-4F27-4E9E-9699-E9D24BBDF1BB}" srcId="{B941D099-1633-498D-9EE7-CD59D5130D8C}" destId="{2E796318-53A7-408F-88A2-936F08B1E333}" srcOrd="0" destOrd="0" parTransId="{C37DF8F8-6078-4246-ACD4-2ED594C41BD5}" sibTransId="{BF5945FA-5B6D-4508-8812-00412B40BB13}"/>
    <dgm:cxn modelId="{72687F57-F694-4D70-827C-D747787607F0}" type="presOf" srcId="{321609E7-98CD-4D6A-9111-8943876A2583}" destId="{CD2A0C35-C48E-4583-B2D6-B14569739961}" srcOrd="0" destOrd="0" presId="urn:microsoft.com/office/officeart/2005/8/layout/hProcess9"/>
    <dgm:cxn modelId="{A36B9801-E7F8-43C6-AED5-C9872BF592C5}" type="presOf" srcId="{7BEC40E9-C124-49CB-A674-78269BBDEA37}" destId="{C07F7C3C-E931-4E8B-B8D8-BA7B7BC8E5AA}" srcOrd="0" destOrd="0" presId="urn:microsoft.com/office/officeart/2005/8/layout/hProcess9"/>
    <dgm:cxn modelId="{8AFAA16B-5815-45F6-934E-A0C1107A384F}" srcId="{B941D099-1633-498D-9EE7-CD59D5130D8C}" destId="{321609E7-98CD-4D6A-9111-8943876A2583}" srcOrd="3" destOrd="0" parTransId="{F88745E6-29AD-4BB8-9270-7A3B22627C7F}" sibTransId="{EB74D3E3-122F-4FF4-93B1-F2C83502ACF5}"/>
    <dgm:cxn modelId="{7BAFAC85-2A80-46BB-AE50-75677100E9FA}" type="presOf" srcId="{86734FE9-1EA8-4082-A0ED-D525929EC91C}" destId="{04D6F2D0-9BB0-4BB4-B167-9B4C97C24BBA}" srcOrd="0" destOrd="0" presId="urn:microsoft.com/office/officeart/2005/8/layout/hProcess9"/>
    <dgm:cxn modelId="{C320F01C-E21B-4A3F-8637-446754F4C38D}" type="presOf" srcId="{2E796318-53A7-408F-88A2-936F08B1E333}" destId="{B6D16306-B09C-420E-A24C-5FABF0230D2A}" srcOrd="0" destOrd="0" presId="urn:microsoft.com/office/officeart/2005/8/layout/hProcess9"/>
    <dgm:cxn modelId="{24DEFB51-5547-45AB-81BD-762138252375}" type="presOf" srcId="{B941D099-1633-498D-9EE7-CD59D5130D8C}" destId="{C6606B03-7DDD-46FB-A54F-1909C90CCC09}" srcOrd="0" destOrd="0" presId="urn:microsoft.com/office/officeart/2005/8/layout/hProcess9"/>
    <dgm:cxn modelId="{E751D771-5A97-4E64-AF3E-C6975394A1C9}" srcId="{B941D099-1633-498D-9EE7-CD59D5130D8C}" destId="{7BEC40E9-C124-49CB-A674-78269BBDEA37}" srcOrd="1" destOrd="0" parTransId="{9D252019-5781-4D68-A0FA-2CBA2CE4DD3F}" sibTransId="{1A132F04-6A20-4B4D-AD1C-36A4537A7DBA}"/>
    <dgm:cxn modelId="{3861AC52-32A4-4BF0-9E34-8AEFF4D82783}" type="presParOf" srcId="{C6606B03-7DDD-46FB-A54F-1909C90CCC09}" destId="{662911A4-71D6-4144-8C5C-A38BFC92E47D}" srcOrd="0" destOrd="0" presId="urn:microsoft.com/office/officeart/2005/8/layout/hProcess9"/>
    <dgm:cxn modelId="{D2602EED-80B2-4706-8A32-9B6D5E66D3BB}" type="presParOf" srcId="{C6606B03-7DDD-46FB-A54F-1909C90CCC09}" destId="{93958B13-28E3-4F34-991F-8D543BA9B6ED}" srcOrd="1" destOrd="0" presId="urn:microsoft.com/office/officeart/2005/8/layout/hProcess9"/>
    <dgm:cxn modelId="{889F6674-267D-421E-9BD7-C652B9DF97AE}" type="presParOf" srcId="{93958B13-28E3-4F34-991F-8D543BA9B6ED}" destId="{B6D16306-B09C-420E-A24C-5FABF0230D2A}" srcOrd="0" destOrd="0" presId="urn:microsoft.com/office/officeart/2005/8/layout/hProcess9"/>
    <dgm:cxn modelId="{6FD9E74D-9723-49B2-8F2C-EC716CB4C0AF}" type="presParOf" srcId="{93958B13-28E3-4F34-991F-8D543BA9B6ED}" destId="{323EEEFE-4B01-4AFD-B18A-8902802AD8FA}" srcOrd="1" destOrd="0" presId="urn:microsoft.com/office/officeart/2005/8/layout/hProcess9"/>
    <dgm:cxn modelId="{CC625E7D-7909-479C-BFBC-B46727653B13}" type="presParOf" srcId="{93958B13-28E3-4F34-991F-8D543BA9B6ED}" destId="{C07F7C3C-E931-4E8B-B8D8-BA7B7BC8E5AA}" srcOrd="2" destOrd="0" presId="urn:microsoft.com/office/officeart/2005/8/layout/hProcess9"/>
    <dgm:cxn modelId="{777E62F6-D28C-490D-B3E5-D43E9204C79A}" type="presParOf" srcId="{93958B13-28E3-4F34-991F-8D543BA9B6ED}" destId="{52E247B6-7989-41CA-AF58-D387A915379B}" srcOrd="3" destOrd="0" presId="urn:microsoft.com/office/officeart/2005/8/layout/hProcess9"/>
    <dgm:cxn modelId="{7D6B92DD-F19F-41EE-8E3D-B2709096BC87}" type="presParOf" srcId="{93958B13-28E3-4F34-991F-8D543BA9B6ED}" destId="{04D6F2D0-9BB0-4BB4-B167-9B4C97C24BBA}" srcOrd="4" destOrd="0" presId="urn:microsoft.com/office/officeart/2005/8/layout/hProcess9"/>
    <dgm:cxn modelId="{E2D796D1-9C0E-4664-BAC9-94D3D62DDE73}" type="presParOf" srcId="{93958B13-28E3-4F34-991F-8D543BA9B6ED}" destId="{DD1B22D4-5864-4658-A5FD-879468D7A331}" srcOrd="5" destOrd="0" presId="urn:microsoft.com/office/officeart/2005/8/layout/hProcess9"/>
    <dgm:cxn modelId="{64D3F7BF-5FE4-4C14-BA91-B4988CE0DF63}" type="presParOf" srcId="{93958B13-28E3-4F34-991F-8D543BA9B6ED}" destId="{CD2A0C35-C48E-4583-B2D6-B14569739961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F19FA6-B1C4-4592-BBA6-681C4FC87807}">
      <dsp:nvSpPr>
        <dsp:cNvPr id="0" name=""/>
        <dsp:cNvSpPr/>
      </dsp:nvSpPr>
      <dsp:spPr>
        <a:xfrm>
          <a:off x="1612979" y="711619"/>
          <a:ext cx="2419468" cy="51251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Номинация в РС</a:t>
          </a:r>
          <a:endParaRPr lang="en-ZA" sz="1900" kern="1200" dirty="0"/>
        </a:p>
      </dsp:txBody>
      <dsp:txXfrm>
        <a:off x="1612979" y="775684"/>
        <a:ext cx="2227273" cy="384389"/>
      </dsp:txXfrm>
    </dsp:sp>
    <dsp:sp modelId="{F016766E-D8AE-4B5C-9471-BB81A9CB36E5}">
      <dsp:nvSpPr>
        <dsp:cNvPr id="0" name=""/>
        <dsp:cNvSpPr/>
      </dsp:nvSpPr>
      <dsp:spPr>
        <a:xfrm>
          <a:off x="0" y="496"/>
          <a:ext cx="1612979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Жизнеспо-собен</a:t>
          </a:r>
          <a:endParaRPr lang="en-ZA" sz="2000" kern="1200" dirty="0"/>
        </a:p>
      </dsp:txBody>
      <dsp:txXfrm>
        <a:off x="78739" y="79235"/>
        <a:ext cx="1455501" cy="1777287"/>
      </dsp:txXfrm>
    </dsp:sp>
    <dsp:sp modelId="{9E3C12EC-A043-40CC-81CF-E35555A9A078}">
      <dsp:nvSpPr>
        <dsp:cNvPr id="0" name=""/>
        <dsp:cNvSpPr/>
      </dsp:nvSpPr>
      <dsp:spPr>
        <a:xfrm>
          <a:off x="1612979" y="2735858"/>
          <a:ext cx="2419468" cy="7205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/>
            <a:t>Номинация в ССО</a:t>
          </a:r>
          <a:endParaRPr lang="en-ZA" sz="1900" kern="1200" dirty="0"/>
        </a:p>
      </dsp:txBody>
      <dsp:txXfrm>
        <a:off x="1612979" y="2825924"/>
        <a:ext cx="2149271" cy="540394"/>
      </dsp:txXfrm>
    </dsp:sp>
    <dsp:sp modelId="{8EC71BF7-90D1-40B8-87FB-17FFCB125D6A}">
      <dsp:nvSpPr>
        <dsp:cNvPr id="0" name=""/>
        <dsp:cNvSpPr/>
      </dsp:nvSpPr>
      <dsp:spPr>
        <a:xfrm>
          <a:off x="0" y="2128738"/>
          <a:ext cx="1612979" cy="19347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Низкая </a:t>
          </a:r>
          <a:r>
            <a:rPr lang="ru-RU" sz="2000" kern="1200" dirty="0" err="1" smtClean="0"/>
            <a:t>жизнеспо-собность</a:t>
          </a:r>
          <a:endParaRPr lang="en-ZA" sz="2000" kern="1200" dirty="0"/>
        </a:p>
      </dsp:txBody>
      <dsp:txXfrm>
        <a:off x="78739" y="2207477"/>
        <a:ext cx="1455501" cy="17772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D3A7AA-1173-464B-BE76-9F85167DC3B0}">
      <dsp:nvSpPr>
        <dsp:cNvPr id="0" name=""/>
        <dsp:cNvSpPr/>
      </dsp:nvSpPr>
      <dsp:spPr>
        <a:xfrm rot="5400000">
          <a:off x="3717372" y="-363630"/>
          <a:ext cx="3550247" cy="516940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Номинации в РС</a:t>
          </a:r>
          <a:endParaRPr lang="en-GB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>
              <a:solidFill>
                <a:srgbClr val="000000"/>
              </a:solidFill>
            </a:rPr>
            <a:t>Номинации в ССО</a:t>
          </a:r>
          <a:endParaRPr lang="en-GB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>
              <a:solidFill>
                <a:srgbClr val="000000"/>
              </a:solidFill>
            </a:rPr>
            <a:t>Предложения в Реестр</a:t>
          </a:r>
          <a:endParaRPr lang="en-GB" sz="3600" kern="1200" dirty="0"/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3600" kern="1200" dirty="0" smtClean="0"/>
            <a:t>Просьбы о МП на сумму свыше 25000 </a:t>
          </a:r>
          <a:r>
            <a:rPr lang="en-US" sz="3600" kern="1200" dirty="0" smtClean="0"/>
            <a:t>$</a:t>
          </a:r>
          <a:endParaRPr lang="en-GB" sz="3600" kern="1200" dirty="0"/>
        </a:p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4200" kern="1200" dirty="0"/>
        </a:p>
      </dsp:txBody>
      <dsp:txXfrm rot="-5400000">
        <a:off x="2907792" y="619259"/>
        <a:ext cx="4996099" cy="3203629"/>
      </dsp:txXfrm>
    </dsp:sp>
    <dsp:sp modelId="{7B6ADE5C-B1DF-4CF9-AC12-F90B3B567D86}">
      <dsp:nvSpPr>
        <dsp:cNvPr id="0" name=""/>
        <dsp:cNvSpPr/>
      </dsp:nvSpPr>
      <dsp:spPr>
        <a:xfrm>
          <a:off x="0" y="2169"/>
          <a:ext cx="2907792" cy="44378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64770" rIns="129540" bIns="6477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/>
            <a:t>Оценочный орган</a:t>
          </a:r>
          <a:endParaRPr lang="en-GB" sz="3400" kern="1200" dirty="0"/>
        </a:p>
      </dsp:txBody>
      <dsp:txXfrm>
        <a:off x="141947" y="144116"/>
        <a:ext cx="2623898" cy="41539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2911A4-71D6-4144-8C5C-A38BFC92E47D}">
      <dsp:nvSpPr>
        <dsp:cNvPr id="0" name=""/>
        <dsp:cNvSpPr/>
      </dsp:nvSpPr>
      <dsp:spPr>
        <a:xfrm>
          <a:off x="617219" y="0"/>
          <a:ext cx="6995160" cy="39624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D16306-B09C-420E-A24C-5FABF0230D2A}">
      <dsp:nvSpPr>
        <dsp:cNvPr id="0" name=""/>
        <dsp:cNvSpPr/>
      </dsp:nvSpPr>
      <dsp:spPr>
        <a:xfrm>
          <a:off x="4118" y="1188719"/>
          <a:ext cx="1981051" cy="1584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ZA" sz="1400" b="1" kern="1200" dirty="0" smtClean="0"/>
            <a:t>31 </a:t>
          </a:r>
          <a:r>
            <a:rPr lang="ru-RU" sz="1400" b="1" kern="1200" dirty="0" smtClean="0"/>
            <a:t>марта</a:t>
          </a:r>
          <a:r>
            <a:rPr lang="en-ZA" sz="1400" b="1" kern="1200" dirty="0" smtClean="0"/>
            <a:t>: </a:t>
          </a:r>
          <a:r>
            <a:rPr lang="ru-RU" sz="1400" b="1" kern="1200" dirty="0" smtClean="0"/>
            <a:t>Номинации подаются государствами-участниками</a:t>
          </a:r>
          <a:endParaRPr lang="en-ZA" sz="1400" kern="1200" dirty="0"/>
        </a:p>
      </dsp:txBody>
      <dsp:txXfrm>
        <a:off x="81489" y="1266090"/>
        <a:ext cx="1826309" cy="1430218"/>
      </dsp:txXfrm>
    </dsp:sp>
    <dsp:sp modelId="{C07F7C3C-E931-4E8B-B8D8-BA7B7BC8E5AA}">
      <dsp:nvSpPr>
        <dsp:cNvPr id="0" name=""/>
        <dsp:cNvSpPr/>
      </dsp:nvSpPr>
      <dsp:spPr>
        <a:xfrm>
          <a:off x="2084222" y="1188719"/>
          <a:ext cx="1981051" cy="1584960"/>
        </a:xfrm>
        <a:prstGeom prst="roundRect">
          <a:avLst/>
        </a:prstGeom>
        <a:solidFill>
          <a:schemeClr val="accent5">
            <a:hueOff val="-1074715"/>
            <a:satOff val="2033"/>
            <a:lumOff val="-124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FF"/>
              </a:solidFill>
            </a:rPr>
            <a:t>Апрель - сентябрь</a:t>
          </a:r>
          <a:r>
            <a:rPr lang="en-ZA" sz="1400" kern="1200" dirty="0" smtClean="0">
              <a:solidFill>
                <a:srgbClr val="FFFFFF"/>
              </a:solidFill>
            </a:rPr>
            <a:t>: </a:t>
          </a:r>
          <a:r>
            <a:rPr lang="ru-RU" sz="1400" kern="1200" dirty="0" err="1" smtClean="0">
              <a:solidFill>
                <a:srgbClr val="FFFFFF"/>
              </a:solidFill>
            </a:rPr>
            <a:t>Номинационные</a:t>
          </a:r>
          <a:r>
            <a:rPr lang="ru-RU" sz="1400" kern="1200" dirty="0" smtClean="0">
              <a:solidFill>
                <a:srgbClr val="FFFFFF"/>
              </a:solidFill>
            </a:rPr>
            <a:t> досье проверяются Секретариатом и дополняются государствами-участниками</a:t>
          </a:r>
          <a:endParaRPr lang="en-ZA" sz="1400" kern="1200" dirty="0">
            <a:solidFill>
              <a:srgbClr val="FFFFFF"/>
            </a:solidFill>
          </a:endParaRPr>
        </a:p>
      </dsp:txBody>
      <dsp:txXfrm>
        <a:off x="2161593" y="1266090"/>
        <a:ext cx="1826309" cy="1430218"/>
      </dsp:txXfrm>
    </dsp:sp>
    <dsp:sp modelId="{04D6F2D0-9BB0-4BB4-B167-9B4C97C24BBA}">
      <dsp:nvSpPr>
        <dsp:cNvPr id="0" name=""/>
        <dsp:cNvSpPr/>
      </dsp:nvSpPr>
      <dsp:spPr>
        <a:xfrm>
          <a:off x="4164326" y="1188719"/>
          <a:ext cx="1981051" cy="1584960"/>
        </a:xfrm>
        <a:prstGeom prst="roundRect">
          <a:avLst/>
        </a:prstGeom>
        <a:solidFill>
          <a:schemeClr val="accent5">
            <a:hueOff val="-2149430"/>
            <a:satOff val="4067"/>
            <a:lumOff val="-24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Декабрь - июнь</a:t>
          </a:r>
          <a:r>
            <a:rPr lang="en-ZA" sz="1400" kern="1200" dirty="0" smtClean="0">
              <a:solidFill>
                <a:schemeClr val="bg1"/>
              </a:solidFill>
            </a:rPr>
            <a:t>: </a:t>
          </a:r>
          <a:br>
            <a:rPr lang="en-ZA" sz="1400" kern="1200" dirty="0" smtClean="0">
              <a:solidFill>
                <a:schemeClr val="bg1"/>
              </a:solidFill>
            </a:rPr>
          </a:br>
          <a:r>
            <a:rPr lang="ru-RU" sz="1400" kern="1200" dirty="0" err="1" smtClean="0">
              <a:solidFill>
                <a:schemeClr val="bg1"/>
              </a:solidFill>
            </a:rPr>
            <a:t>Номинационные</a:t>
          </a:r>
          <a:r>
            <a:rPr lang="ru-RU" sz="1400" kern="1200" dirty="0" smtClean="0">
              <a:solidFill>
                <a:schemeClr val="bg1"/>
              </a:solidFill>
            </a:rPr>
            <a:t> досье оцениваются Оценочным органом</a:t>
          </a:r>
          <a:endParaRPr lang="en-ZA" sz="1400" kern="1200" dirty="0">
            <a:solidFill>
              <a:schemeClr val="bg1"/>
            </a:solidFill>
          </a:endParaRPr>
        </a:p>
      </dsp:txBody>
      <dsp:txXfrm>
        <a:off x="4241697" y="1266090"/>
        <a:ext cx="1826309" cy="1430218"/>
      </dsp:txXfrm>
    </dsp:sp>
    <dsp:sp modelId="{CD2A0C35-C48E-4583-B2D6-B14569739961}">
      <dsp:nvSpPr>
        <dsp:cNvPr id="0" name=""/>
        <dsp:cNvSpPr/>
      </dsp:nvSpPr>
      <dsp:spPr>
        <a:xfrm>
          <a:off x="6244430" y="1188719"/>
          <a:ext cx="1981051" cy="1584960"/>
        </a:xfrm>
        <a:prstGeom prst="roundRect">
          <a:avLst/>
        </a:prstGeom>
        <a:solidFill>
          <a:schemeClr val="accent5">
            <a:hueOff val="-3224144"/>
            <a:satOff val="6100"/>
            <a:lumOff val="-37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FFFFFF"/>
              </a:solidFill>
            </a:rPr>
            <a:t>Ноябрь</a:t>
          </a:r>
          <a:r>
            <a:rPr lang="en-ZA" sz="1400" kern="1200" dirty="0" smtClean="0">
              <a:solidFill>
                <a:srgbClr val="FFFFFF"/>
              </a:solidFill>
            </a:rPr>
            <a:t>: </a:t>
          </a:r>
          <a:br>
            <a:rPr lang="en-ZA" sz="1400" kern="1200" dirty="0" smtClean="0">
              <a:solidFill>
                <a:srgbClr val="FFFFFF"/>
              </a:solidFill>
            </a:rPr>
          </a:br>
          <a:r>
            <a:rPr lang="ru-RU" sz="1400" kern="1200" dirty="0" err="1" smtClean="0">
              <a:solidFill>
                <a:srgbClr val="FFFFFF"/>
              </a:solidFill>
            </a:rPr>
            <a:t>Номинационные</a:t>
          </a:r>
          <a:r>
            <a:rPr lang="ru-RU" sz="1400" kern="1200" dirty="0" smtClean="0">
              <a:solidFill>
                <a:srgbClr val="FFFFFF"/>
              </a:solidFill>
            </a:rPr>
            <a:t> досье рассматриваются Комитетом</a:t>
          </a:r>
          <a:endParaRPr lang="en-ZA" sz="1400" kern="1200" dirty="0">
            <a:solidFill>
              <a:srgbClr val="FFFFFF"/>
            </a:solidFill>
          </a:endParaRPr>
        </a:p>
      </dsp:txBody>
      <dsp:txXfrm>
        <a:off x="6321801" y="1266090"/>
        <a:ext cx="1826309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44EC510-856E-4FBD-9DE1-09E5E9D0619E}" type="datetime1">
              <a:rPr lang="fr-FR" altLang="fr-FR"/>
              <a:pPr>
                <a:defRPr/>
              </a:pPr>
              <a:t>20/04/2018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E0BFC2DA-0790-47F8-9ED0-60AC00F173F1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42514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1089787-4F85-47F4-8728-426990D45201}" type="datetime1">
              <a:rPr lang="fr-FR" altLang="fr-FR"/>
              <a:pPr>
                <a:defRPr/>
              </a:pPr>
              <a:t>20/04/2018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441E97F-7DD0-41E0-B07E-016C9EFE4EAC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2741542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fr-FR" smtClean="0"/>
              <a:t>© 2009 by Chen Ming/Beijing Bureau of Culture</a:t>
            </a:r>
          </a:p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441E97F-7DD0-41E0-B07E-016C9EFE4EAC}" type="slidenum">
              <a:rPr lang="fr-FR" altLang="fr-FR" smtClean="0"/>
              <a:pPr>
                <a:defRPr/>
              </a:pPr>
              <a:t>1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86480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45" y="190500"/>
            <a:ext cx="1925793" cy="11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250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014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94210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9422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3196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97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249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fr-FR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19CFD7C6-2D76-4240-8BAE-E6B0ABD35A85}" type="slidenum">
              <a:rPr lang="fr-FR" altLang="fr-FR" sz="1400" b="1" smtClean="0">
                <a:solidFill>
                  <a:schemeClr val="accent1"/>
                </a:solidFill>
              </a:rPr>
              <a:pPr eaLnBrk="1" hangingPunct="1">
                <a:defRPr/>
              </a:pPr>
              <a:t>‹#›</a:t>
            </a:fld>
            <a:endParaRPr lang="fr-FR" altLang="fr-FR" sz="1400" b="1" smtClean="0">
              <a:solidFill>
                <a:schemeClr val="accent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48" y="314087"/>
            <a:ext cx="1396654" cy="857728"/>
          </a:xfrm>
          <a:prstGeom prst="rect">
            <a:avLst/>
          </a:prstGeom>
        </p:spPr>
      </p:pic>
      <p:pic>
        <p:nvPicPr>
          <p:cNvPr id="23" name="Picture 16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6667500"/>
            <a:ext cx="5429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0" r:id="rId2"/>
    <p:sldLayoutId id="2147483916" r:id="rId3"/>
    <p:sldLayoutId id="2147483911" r:id="rId4"/>
    <p:sldLayoutId id="2147483912" r:id="rId5"/>
    <p:sldLayoutId id="2147483913" r:id="rId6"/>
    <p:sldLayoutId id="2147483914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2185214"/>
          </a:xfrm>
        </p:spPr>
        <p:txBody>
          <a:bodyPr/>
          <a:lstStyle/>
          <a:p>
            <a:pPr eaLnBrk="1" hangingPunct="1"/>
            <a:r>
              <a:rPr lang="ru-RU" altLang="fr-FR" sz="4400" dirty="0" smtClean="0"/>
              <a:t>Номинации</a:t>
            </a:r>
            <a:r>
              <a:rPr lang="en-ZA" altLang="fr-FR" sz="4400" dirty="0" smtClean="0"/>
              <a:t>: </a:t>
            </a:r>
            <a:r>
              <a:rPr lang="ru-RU" altLang="fr-FR" sz="4400" dirty="0" smtClean="0"/>
              <a:t>обзор</a:t>
            </a:r>
            <a:r>
              <a:rPr lang="en-ZA" altLang="fr-FR" sz="4000" dirty="0" smtClean="0"/>
              <a:t/>
            </a:r>
            <a:br>
              <a:rPr lang="en-ZA" altLang="fr-FR" sz="4000" dirty="0" smtClean="0"/>
            </a:br>
            <a:r>
              <a:rPr lang="ru-RU" altLang="fr-FR" sz="1800" dirty="0" smtClean="0"/>
              <a:t>Раздел</a:t>
            </a:r>
            <a:r>
              <a:rPr lang="en-ZA" altLang="fr-FR" sz="1800" dirty="0" smtClean="0"/>
              <a:t> 11 </a:t>
            </a:r>
            <a:r>
              <a:rPr lang="ru-RU" altLang="fr-FR" sz="1800" dirty="0" smtClean="0"/>
              <a:t>Презентация </a:t>
            </a:r>
            <a:r>
              <a:rPr lang="fr-FR" altLang="fr-FR" sz="1800" dirty="0" smtClean="0"/>
              <a:t>PowerPoint</a:t>
            </a:r>
            <a:r>
              <a:rPr lang="en-ZA" altLang="fr-FR" sz="1800" dirty="0" smtClean="0"/>
              <a:t/>
            </a:r>
            <a:br>
              <a:rPr lang="en-ZA" altLang="fr-FR" sz="1800" dirty="0" smtClean="0"/>
            </a:br>
            <a:r>
              <a:rPr lang="en-ZA" altLang="fr-FR" sz="4000" dirty="0" smtClean="0"/>
              <a:t/>
            </a:r>
            <a:br>
              <a:rPr lang="en-ZA" altLang="fr-FR" sz="4000" dirty="0" smtClean="0"/>
            </a:br>
            <a:r>
              <a:rPr lang="en-ZA" altLang="fr-FR" sz="4000" dirty="0" smtClean="0"/>
              <a:t> </a:t>
            </a:r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940300"/>
            <a:ext cx="5715000" cy="1046440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fr-FR" sz="2000" dirty="0" smtClean="0"/>
              <a:t/>
            </a:r>
            <a:br>
              <a:rPr lang="en-US" altLang="fr-FR" sz="2000" dirty="0" smtClean="0"/>
            </a:br>
            <a:r>
              <a:rPr lang="ru-RU" altLang="fr-FR" sz="2000" dirty="0" smtClean="0"/>
              <a:t>ЮНЕСКО</a:t>
            </a:r>
            <a:r>
              <a:rPr lang="en-US" altLang="fr-FR" sz="2000" dirty="0" smtClean="0"/>
              <a:t>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fr-FR" sz="2000" dirty="0" smtClean="0"/>
              <a:t>Секция нематериального культурного наследия</a:t>
            </a:r>
            <a:endParaRPr lang="en-US" altLang="fr-FR" sz="2000" dirty="0" smtClean="0"/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GB" altLang="fr-FR" sz="1200" b="1">
              <a:latin typeface="Arial Bold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 altLang="fr-FR" sz="1200" b="1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Отдельные критерии для Репрезентативного списка</a:t>
            </a:r>
            <a:endParaRPr lang="fr-FR" altLang="fr-FR" sz="3600" dirty="0" smtClean="0"/>
          </a:p>
        </p:txBody>
      </p:sp>
      <p:sp>
        <p:nvSpPr>
          <p:cNvPr id="13316" name="Text Placeholder 8"/>
          <p:cNvSpPr txBox="1">
            <a:spLocks/>
          </p:cNvSpPr>
          <p:nvPr/>
        </p:nvSpPr>
        <p:spPr bwMode="auto">
          <a:xfrm>
            <a:off x="2286000" y="1903413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en-US" altLang="fr-FR" sz="2000" dirty="0">
                <a:solidFill>
                  <a:schemeClr val="tx1"/>
                </a:solidFill>
              </a:rPr>
              <a:t>R.2</a:t>
            </a:r>
            <a:r>
              <a:rPr lang="en-US" altLang="fr-FR" sz="2000" b="0" dirty="0">
                <a:solidFill>
                  <a:schemeClr val="tx1"/>
                </a:solidFill>
              </a:rPr>
              <a:t>	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Включение способствует обеспечению наглядности и пониманию значимости, а также поощрению диалога, отражая культурное разнообразие во всём мире и свидетельствуя о творческой деятельности человека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endParaRPr lang="en-US" altLang="fr-FR" sz="200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en-US" altLang="fr-FR" sz="2000" dirty="0">
                <a:solidFill>
                  <a:schemeClr val="tx1"/>
                </a:solidFill>
              </a:rPr>
              <a:t>R.3</a:t>
            </a:r>
            <a:r>
              <a:rPr lang="en-US" altLang="fr-FR" sz="2000" b="0" dirty="0">
                <a:solidFill>
                  <a:schemeClr val="tx1"/>
                </a:solidFill>
              </a:rPr>
              <a:t>	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Разрабатываются меры по охране, которые могут обеспечить защиту и популяризацию данного элемента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(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а также против возможных пагубных последствий включения в Список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)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Списки Конвенции</a:t>
            </a:r>
            <a:r>
              <a:rPr lang="fr-FR" altLang="fr-FR" sz="3600" dirty="0" smtClean="0"/>
              <a:t>: </a:t>
            </a:r>
            <a:r>
              <a:rPr lang="ru-RU" altLang="fr-FR" sz="3600" dirty="0" smtClean="0"/>
              <a:t>помощь для подготовки</a:t>
            </a:r>
            <a:endParaRPr lang="fr-FR" altLang="fr-FR" sz="3600" dirty="0" smtClean="0"/>
          </a:p>
        </p:txBody>
      </p:sp>
      <p:sp>
        <p:nvSpPr>
          <p:cNvPr id="14340" name="Rectangle 3"/>
          <p:cNvSpPr txBox="1">
            <a:spLocks noChangeArrowheads="1"/>
          </p:cNvSpPr>
          <p:nvPr/>
        </p:nvSpPr>
        <p:spPr bwMode="auto">
          <a:xfrm>
            <a:off x="403225" y="1905000"/>
            <a:ext cx="390842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fr-FR" sz="2000" dirty="0" smtClean="0">
                <a:solidFill>
                  <a:schemeClr val="tx1"/>
                </a:solidFill>
              </a:rPr>
              <a:t>Список срочной охраны</a:t>
            </a:r>
            <a:endParaRPr lang="en-ZA" altLang="fr-FR" sz="200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Возможна финансовая помощь для подготовки номинаций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/>
            </a:r>
            <a:br>
              <a:rPr lang="en-US" altLang="fr-FR" sz="2000" b="0" dirty="0">
                <a:solidFill>
                  <a:schemeClr val="tx1"/>
                </a:solidFill>
              </a:rPr>
            </a:br>
            <a:r>
              <a:rPr lang="en-US" altLang="fr-FR" sz="2000" b="0" dirty="0">
                <a:solidFill>
                  <a:schemeClr val="tx1"/>
                </a:solidFill>
              </a:rPr>
              <a:t>(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O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Р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22;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Форма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ICH-05)</a:t>
            </a: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Приоритет в случае возможного финансирования мер по охране из Фонда НКН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(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O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Р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9(a);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Форма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ICH-04;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Форма 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ICH-01bis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для номинаций в ССО с просьбой о МП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)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ct val="20000"/>
              </a:spcBef>
              <a:buFont typeface="Arial" charset="0"/>
              <a:buChar char="•"/>
            </a:pPr>
            <a:endParaRPr lang="en-US" altLang="fr-FR" sz="2000" b="0" dirty="0">
              <a:solidFill>
                <a:srgbClr val="000000"/>
              </a:solidFill>
            </a:endParaRPr>
          </a:p>
          <a:p>
            <a:pPr defTabSz="914400">
              <a:spcBef>
                <a:spcPct val="20000"/>
              </a:spcBef>
              <a:buFont typeface="Arial" charset="0"/>
              <a:buChar char="•"/>
            </a:pPr>
            <a:endParaRPr lang="en-US" altLang="fr-FR" sz="2000" dirty="0" smtClean="0">
              <a:solidFill>
                <a:srgbClr val="000000"/>
              </a:solidFill>
            </a:endParaRPr>
          </a:p>
          <a:p>
            <a:pPr defTabSz="914400">
              <a:spcBef>
                <a:spcPct val="20000"/>
              </a:spcBef>
              <a:buFont typeface="Arial" charset="0"/>
              <a:buChar char="•"/>
            </a:pPr>
            <a:endParaRPr lang="en-US" altLang="fr-FR" sz="2000" b="0" dirty="0">
              <a:solidFill>
                <a:srgbClr val="000000"/>
              </a:solidFill>
            </a:endParaRPr>
          </a:p>
        </p:txBody>
      </p:sp>
      <p:sp>
        <p:nvSpPr>
          <p:cNvPr id="14341" name="Content Placeholder 5"/>
          <p:cNvSpPr txBox="1">
            <a:spLocks/>
          </p:cNvSpPr>
          <p:nvPr/>
        </p:nvSpPr>
        <p:spPr bwMode="auto">
          <a:xfrm>
            <a:off x="4492625" y="1905000"/>
            <a:ext cx="4262438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en-ZA" altLang="fr-FR" sz="2000" dirty="0">
                <a:solidFill>
                  <a:schemeClr val="tx1"/>
                </a:solidFill>
              </a:rPr>
              <a:t>   </a:t>
            </a:r>
            <a:r>
              <a:rPr lang="ru-RU" altLang="fr-FR" sz="2000" dirty="0" smtClean="0">
                <a:solidFill>
                  <a:schemeClr val="tx1"/>
                </a:solidFill>
              </a:rPr>
              <a:t>Репрезентативный список</a:t>
            </a:r>
            <a:endParaRPr lang="en-ZA" altLang="fr-FR" sz="200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Не предусмотрено такой помощи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Нет приоритета, но можно запросить на деятельность, предложенную </a:t>
            </a:r>
            <a:r>
              <a:rPr lang="ru-RU" altLang="fr-FR" sz="2000" b="0" dirty="0">
                <a:solidFill>
                  <a:schemeClr val="tx1"/>
                </a:solidFill>
              </a:rPr>
              <a:t>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в отношении элементов, включённых в данный Список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(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Форма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ICH-04)</a:t>
            </a:r>
            <a:endParaRPr lang="en-US" alt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0" y="2874963"/>
            <a:ext cx="9144000" cy="1107996"/>
          </a:xfrm>
        </p:spPr>
        <p:txBody>
          <a:bodyPr/>
          <a:lstStyle/>
          <a:p>
            <a:pPr algn="ctr" eaLnBrk="1" hangingPunct="1"/>
            <a:r>
              <a:rPr lang="ru-RU" altLang="fr-FR" sz="3600" dirty="0" smtClean="0">
                <a:solidFill>
                  <a:schemeClr val="accent1"/>
                </a:solidFill>
              </a:rPr>
              <a:t>ПРЕДЛОЖЕНИЯ</a:t>
            </a:r>
            <a:r>
              <a:rPr lang="en-ZA" altLang="fr-FR" sz="3600" dirty="0" smtClean="0"/>
              <a:t> </a:t>
            </a:r>
            <a:r>
              <a:rPr lang="ru-RU" altLang="fr-FR" sz="3600" dirty="0" smtClean="0"/>
              <a:t>В</a:t>
            </a:r>
            <a:r>
              <a:rPr lang="en-ZA" altLang="fr-FR" sz="3600" dirty="0" smtClean="0"/>
              <a:t> </a:t>
            </a:r>
            <a:r>
              <a:rPr lang="ru-RU" altLang="fr-FR" sz="3600" dirty="0" smtClean="0"/>
              <a:t>РЕЕСТР ПЕРЕДОВЫХ ПРАКТИК ПО ОХРАНЕ</a:t>
            </a:r>
            <a:endParaRPr lang="en-ZA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Реестр передовых практик по охране</a:t>
            </a:r>
            <a:r>
              <a:rPr lang="fr-FR" altLang="fr-FR" sz="3600" dirty="0" smtClean="0"/>
              <a:t> </a:t>
            </a:r>
          </a:p>
        </p:txBody>
      </p:sp>
      <p:sp>
        <p:nvSpPr>
          <p:cNvPr id="16388" name="Text Placeholder 8"/>
          <p:cNvSpPr txBox="1">
            <a:spLocks/>
          </p:cNvSpPr>
          <p:nvPr/>
        </p:nvSpPr>
        <p:spPr bwMode="auto">
          <a:xfrm>
            <a:off x="2082800" y="1903413"/>
            <a:ext cx="6680200" cy="426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ru-RU" altLang="fr-FR" sz="1800" dirty="0" smtClean="0">
                <a:solidFill>
                  <a:schemeClr val="tx1"/>
                </a:solidFill>
              </a:rPr>
              <a:t>Реестр учреждён согласно статье</a:t>
            </a:r>
            <a:r>
              <a:rPr lang="en-ZA" altLang="fr-FR" sz="1800" dirty="0" smtClean="0">
                <a:solidFill>
                  <a:schemeClr val="tx1"/>
                </a:solidFill>
              </a:rPr>
              <a:t> 18</a:t>
            </a:r>
            <a:r>
              <a:rPr lang="ru-RU" altLang="fr-FR" sz="1800" dirty="0" smtClean="0">
                <a:solidFill>
                  <a:schemeClr val="tx1"/>
                </a:solidFill>
              </a:rPr>
              <a:t>, а также</a:t>
            </a:r>
            <a:r>
              <a:rPr lang="en-ZA" altLang="fr-FR" sz="1800" dirty="0" smtClean="0">
                <a:solidFill>
                  <a:schemeClr val="tx1"/>
                </a:solidFill>
              </a:rPr>
              <a:t> O</a:t>
            </a:r>
            <a:r>
              <a:rPr lang="ru-RU" altLang="fr-FR" sz="1800" dirty="0" smtClean="0">
                <a:solidFill>
                  <a:schemeClr val="tx1"/>
                </a:solidFill>
              </a:rPr>
              <a:t>Р</a:t>
            </a:r>
            <a:r>
              <a:rPr lang="en-ZA" altLang="fr-FR" sz="1800" dirty="0" smtClean="0">
                <a:solidFill>
                  <a:schemeClr val="tx1"/>
                </a:solidFill>
              </a:rPr>
              <a:t> </a:t>
            </a:r>
            <a:r>
              <a:rPr lang="en-ZA" altLang="fr-FR" sz="1800" dirty="0">
                <a:solidFill>
                  <a:schemeClr val="tx1"/>
                </a:solidFill>
              </a:rPr>
              <a:t>42 </a:t>
            </a:r>
            <a:r>
              <a:rPr lang="ru-RU" altLang="fr-FR" sz="1800" dirty="0" smtClean="0">
                <a:solidFill>
                  <a:schemeClr val="tx1"/>
                </a:solidFill>
              </a:rPr>
              <a:t>и</a:t>
            </a:r>
            <a:r>
              <a:rPr lang="en-ZA" altLang="fr-FR" sz="1800" dirty="0" smtClean="0">
                <a:solidFill>
                  <a:schemeClr val="tx1"/>
                </a:solidFill>
              </a:rPr>
              <a:t> 44:</a:t>
            </a:r>
            <a:endParaRPr lang="en-ZA" altLang="fr-FR" sz="18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800" b="0" dirty="0" smtClean="0">
                <a:solidFill>
                  <a:schemeClr val="tx1"/>
                </a:solidFill>
              </a:rPr>
              <a:t>Государства-участники предлагают передовые практики по охране для включения в Реестр (с этой целью можно запросить помощь в подготовке</a:t>
            </a:r>
            <a:r>
              <a:rPr lang="en-ZA" altLang="fr-FR" sz="1800" b="0" dirty="0" smtClean="0">
                <a:solidFill>
                  <a:schemeClr val="tx1"/>
                </a:solidFill>
              </a:rPr>
              <a:t>)</a:t>
            </a:r>
            <a:endParaRPr lang="en-ZA" altLang="fr-FR" sz="18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800" b="0" dirty="0" smtClean="0">
                <a:solidFill>
                  <a:schemeClr val="tx1"/>
                </a:solidFill>
              </a:rPr>
              <a:t>Комитет отбирает в Реестр те программы, проекты и мероприятия, которые наилучшим образом отражают принципы и цели Конвенции</a:t>
            </a:r>
            <a:endParaRPr lang="en-ZA" altLang="fr-FR" sz="18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800" b="0" dirty="0" smtClean="0">
                <a:solidFill>
                  <a:schemeClr val="tx1"/>
                </a:solidFill>
              </a:rPr>
              <a:t>Комитет (с помощью Секретариата) продвигает и распространяет информацию о практиках, включённых в Реестр, через веб-сайт НКН и печатные публикации</a:t>
            </a:r>
            <a:endParaRPr lang="en-ZA" altLang="fr-FR" sz="1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Реестр</a:t>
            </a:r>
            <a:r>
              <a:rPr lang="en-ZA" altLang="fr-FR" sz="3600" dirty="0" smtClean="0"/>
              <a:t>: </a:t>
            </a:r>
            <a:r>
              <a:rPr lang="ru-RU" altLang="fr-FR" sz="3600" dirty="0" smtClean="0"/>
              <a:t>критерии отбора</a:t>
            </a:r>
            <a:r>
              <a:rPr lang="en-ZA" altLang="fr-FR" sz="3600" dirty="0" smtClean="0"/>
              <a:t> (O</a:t>
            </a:r>
            <a:r>
              <a:rPr lang="ru-RU" altLang="fr-FR" sz="3600" dirty="0" smtClean="0"/>
              <a:t>Р</a:t>
            </a:r>
            <a:r>
              <a:rPr lang="en-ZA" altLang="fr-FR" sz="3600" dirty="0" smtClean="0"/>
              <a:t> 7)</a:t>
            </a:r>
            <a:endParaRPr lang="fr-FR" altLang="fr-FR" sz="3600" dirty="0" smtClean="0"/>
          </a:p>
        </p:txBody>
      </p:sp>
      <p:sp>
        <p:nvSpPr>
          <p:cNvPr id="18436" name="Text Placeholder 8"/>
          <p:cNvSpPr txBox="1">
            <a:spLocks/>
          </p:cNvSpPr>
          <p:nvPr/>
        </p:nvSpPr>
        <p:spPr bwMode="auto">
          <a:xfrm>
            <a:off x="2278063" y="1895475"/>
            <a:ext cx="6477000" cy="404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90000"/>
              </a:lnSpc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spcBef>
                <a:spcPts val="12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ts val="1200"/>
              </a:spcBef>
              <a:buChar char="•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466725" indent="-215900" eaLnBrk="0" hangingPunct="0">
              <a:spcBef>
                <a:spcPts val="600"/>
              </a:spcBef>
              <a:buClr>
                <a:schemeClr val="accent1"/>
              </a:buClr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466725" indent="1362075" eaLnBrk="0" hangingPunct="0">
              <a:spcBef>
                <a:spcPts val="600"/>
              </a:spcBef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Aft>
                <a:spcPts val="600"/>
              </a:spcAft>
              <a:buClrTx/>
              <a:buFontTx/>
              <a:buNone/>
              <a:defRPr/>
            </a:pPr>
            <a:r>
              <a:rPr lang="ru-RU" altLang="fr-FR" sz="2000" dirty="0" smtClean="0">
                <a:solidFill>
                  <a:schemeClr val="tx1"/>
                </a:solidFill>
              </a:rPr>
              <a:t>Программа, проект или мероприятие должны</a:t>
            </a:r>
            <a:r>
              <a:rPr lang="en-ZA" altLang="fr-FR" sz="2000" dirty="0" smtClean="0">
                <a:solidFill>
                  <a:schemeClr val="tx1"/>
                </a:solidFill>
              </a:rPr>
              <a:t>:</a:t>
            </a: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Быть связаны с охраной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 (P.1)</a:t>
            </a: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Содействовать координации усилий по охране между государствами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 (P.2)</a:t>
            </a: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Внести вклад в жизнеспособность соответствующего НКН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 (P.4)</a:t>
            </a: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Осуществляться при участии сообществ и с их согласия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 (P.5)</a:t>
            </a: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ClrTx/>
              <a:defRPr/>
            </a:pPr>
            <a:r>
              <a:rPr lang="ru-RU" altLang="fr-FR" sz="2000" b="0" dirty="0" smtClean="0">
                <a:solidFill>
                  <a:schemeClr val="tx1"/>
                </a:solidFill>
              </a:rPr>
              <a:t>Быть способны служить примером для других проектов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 (P.6),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особенно в развивающихся странах 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(P.9)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661993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Три примера передовых практик по охране</a:t>
            </a:r>
            <a:r>
              <a:rPr lang="en-GB" altLang="fr-FR" sz="3600" dirty="0" smtClean="0"/>
              <a:t/>
            </a:r>
            <a:br>
              <a:rPr lang="en-GB" altLang="fr-FR" sz="3600" dirty="0" smtClean="0"/>
            </a:br>
            <a:endParaRPr lang="fr-FR" altLang="fr-FR" sz="3600" dirty="0" smtClean="0"/>
          </a:p>
        </p:txBody>
      </p:sp>
      <p:sp>
        <p:nvSpPr>
          <p:cNvPr id="18436" name="Text Placeholder 8"/>
          <p:cNvSpPr txBox="1">
            <a:spLocks/>
          </p:cNvSpPr>
          <p:nvPr/>
        </p:nvSpPr>
        <p:spPr bwMode="auto">
          <a:xfrm>
            <a:off x="2286000" y="188595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Испания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: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Педагогический проект Школьный музей </a:t>
            </a:r>
            <a:r>
              <a:rPr lang="ru-RU" altLang="fr-FR" sz="2000" b="0" dirty="0" err="1" smtClean="0">
                <a:solidFill>
                  <a:schemeClr val="tx1"/>
                </a:solidFill>
              </a:rPr>
              <a:t>Пусоль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Индонезия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: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Образование и обучение НКН батика в сотрудничестве с Музеем батика в </a:t>
            </a:r>
            <a:r>
              <a:rPr lang="ru-RU" altLang="fr-FR" sz="2000" b="0" dirty="0" err="1" smtClean="0">
                <a:solidFill>
                  <a:schemeClr val="tx1"/>
                </a:solidFill>
              </a:rPr>
              <a:t>Пекалонгане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Боливия, Перу и Чили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: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Охрана НКН сообществ </a:t>
            </a:r>
            <a:r>
              <a:rPr lang="ru-RU" altLang="fr-FR" sz="2000" b="0" dirty="0" err="1" smtClean="0">
                <a:solidFill>
                  <a:schemeClr val="tx1"/>
                </a:solidFill>
              </a:rPr>
              <a:t>аймара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ct val="20000"/>
              </a:spcBef>
              <a:buFont typeface="Arial" charset="0"/>
              <a:buChar char="•"/>
            </a:pPr>
            <a:endParaRPr lang="en-ZA" altLang="fr-FR" sz="2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846659"/>
          </a:xfrm>
        </p:spPr>
        <p:txBody>
          <a:bodyPr/>
          <a:lstStyle/>
          <a:p>
            <a:r>
              <a:rPr lang="ru-RU" altLang="en-US" sz="4000" dirty="0" smtClean="0"/>
              <a:t>Количество обрабатываемых ежегодно досье</a:t>
            </a:r>
            <a:endParaRPr lang="en-GB" altLang="en-US" sz="4000" dirty="0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>
          <a:xfrm>
            <a:off x="2286000" y="2522538"/>
            <a:ext cx="6480175" cy="3077766"/>
          </a:xfrm>
        </p:spPr>
        <p:txBody>
          <a:bodyPr/>
          <a:lstStyle/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/>
              <a:t>Приоритеты</a:t>
            </a:r>
            <a:r>
              <a:rPr lang="en-US" altLang="en-US" sz="2000" dirty="0" smtClean="0"/>
              <a:t>: </a:t>
            </a:r>
          </a:p>
          <a:p>
            <a:pPr marL="809625" indent="-2667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/>
              <a:t>Досье от государств, не имеющих включённых элементов, и номинации в ССО</a:t>
            </a:r>
            <a:endParaRPr lang="en-US" altLang="en-US" sz="2000" dirty="0" smtClean="0"/>
          </a:p>
          <a:p>
            <a:pPr marL="809625" indent="-2667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/>
              <a:t>Многонациональные досье</a:t>
            </a:r>
            <a:endParaRPr lang="en-US" altLang="en-US" sz="2000" dirty="0" smtClean="0"/>
          </a:p>
          <a:p>
            <a:pPr marL="809625" indent="-2667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ru-RU" altLang="en-US" sz="2000" dirty="0" smtClean="0"/>
              <a:t>Досье от государств с несколькими включёнными элементами</a:t>
            </a:r>
            <a:endParaRPr lang="en-US" altLang="en-US" sz="2000" dirty="0" smtClean="0"/>
          </a:p>
          <a:p>
            <a:pPr marL="342900" indent="-3429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dirty="0" smtClean="0"/>
              <a:t>50 </a:t>
            </a:r>
            <a:r>
              <a:rPr lang="ru-RU" altLang="en-US" sz="2000" dirty="0" smtClean="0"/>
              <a:t>досье ежегодно</a:t>
            </a:r>
            <a:endParaRPr lang="en-GB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0" y="2874963"/>
            <a:ext cx="9144000" cy="1107996"/>
          </a:xfrm>
        </p:spPr>
        <p:txBody>
          <a:bodyPr/>
          <a:lstStyle/>
          <a:p>
            <a:pPr algn="ctr" eaLnBrk="1" hangingPunct="1"/>
            <a:r>
              <a:rPr lang="ru-RU" altLang="fr-FR" sz="3600" dirty="0" smtClean="0"/>
              <a:t>ОЦЕНКА </a:t>
            </a:r>
            <a:r>
              <a:rPr lang="en-ZA" altLang="fr-FR" sz="3600" dirty="0" smtClean="0"/>
              <a:t> </a:t>
            </a:r>
            <a:r>
              <a:rPr lang="ru-RU" altLang="fr-FR" sz="3600" dirty="0" smtClean="0">
                <a:solidFill>
                  <a:schemeClr val="accent1"/>
                </a:solidFill>
              </a:rPr>
              <a:t>И РАССМОТРЕНИЕ</a:t>
            </a:r>
            <a:r>
              <a:rPr lang="en-ZA" altLang="fr-FR" sz="3600" dirty="0" smtClean="0">
                <a:solidFill>
                  <a:schemeClr val="accent1"/>
                </a:solidFill>
              </a:rPr>
              <a:t> </a:t>
            </a:r>
            <a:r>
              <a:rPr lang="ru-RU" altLang="fr-FR" sz="3600" dirty="0" smtClean="0"/>
              <a:t>НОМИНАЦИЙ</a:t>
            </a:r>
            <a:endParaRPr lang="en-ZA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Оценочный орган</a:t>
            </a:r>
            <a:endParaRPr lang="fr-FR" altLang="fr-FR" sz="3600" dirty="0" smtClean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1324012"/>
              </p:ext>
            </p:extLst>
          </p:nvPr>
        </p:nvGraphicFramePr>
        <p:xfrm>
          <a:off x="508000" y="1657027"/>
          <a:ext cx="8077200" cy="4442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Расписание номинаций</a:t>
            </a:r>
            <a:r>
              <a:rPr lang="fr-FR" altLang="fr-FR" sz="3600" dirty="0" smtClean="0"/>
              <a:t/>
            </a:r>
            <a:br>
              <a:rPr lang="fr-FR" altLang="fr-FR" sz="3600" dirty="0" smtClean="0"/>
            </a:br>
            <a:endParaRPr lang="fr-FR" altLang="fr-FR" sz="3600" dirty="0" smtClean="0"/>
          </a:p>
        </p:txBody>
      </p:sp>
      <p:graphicFrame>
        <p:nvGraphicFramePr>
          <p:cNvPr id="5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2644913"/>
              </p:ext>
            </p:extLst>
          </p:nvPr>
        </p:nvGraphicFramePr>
        <p:xfrm>
          <a:off x="481013" y="2139950"/>
          <a:ext cx="8229600" cy="396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7"/>
          <p:cNvSpPr txBox="1"/>
          <p:nvPr/>
        </p:nvSpPr>
        <p:spPr>
          <a:xfrm>
            <a:off x="468313" y="2565400"/>
            <a:ext cx="4535487" cy="3683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ru-RU" altLang="fr-FR" sz="1800" dirty="0" smtClean="0">
                <a:solidFill>
                  <a:schemeClr val="bg1"/>
                </a:solidFill>
              </a:rPr>
              <a:t>ГОД</a:t>
            </a:r>
            <a:r>
              <a:rPr lang="en-ZA" altLang="fr-FR" sz="1800" dirty="0" smtClean="0">
                <a:solidFill>
                  <a:schemeClr val="bg1"/>
                </a:solidFill>
              </a:rPr>
              <a:t> 1</a:t>
            </a:r>
          </a:p>
        </p:txBody>
      </p:sp>
      <p:sp>
        <p:nvSpPr>
          <p:cNvPr id="7" name="TextBox 8"/>
          <p:cNvSpPr txBox="1"/>
          <p:nvPr/>
        </p:nvSpPr>
        <p:spPr>
          <a:xfrm>
            <a:off x="5292725" y="2565400"/>
            <a:ext cx="3470275" cy="3683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ru-RU" altLang="fr-FR" sz="1800" dirty="0" smtClean="0">
                <a:solidFill>
                  <a:schemeClr val="bg1"/>
                </a:solidFill>
              </a:rPr>
              <a:t>ГОД</a:t>
            </a:r>
            <a:r>
              <a:rPr lang="en-ZA" altLang="fr-FR" sz="1800" dirty="0" smtClean="0">
                <a:solidFill>
                  <a:schemeClr val="bg1"/>
                </a:solidFill>
              </a:rPr>
              <a:t> 2</a:t>
            </a:r>
          </a:p>
        </p:txBody>
      </p:sp>
      <p:sp>
        <p:nvSpPr>
          <p:cNvPr id="8" name="Down Arrow 10"/>
          <p:cNvSpPr/>
          <p:nvPr/>
        </p:nvSpPr>
        <p:spPr>
          <a:xfrm>
            <a:off x="7308850" y="5013325"/>
            <a:ext cx="647700" cy="5762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cs typeface="Arial Unicode MS" charset="0"/>
            </a:endParaRPr>
          </a:p>
        </p:txBody>
      </p:sp>
      <p:sp>
        <p:nvSpPr>
          <p:cNvPr id="9" name="TextBox 12"/>
          <p:cNvSpPr txBox="1"/>
          <p:nvPr/>
        </p:nvSpPr>
        <p:spPr>
          <a:xfrm>
            <a:off x="6372225" y="5876925"/>
            <a:ext cx="2303463" cy="646331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ru-RU" altLang="fr-FR" sz="1800" dirty="0" smtClean="0">
                <a:solidFill>
                  <a:schemeClr val="bg1"/>
                </a:solidFill>
              </a:rPr>
              <a:t>Решение о включении</a:t>
            </a:r>
            <a:endParaRPr lang="en-ZA" altLang="fr-FR" sz="18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В этой презентации</a:t>
            </a:r>
            <a:r>
              <a:rPr lang="fr-FR" altLang="fr-FR" sz="3600" dirty="0" smtClean="0"/>
              <a:t> …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1905000"/>
            <a:ext cx="6480175" cy="2231380"/>
          </a:xfrm>
        </p:spPr>
        <p:txBody>
          <a:bodyPr/>
          <a:lstStyle/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</a:rPr>
              <a:t>Номинации в Списки Конвенции</a:t>
            </a:r>
            <a:endParaRPr lang="en-ZA" altLang="fr-FR" sz="2000" dirty="0" smtClean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</a:rPr>
              <a:t>Предложения в Реестр передовых практик по охране</a:t>
            </a:r>
            <a:endParaRPr lang="en-ZA" altLang="fr-FR" sz="2000" dirty="0" smtClean="0">
              <a:solidFill>
                <a:schemeClr val="tx1"/>
              </a:solidFill>
            </a:endParaRP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</a:rPr>
              <a:t>Оценка и рассмотрение номинаций</a:t>
            </a:r>
            <a:r>
              <a:rPr lang="en-ZA" altLang="fr-FR" sz="20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 defTabSz="914400" eaLnBrk="1" hangingPunct="1">
              <a:lnSpc>
                <a:spcPct val="100000"/>
              </a:lnSpc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dirty="0" smtClean="0">
                <a:solidFill>
                  <a:schemeClr val="tx1"/>
                </a:solidFill>
              </a:rPr>
              <a:t>Периодические доклады о включённых элементах</a:t>
            </a:r>
            <a:endParaRPr lang="en-ZA" altLang="fr-FR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9704" y="333359"/>
            <a:ext cx="5614291" cy="6191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itle 1"/>
          <p:cNvSpPr>
            <a:spLocks noGrp="1"/>
          </p:cNvSpPr>
          <p:nvPr>
            <p:ph type="title"/>
          </p:nvPr>
        </p:nvSpPr>
        <p:spPr>
          <a:xfrm>
            <a:off x="0" y="2874963"/>
            <a:ext cx="9144000" cy="553998"/>
          </a:xfrm>
        </p:spPr>
        <p:txBody>
          <a:bodyPr/>
          <a:lstStyle/>
          <a:p>
            <a:pPr algn="ctr" eaLnBrk="1" hangingPunct="1"/>
            <a:r>
              <a:rPr lang="ru-RU" altLang="fr-FR" sz="3600" dirty="0" smtClean="0"/>
              <a:t>НОМИНАЦИИ В СПИСКИ КОНВЕНЦИИ</a:t>
            </a:r>
            <a:endParaRPr lang="en-ZA" altLang="fr-FR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Списки Конвенции</a:t>
            </a:r>
            <a:endParaRPr lang="fr-FR" altLang="fr-FR" sz="3600" dirty="0" smtClean="0"/>
          </a:p>
        </p:txBody>
      </p:sp>
      <p:sp>
        <p:nvSpPr>
          <p:cNvPr id="7172" name="Rectangle 3"/>
          <p:cNvSpPr txBox="1">
            <a:spLocks noChangeArrowheads="1"/>
          </p:cNvSpPr>
          <p:nvPr/>
        </p:nvSpPr>
        <p:spPr bwMode="auto">
          <a:xfrm>
            <a:off x="403225" y="1890713"/>
            <a:ext cx="4387850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fr-FR" sz="2000" dirty="0" smtClean="0">
                <a:solidFill>
                  <a:schemeClr val="tx1"/>
                </a:solidFill>
              </a:rPr>
              <a:t>Список срочной охраны</a:t>
            </a:r>
            <a:r>
              <a:rPr lang="en-ZA" altLang="fr-FR" sz="2000" dirty="0" smtClean="0">
                <a:solidFill>
                  <a:schemeClr val="tx1"/>
                </a:solidFill>
              </a:rPr>
              <a:t>  (</a:t>
            </a:r>
            <a:r>
              <a:rPr lang="ru-RU" altLang="fr-FR" sz="2000" dirty="0" err="1" smtClean="0">
                <a:solidFill>
                  <a:schemeClr val="tx1"/>
                </a:solidFill>
              </a:rPr>
              <a:t>ст</a:t>
            </a:r>
            <a:r>
              <a:rPr lang="en-ZA" altLang="fr-FR" sz="2000" dirty="0" smtClean="0">
                <a:solidFill>
                  <a:schemeClr val="tx1"/>
                </a:solidFill>
              </a:rPr>
              <a:t>. </a:t>
            </a:r>
            <a:r>
              <a:rPr lang="en-ZA" altLang="fr-FR" sz="2000" dirty="0">
                <a:solidFill>
                  <a:schemeClr val="tx1"/>
                </a:solidFill>
              </a:rPr>
              <a:t>17)</a:t>
            </a: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НКН, находящееся под угрозой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Содействует охране и предоставляет помощь, включая финансовую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Признаёт ценность </a:t>
            </a:r>
            <a:r>
              <a:rPr lang="ru-RU" altLang="fr-FR" sz="2000" b="0" dirty="0">
                <a:solidFill>
                  <a:schemeClr val="tx1"/>
                </a:solidFill>
              </a:rPr>
              <a:t>для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сообществ НКН, находящегося под угрозой 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  <p:sp>
        <p:nvSpPr>
          <p:cNvPr id="7173" name="Content Placeholder 5"/>
          <p:cNvSpPr txBox="1">
            <a:spLocks/>
          </p:cNvSpPr>
          <p:nvPr/>
        </p:nvSpPr>
        <p:spPr bwMode="auto">
          <a:xfrm>
            <a:off x="4791075" y="1905000"/>
            <a:ext cx="3963988" cy="406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en-ZA" altLang="fr-FR" sz="2000" dirty="0"/>
              <a:t>   </a:t>
            </a:r>
            <a:r>
              <a:rPr lang="ru-RU" altLang="fr-FR" sz="2000" dirty="0" smtClean="0">
                <a:solidFill>
                  <a:schemeClr val="tx1"/>
                </a:solidFill>
              </a:rPr>
              <a:t>Репрезентативный список</a:t>
            </a:r>
            <a:r>
              <a:rPr lang="en-ZA" altLang="fr-FR" sz="2000" dirty="0" smtClean="0">
                <a:solidFill>
                  <a:schemeClr val="tx1"/>
                </a:solidFill>
              </a:rPr>
              <a:t> (</a:t>
            </a:r>
            <a:r>
              <a:rPr lang="ru-RU" altLang="fr-FR" sz="2000" dirty="0" err="1" smtClean="0">
                <a:solidFill>
                  <a:schemeClr val="tx1"/>
                </a:solidFill>
              </a:rPr>
              <a:t>ст</a:t>
            </a:r>
            <a:r>
              <a:rPr lang="en-ZA" altLang="fr-FR" sz="2000" dirty="0" smtClean="0">
                <a:solidFill>
                  <a:schemeClr val="tx1"/>
                </a:solidFill>
              </a:rPr>
              <a:t>. </a:t>
            </a:r>
            <a:r>
              <a:rPr lang="en-ZA" altLang="fr-FR" sz="2000" dirty="0">
                <a:solidFill>
                  <a:schemeClr val="tx1"/>
                </a:solidFill>
              </a:rPr>
              <a:t>16)</a:t>
            </a: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Жизнеспособное НКН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Обеспечивает наглядность и понимание значимости</a:t>
            </a:r>
            <a:r>
              <a:rPr lang="en-ZA" altLang="fr-FR" sz="2000" b="0" dirty="0" smtClean="0">
                <a:solidFill>
                  <a:schemeClr val="tx1"/>
                </a:solidFill>
              </a:rPr>
              <a:t> </a:t>
            </a:r>
            <a:endParaRPr lang="en-ZA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2000" b="0" dirty="0" smtClean="0">
                <a:solidFill>
                  <a:schemeClr val="tx1"/>
                </a:solidFill>
              </a:rPr>
              <a:t>Поощряет уважающий культурное разнообразие диалог</a:t>
            </a:r>
            <a:endParaRPr lang="en-ZA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Списки Конвенции</a:t>
            </a:r>
            <a:r>
              <a:rPr lang="fr-FR" altLang="fr-FR" sz="3600" dirty="0" smtClean="0"/>
              <a:t>: </a:t>
            </a:r>
            <a:r>
              <a:rPr lang="ru-RU" altLang="fr-FR" sz="3600" dirty="0" smtClean="0"/>
              <a:t>номинации</a:t>
            </a:r>
            <a:endParaRPr lang="fr-FR" altLang="fr-FR" sz="3600" dirty="0" smtClean="0"/>
          </a:p>
        </p:txBody>
      </p:sp>
      <p:sp>
        <p:nvSpPr>
          <p:cNvPr id="8196" name="Rectangle 3"/>
          <p:cNvSpPr txBox="1">
            <a:spLocks noChangeArrowheads="1"/>
          </p:cNvSpPr>
          <p:nvPr/>
        </p:nvSpPr>
        <p:spPr bwMode="auto">
          <a:xfrm>
            <a:off x="406400" y="1905000"/>
            <a:ext cx="4127500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ru-RU" altLang="fr-FR" sz="1900" dirty="0" smtClean="0">
                <a:solidFill>
                  <a:schemeClr val="tx1"/>
                </a:solidFill>
              </a:rPr>
              <a:t>Список срочной охраны</a:t>
            </a:r>
            <a:r>
              <a:rPr lang="en-ZA" altLang="fr-FR" sz="1900" dirty="0" smtClean="0">
                <a:solidFill>
                  <a:schemeClr val="tx1"/>
                </a:solidFill>
              </a:rPr>
              <a:t> </a:t>
            </a:r>
            <a:r>
              <a:rPr lang="en-ZA" altLang="fr-FR" sz="1900" dirty="0">
                <a:solidFill>
                  <a:schemeClr val="tx1"/>
                </a:solidFill>
              </a:rPr>
              <a:t>(</a:t>
            </a:r>
            <a:r>
              <a:rPr lang="en-ZA" altLang="fr-FR" sz="1900" dirty="0" smtClean="0">
                <a:solidFill>
                  <a:schemeClr val="tx1"/>
                </a:solidFill>
              </a:rPr>
              <a:t>O</a:t>
            </a:r>
            <a:r>
              <a:rPr lang="ru-RU" altLang="fr-FR" sz="1900" dirty="0" smtClean="0">
                <a:solidFill>
                  <a:schemeClr val="tx1"/>
                </a:solidFill>
              </a:rPr>
              <a:t>Р</a:t>
            </a:r>
            <a:r>
              <a:rPr lang="en-ZA" altLang="fr-FR" sz="1900" dirty="0" smtClean="0">
                <a:solidFill>
                  <a:schemeClr val="tx1"/>
                </a:solidFill>
              </a:rPr>
              <a:t> </a:t>
            </a:r>
            <a:r>
              <a:rPr lang="en-ZA" altLang="fr-FR" sz="1900" dirty="0">
                <a:solidFill>
                  <a:schemeClr val="tx1"/>
                </a:solidFill>
              </a:rPr>
              <a:t>1)</a:t>
            </a: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smtClean="0">
                <a:solidFill>
                  <a:schemeClr val="tx1"/>
                </a:solidFill>
              </a:rPr>
              <a:t>Номинируют государства-участники при участии сообществ</a:t>
            </a:r>
            <a:endParaRPr lang="en-US" altLang="fr-FR" sz="19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err="1" smtClean="0">
                <a:solidFill>
                  <a:schemeClr val="tx1"/>
                </a:solidFill>
              </a:rPr>
              <a:t>Номинационная</a:t>
            </a:r>
            <a:r>
              <a:rPr lang="ru-RU" altLang="fr-FR" sz="1900" b="0" dirty="0" smtClean="0">
                <a:solidFill>
                  <a:schemeClr val="tx1"/>
                </a:solidFill>
              </a:rPr>
              <a:t> форма </a:t>
            </a:r>
            <a:r>
              <a:rPr lang="en-US" altLang="fr-FR" sz="1900" b="0" dirty="0" smtClean="0">
                <a:solidFill>
                  <a:schemeClr val="tx1"/>
                </a:solidFill>
              </a:rPr>
              <a:t>ICH-01</a:t>
            </a:r>
            <a:endParaRPr lang="en-US" altLang="fr-FR" sz="19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smtClean="0">
                <a:solidFill>
                  <a:schemeClr val="tx1"/>
                </a:solidFill>
              </a:rPr>
              <a:t>Оценка Оценочным органом</a:t>
            </a:r>
            <a:r>
              <a:rPr lang="en-US" altLang="fr-FR" sz="1900" b="0" dirty="0" smtClean="0">
                <a:solidFill>
                  <a:schemeClr val="tx1"/>
                </a:solidFill>
              </a:rPr>
              <a:t>; </a:t>
            </a:r>
            <a:r>
              <a:rPr lang="ru-RU" altLang="fr-FR" sz="1900" b="0" dirty="0" smtClean="0">
                <a:solidFill>
                  <a:schemeClr val="tx1"/>
                </a:solidFill>
              </a:rPr>
              <a:t>Комитет рассматривает и принимает решение</a:t>
            </a:r>
            <a:endParaRPr lang="en-US" altLang="fr-FR" sz="19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smtClean="0">
                <a:solidFill>
                  <a:schemeClr val="tx1"/>
                </a:solidFill>
              </a:rPr>
              <a:t>Цикл докладов</a:t>
            </a:r>
            <a:r>
              <a:rPr lang="en-ZA" altLang="fr-FR" sz="1900" b="0" dirty="0" smtClean="0">
                <a:solidFill>
                  <a:schemeClr val="tx1"/>
                </a:solidFill>
              </a:rPr>
              <a:t> </a:t>
            </a:r>
            <a:r>
              <a:rPr lang="en-ZA" altLang="fr-FR" sz="1900" b="0" dirty="0">
                <a:solidFill>
                  <a:schemeClr val="tx1"/>
                </a:solidFill>
              </a:rPr>
              <a:t>= 4 </a:t>
            </a:r>
            <a:r>
              <a:rPr lang="ru-RU" altLang="fr-FR" sz="1900" b="0" dirty="0" smtClean="0">
                <a:solidFill>
                  <a:schemeClr val="tx1"/>
                </a:solidFill>
              </a:rPr>
              <a:t>года</a:t>
            </a:r>
            <a:endParaRPr lang="en-US" altLang="fr-FR" sz="19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smtClean="0">
                <a:solidFill>
                  <a:schemeClr val="tx1"/>
                </a:solidFill>
              </a:rPr>
              <a:t>Возможность помощи для подготовки досье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  <p:sp>
        <p:nvSpPr>
          <p:cNvPr id="8197" name="Content Placeholder 5"/>
          <p:cNvSpPr txBox="1">
            <a:spLocks/>
          </p:cNvSpPr>
          <p:nvPr/>
        </p:nvSpPr>
        <p:spPr bwMode="auto">
          <a:xfrm>
            <a:off x="4533901" y="1905000"/>
            <a:ext cx="4352924" cy="424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None/>
            </a:pPr>
            <a:r>
              <a:rPr lang="en-ZA" altLang="fr-FR" sz="2000" dirty="0">
                <a:solidFill>
                  <a:schemeClr val="tx1"/>
                </a:solidFill>
              </a:rPr>
              <a:t>   </a:t>
            </a:r>
            <a:r>
              <a:rPr lang="ru-RU" altLang="fr-FR" sz="1900" dirty="0" smtClean="0">
                <a:solidFill>
                  <a:schemeClr val="tx1"/>
                </a:solidFill>
              </a:rPr>
              <a:t>Репрезентативный список</a:t>
            </a:r>
            <a:r>
              <a:rPr lang="en-ZA" altLang="fr-FR" sz="1900" dirty="0" smtClean="0">
                <a:solidFill>
                  <a:schemeClr val="tx1"/>
                </a:solidFill>
              </a:rPr>
              <a:t> </a:t>
            </a:r>
            <a:r>
              <a:rPr lang="en-ZA" altLang="fr-FR" sz="1900" dirty="0">
                <a:solidFill>
                  <a:schemeClr val="tx1"/>
                </a:solidFill>
              </a:rPr>
              <a:t>(</a:t>
            </a:r>
            <a:r>
              <a:rPr lang="en-ZA" altLang="fr-FR" sz="1900" dirty="0" smtClean="0">
                <a:solidFill>
                  <a:schemeClr val="tx1"/>
                </a:solidFill>
              </a:rPr>
              <a:t>O</a:t>
            </a:r>
            <a:r>
              <a:rPr lang="ru-RU" altLang="fr-FR" sz="1900" dirty="0" smtClean="0">
                <a:solidFill>
                  <a:schemeClr val="tx1"/>
                </a:solidFill>
              </a:rPr>
              <a:t>Р</a:t>
            </a:r>
            <a:r>
              <a:rPr lang="en-ZA" altLang="fr-FR" sz="1900" dirty="0" smtClean="0">
                <a:solidFill>
                  <a:schemeClr val="tx1"/>
                </a:solidFill>
              </a:rPr>
              <a:t> </a:t>
            </a:r>
            <a:r>
              <a:rPr lang="en-ZA" altLang="fr-FR" sz="1900" dirty="0">
                <a:solidFill>
                  <a:schemeClr val="tx1"/>
                </a:solidFill>
              </a:rPr>
              <a:t>2)</a:t>
            </a: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smtClean="0">
                <a:solidFill>
                  <a:schemeClr val="tx1"/>
                </a:solidFill>
              </a:rPr>
              <a:t>Номинируют государства-участники при участии сообществ</a:t>
            </a:r>
            <a:endParaRPr lang="en-US" altLang="fr-FR" sz="19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err="1" smtClean="0">
                <a:solidFill>
                  <a:schemeClr val="tx1"/>
                </a:solidFill>
              </a:rPr>
              <a:t>Номинационная</a:t>
            </a:r>
            <a:r>
              <a:rPr lang="ru-RU" altLang="fr-FR" sz="1900" b="0" dirty="0" smtClean="0">
                <a:solidFill>
                  <a:schemeClr val="tx1"/>
                </a:solidFill>
              </a:rPr>
              <a:t> форма </a:t>
            </a:r>
            <a:r>
              <a:rPr lang="en-US" altLang="fr-FR" sz="1900" b="0" dirty="0" smtClean="0">
                <a:solidFill>
                  <a:schemeClr val="tx1"/>
                </a:solidFill>
              </a:rPr>
              <a:t>ICH-02</a:t>
            </a:r>
            <a:endParaRPr lang="en-US" altLang="fr-FR" sz="19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smtClean="0">
                <a:solidFill>
                  <a:schemeClr val="tx1"/>
                </a:solidFill>
              </a:rPr>
              <a:t>Оценка Оценочным органом</a:t>
            </a:r>
            <a:r>
              <a:rPr lang="en-US" altLang="fr-FR" sz="1900" b="0" dirty="0" smtClean="0">
                <a:solidFill>
                  <a:schemeClr val="tx1"/>
                </a:solidFill>
              </a:rPr>
              <a:t>; </a:t>
            </a:r>
            <a:r>
              <a:rPr lang="ru-RU" altLang="fr-FR" sz="1900" b="0" dirty="0" smtClean="0">
                <a:solidFill>
                  <a:schemeClr val="tx1"/>
                </a:solidFill>
              </a:rPr>
              <a:t>Комитет рассматривает и принимает решение</a:t>
            </a:r>
            <a:endParaRPr lang="en-US" altLang="fr-FR" sz="19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smtClean="0">
                <a:solidFill>
                  <a:schemeClr val="tx1"/>
                </a:solidFill>
              </a:rPr>
              <a:t>Цикл докладов</a:t>
            </a:r>
            <a:r>
              <a:rPr lang="en-ZA" altLang="fr-FR" sz="1900" b="0" dirty="0" smtClean="0">
                <a:solidFill>
                  <a:schemeClr val="tx1"/>
                </a:solidFill>
              </a:rPr>
              <a:t> </a:t>
            </a:r>
            <a:r>
              <a:rPr lang="en-ZA" altLang="fr-FR" sz="1900" b="0" dirty="0">
                <a:solidFill>
                  <a:schemeClr val="tx1"/>
                </a:solidFill>
              </a:rPr>
              <a:t>= 6 </a:t>
            </a:r>
            <a:r>
              <a:rPr lang="ru-RU" altLang="fr-FR" sz="1900" b="0" dirty="0" smtClean="0">
                <a:solidFill>
                  <a:schemeClr val="tx1"/>
                </a:solidFill>
              </a:rPr>
              <a:t>лет</a:t>
            </a:r>
            <a:endParaRPr lang="en-US" altLang="fr-FR" sz="19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ru-RU" altLang="fr-FR" sz="1900" b="0" dirty="0" smtClean="0">
                <a:solidFill>
                  <a:schemeClr val="tx1"/>
                </a:solidFill>
              </a:rPr>
              <a:t>Нет помощи для подготовки досье</a:t>
            </a:r>
            <a:endParaRPr lang="en-US" altLang="fr-FR" sz="19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r>
              <a:rPr lang="ru-RU" altLang="fr-FR" sz="3600" dirty="0" smtClean="0"/>
              <a:t>Какой Список</a:t>
            </a:r>
            <a:r>
              <a:rPr lang="en-ZA" altLang="fr-FR" sz="3600" dirty="0" smtClean="0"/>
              <a:t>?</a:t>
            </a:r>
          </a:p>
        </p:txBody>
      </p:sp>
      <p:graphicFrame>
        <p:nvGraphicFramePr>
          <p:cNvPr id="7" name="Diagram 4"/>
          <p:cNvGraphicFramePr/>
          <p:nvPr>
            <p:extLst>
              <p:ext uri="{D42A27DB-BD31-4B8C-83A1-F6EECF244321}">
                <p14:modId xmlns:p14="http://schemas.microsoft.com/office/powerpoint/2010/main" val="2284370656"/>
              </p:ext>
            </p:extLst>
          </p:nvPr>
        </p:nvGraphicFramePr>
        <p:xfrm>
          <a:off x="2279551" y="1955800"/>
          <a:ext cx="403244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220" name="TextBox 6"/>
          <p:cNvSpPr txBox="1">
            <a:spLocks noChangeArrowheads="1"/>
          </p:cNvSpPr>
          <p:nvPr/>
        </p:nvSpPr>
        <p:spPr bwMode="auto">
          <a:xfrm>
            <a:off x="406400" y="3611563"/>
            <a:ext cx="13366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fr-FR" sz="1800" b="0" dirty="0" smtClean="0">
                <a:solidFill>
                  <a:schemeClr val="tx1"/>
                </a:solidFill>
              </a:rPr>
              <a:t>Оценка </a:t>
            </a:r>
            <a:r>
              <a:rPr lang="ru-RU" altLang="fr-FR" sz="1800" b="0" dirty="0" err="1" smtClean="0">
                <a:solidFill>
                  <a:schemeClr val="tx1"/>
                </a:solidFill>
              </a:rPr>
              <a:t>жизнеспо-собности</a:t>
            </a:r>
            <a:endParaRPr lang="en-ZA" altLang="fr-FR" sz="1800" b="0" dirty="0">
              <a:solidFill>
                <a:schemeClr val="tx1"/>
              </a:solidFill>
            </a:endParaRPr>
          </a:p>
        </p:txBody>
      </p:sp>
      <p:sp>
        <p:nvSpPr>
          <p:cNvPr id="9" name="Right Arrow 7"/>
          <p:cNvSpPr/>
          <p:nvPr/>
        </p:nvSpPr>
        <p:spPr>
          <a:xfrm>
            <a:off x="1630363" y="3684588"/>
            <a:ext cx="504825" cy="5032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cs typeface="Arial Unicode MS" charset="0"/>
            </a:endParaRPr>
          </a:p>
        </p:txBody>
      </p:sp>
      <p:sp>
        <p:nvSpPr>
          <p:cNvPr id="10" name="Down Arrow 8"/>
          <p:cNvSpPr/>
          <p:nvPr/>
        </p:nvSpPr>
        <p:spPr>
          <a:xfrm>
            <a:off x="4654550" y="5772150"/>
            <a:ext cx="576263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cs typeface="Arial Unicode MS" charset="0"/>
            </a:endParaRPr>
          </a:p>
        </p:txBody>
      </p:sp>
      <p:sp>
        <p:nvSpPr>
          <p:cNvPr id="11" name="Down Arrow 9"/>
          <p:cNvSpPr/>
          <p:nvPr/>
        </p:nvSpPr>
        <p:spPr>
          <a:xfrm>
            <a:off x="4367213" y="3611563"/>
            <a:ext cx="576262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ZA" altLang="fr-FR" sz="1800" smtClean="0">
              <a:solidFill>
                <a:srgbClr val="FFFFFF"/>
              </a:solidFill>
              <a:cs typeface="Arial Unicode MS" charset="0"/>
            </a:endParaRPr>
          </a:p>
        </p:txBody>
      </p:sp>
      <p:sp>
        <p:nvSpPr>
          <p:cNvPr id="12" name="Down Arrow 10"/>
          <p:cNvSpPr/>
          <p:nvPr/>
        </p:nvSpPr>
        <p:spPr>
          <a:xfrm rot="10800000">
            <a:off x="5231879" y="3539976"/>
            <a:ext cx="576064" cy="576064"/>
          </a:xfrm>
          <a:prstGeom prst="downArrow">
            <a:avLst/>
          </a:prstGeom>
          <a:scene3d>
            <a:camera prst="orthographicFront">
              <a:rot lat="0" lon="1080000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ZA"/>
          </a:p>
        </p:txBody>
      </p:sp>
      <p:sp>
        <p:nvSpPr>
          <p:cNvPr id="9226" name="Rectangle 3"/>
          <p:cNvSpPr txBox="1">
            <a:spLocks noChangeArrowheads="1"/>
          </p:cNvSpPr>
          <p:nvPr/>
        </p:nvSpPr>
        <p:spPr bwMode="auto">
          <a:xfrm>
            <a:off x="6372225" y="2119313"/>
            <a:ext cx="2352675" cy="457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ru-RU" altLang="fr-FR" sz="1800" b="0" dirty="0" smtClean="0">
                <a:solidFill>
                  <a:schemeClr val="tx1"/>
                </a:solidFill>
              </a:rPr>
              <a:t>Элементы не могут одновременно включаться в два Списка </a:t>
            </a:r>
            <a:r>
              <a:rPr lang="en-US" altLang="fr-FR" sz="1800" b="0" dirty="0" smtClean="0">
                <a:solidFill>
                  <a:schemeClr val="tx1"/>
                </a:solidFill>
              </a:rPr>
              <a:t>(O</a:t>
            </a:r>
            <a:r>
              <a:rPr lang="ru-RU" altLang="fr-FR" sz="1800" b="0" dirty="0" smtClean="0">
                <a:solidFill>
                  <a:schemeClr val="tx1"/>
                </a:solidFill>
              </a:rPr>
              <a:t>Р</a:t>
            </a:r>
            <a:r>
              <a:rPr lang="en-US" altLang="fr-FR" sz="1800" b="0" dirty="0" smtClean="0">
                <a:solidFill>
                  <a:schemeClr val="tx1"/>
                </a:solidFill>
              </a:rPr>
              <a:t> </a:t>
            </a:r>
            <a:r>
              <a:rPr lang="en-US" altLang="fr-FR" sz="1800" b="0" dirty="0">
                <a:solidFill>
                  <a:schemeClr val="tx1"/>
                </a:solidFill>
              </a:rPr>
              <a:t>38)</a:t>
            </a:r>
          </a:p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ru-RU" altLang="fr-FR" sz="1800" b="0" dirty="0" smtClean="0">
                <a:solidFill>
                  <a:schemeClr val="tx1"/>
                </a:solidFill>
              </a:rPr>
              <a:t>Возможно перемещение между Списками по просьбе заинтересованного государства-участника</a:t>
            </a:r>
            <a:r>
              <a:rPr lang="en-US" altLang="fr-FR" sz="1800" b="0" dirty="0" smtClean="0">
                <a:solidFill>
                  <a:schemeClr val="tx1"/>
                </a:solidFill>
              </a:rPr>
              <a:t> </a:t>
            </a:r>
            <a:r>
              <a:rPr lang="en-US" altLang="fr-FR" sz="1800" b="0" dirty="0">
                <a:solidFill>
                  <a:schemeClr val="tx1"/>
                </a:solidFill>
              </a:rPr>
              <a:t>(</a:t>
            </a:r>
            <a:r>
              <a:rPr lang="en-US" altLang="fr-FR" sz="1800" b="0" dirty="0" smtClean="0">
                <a:solidFill>
                  <a:schemeClr val="tx1"/>
                </a:solidFill>
              </a:rPr>
              <a:t>O</a:t>
            </a:r>
            <a:r>
              <a:rPr lang="ru-RU" altLang="fr-FR" sz="1800" b="0" dirty="0" smtClean="0">
                <a:solidFill>
                  <a:schemeClr val="tx1"/>
                </a:solidFill>
              </a:rPr>
              <a:t>Р</a:t>
            </a:r>
            <a:r>
              <a:rPr lang="en-US" altLang="fr-FR" sz="1800" b="0" dirty="0" smtClean="0">
                <a:solidFill>
                  <a:schemeClr val="tx1"/>
                </a:solidFill>
              </a:rPr>
              <a:t> </a:t>
            </a:r>
            <a:r>
              <a:rPr lang="en-US" altLang="fr-FR" sz="1800" b="0" dirty="0">
                <a:solidFill>
                  <a:schemeClr val="tx1"/>
                </a:solidFill>
              </a:rPr>
              <a:t>38)</a:t>
            </a:r>
          </a:p>
          <a:p>
            <a:pPr defTabSz="914400">
              <a:spcBef>
                <a:spcPct val="20000"/>
              </a:spcBef>
              <a:buFont typeface="Arial" charset="0"/>
              <a:buNone/>
            </a:pPr>
            <a:r>
              <a:rPr lang="ru-RU" altLang="fr-FR" sz="1800" b="0" dirty="0" smtClean="0">
                <a:solidFill>
                  <a:schemeClr val="tx1"/>
                </a:solidFill>
              </a:rPr>
              <a:t>Возможно исключение из Списков Комитетом</a:t>
            </a:r>
            <a:r>
              <a:rPr lang="en-US" altLang="fr-FR" sz="1800" b="0" dirty="0" smtClean="0">
                <a:solidFill>
                  <a:schemeClr val="tx1"/>
                </a:solidFill>
              </a:rPr>
              <a:t> </a:t>
            </a:r>
            <a:r>
              <a:rPr lang="en-US" altLang="fr-FR" sz="1800" b="0" dirty="0">
                <a:solidFill>
                  <a:schemeClr val="tx1"/>
                </a:solidFill>
              </a:rPr>
              <a:t>(</a:t>
            </a:r>
            <a:r>
              <a:rPr lang="en-US" altLang="fr-FR" sz="1800" b="0" dirty="0" smtClean="0">
                <a:solidFill>
                  <a:schemeClr val="tx1"/>
                </a:solidFill>
              </a:rPr>
              <a:t>O</a:t>
            </a:r>
            <a:r>
              <a:rPr lang="ru-RU" altLang="fr-FR" sz="1800" b="0" dirty="0" smtClean="0">
                <a:solidFill>
                  <a:schemeClr val="tx1"/>
                </a:solidFill>
              </a:rPr>
              <a:t>Р</a:t>
            </a:r>
            <a:r>
              <a:rPr lang="en-US" altLang="fr-FR" sz="1800" b="0" dirty="0" smtClean="0">
                <a:solidFill>
                  <a:schemeClr val="tx1"/>
                </a:solidFill>
              </a:rPr>
              <a:t> </a:t>
            </a:r>
            <a:r>
              <a:rPr lang="en-US" altLang="fr-FR" sz="1800" b="0" dirty="0">
                <a:solidFill>
                  <a:schemeClr val="tx1"/>
                </a:solidFill>
              </a:rPr>
              <a:t>39</a:t>
            </a:r>
            <a:r>
              <a:rPr lang="fr-FR" altLang="fr-FR" sz="1800" b="0" dirty="0">
                <a:solidFill>
                  <a:schemeClr val="tx1"/>
                </a:solidFill>
              </a:rPr>
              <a:t>–</a:t>
            </a:r>
            <a:r>
              <a:rPr lang="en-US" altLang="fr-FR" sz="1800" b="0" dirty="0">
                <a:solidFill>
                  <a:schemeClr val="tx1"/>
                </a:solidFill>
              </a:rPr>
              <a:t>40 </a:t>
            </a:r>
            <a:r>
              <a:rPr lang="ru-RU" altLang="fr-FR" sz="1800" b="0" dirty="0" smtClean="0">
                <a:solidFill>
                  <a:schemeClr val="tx1"/>
                </a:solidFill>
              </a:rPr>
              <a:t>и</a:t>
            </a:r>
            <a:r>
              <a:rPr lang="en-US" altLang="fr-FR" sz="1800" b="0" dirty="0" smtClean="0">
                <a:solidFill>
                  <a:schemeClr val="tx1"/>
                </a:solidFill>
              </a:rPr>
              <a:t> </a:t>
            </a:r>
            <a:r>
              <a:rPr lang="en-US" altLang="fr-FR" sz="1800" b="0" dirty="0">
                <a:solidFill>
                  <a:schemeClr val="tx1"/>
                </a:solidFill>
              </a:rPr>
              <a:t>80(e))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r>
              <a:rPr lang="ru-RU" altLang="fr-FR" sz="3600" dirty="0" smtClean="0"/>
              <a:t>Оценочные критерии Списков Конвенции</a:t>
            </a:r>
            <a:endParaRPr lang="en-ZA" altLang="fr-FR" sz="3600" dirty="0" smtClean="0"/>
          </a:p>
        </p:txBody>
      </p:sp>
      <p:sp>
        <p:nvSpPr>
          <p:cNvPr id="10244" name="Text Placeholder 8"/>
          <p:cNvSpPr txBox="1">
            <a:spLocks/>
          </p:cNvSpPr>
          <p:nvPr/>
        </p:nvSpPr>
        <p:spPr bwMode="auto">
          <a:xfrm>
            <a:off x="2286000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ru-RU" altLang="fr-FR" sz="2000" b="0" dirty="0" smtClean="0">
                <a:solidFill>
                  <a:schemeClr val="tx1"/>
                </a:solidFill>
              </a:rPr>
              <a:t>Номинируемые элементы должны соответствовать критериям Оперативного руководства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: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fr-FR" sz="2000" b="0" dirty="0">
                <a:solidFill>
                  <a:schemeClr val="tx1"/>
                </a:solidFill>
              </a:rPr>
              <a:t>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Пять или шесть критериев для ССО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(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O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Р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1)</a:t>
            </a: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fr-FR" sz="2000" b="0" dirty="0">
                <a:solidFill>
                  <a:schemeClr val="tx1"/>
                </a:solidFill>
              </a:rPr>
              <a:t>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Пять критериев для РС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(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O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Р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2)</a:t>
            </a: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fr-FR" sz="2000" b="0" dirty="0">
                <a:solidFill>
                  <a:schemeClr val="tx1"/>
                </a:solidFill>
              </a:rPr>
              <a:t>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Оба набора во многом совпадают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  <a:buFont typeface="Arial" charset="0"/>
              <a:buChar char="•"/>
            </a:pPr>
            <a:r>
              <a:rPr lang="en-US" altLang="fr-FR" sz="2000" b="0" dirty="0">
                <a:solidFill>
                  <a:schemeClr val="tx1"/>
                </a:solidFill>
              </a:rPr>
              <a:t>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Необходимо соответствовать всем критериям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ct val="20000"/>
              </a:spcBef>
              <a:buFont typeface="Arial" charset="0"/>
              <a:buChar char="•"/>
            </a:pP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ct val="20000"/>
              </a:spcBef>
            </a:pP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ct val="20000"/>
              </a:spcBef>
            </a:pPr>
            <a:endParaRPr lang="en-US" altLang="fr-FR" sz="14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Общие критерии для обоих Списков</a:t>
            </a:r>
            <a:endParaRPr lang="fr-FR" altLang="fr-FR" sz="3600" dirty="0" smtClean="0"/>
          </a:p>
        </p:txBody>
      </p:sp>
      <p:sp>
        <p:nvSpPr>
          <p:cNvPr id="11268" name="Text Placeholder 8"/>
          <p:cNvSpPr txBox="1">
            <a:spLocks/>
          </p:cNvSpPr>
          <p:nvPr/>
        </p:nvSpPr>
        <p:spPr bwMode="auto">
          <a:xfrm>
            <a:off x="2278063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6725" indent="-466725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Arial" charset="0"/>
              <a:buNone/>
            </a:pPr>
            <a:r>
              <a:rPr lang="en-US" altLang="fr-FR" sz="2000" dirty="0">
                <a:solidFill>
                  <a:schemeClr val="tx1"/>
                </a:solidFill>
                <a:cs typeface="Arial" charset="0"/>
              </a:rPr>
              <a:t>U.1 </a:t>
            </a:r>
            <a:r>
              <a:rPr lang="ru-RU" altLang="fr-FR" sz="2000" dirty="0" smtClean="0">
                <a:solidFill>
                  <a:schemeClr val="tx1"/>
                </a:solidFill>
                <a:cs typeface="Arial" charset="0"/>
              </a:rPr>
              <a:t>и</a:t>
            </a:r>
            <a:r>
              <a:rPr lang="en-US" altLang="fr-FR" sz="20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fr-FR" sz="2000" dirty="0">
                <a:solidFill>
                  <a:schemeClr val="tx1"/>
                </a:solidFill>
                <a:cs typeface="Arial" charset="0"/>
              </a:rPr>
              <a:t>R.1</a:t>
            </a:r>
            <a:r>
              <a:rPr lang="en-US" altLang="fr-FR" sz="2000" b="0" dirty="0">
                <a:solidFill>
                  <a:schemeClr val="tx1"/>
                </a:solidFill>
                <a:cs typeface="Arial" charset="0"/>
              </a:rPr>
              <a:t>: </a:t>
            </a:r>
            <a:r>
              <a:rPr lang="ru-RU" altLang="fr-FR" sz="2000" b="0" dirty="0" smtClean="0">
                <a:solidFill>
                  <a:schemeClr val="tx1"/>
                </a:solidFill>
                <a:cs typeface="Arial" charset="0"/>
              </a:rPr>
              <a:t>Элемент соответствует определению НКН Конвенции</a:t>
            </a:r>
            <a:endParaRPr lang="en-US" altLang="fr-FR" sz="2000" b="0" dirty="0">
              <a:solidFill>
                <a:schemeClr val="tx1"/>
              </a:solidFill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85000"/>
              <a:buFont typeface="Arial" charset="0"/>
              <a:buNone/>
            </a:pPr>
            <a:r>
              <a:rPr lang="en-US" altLang="fr-FR" sz="2000" dirty="0">
                <a:solidFill>
                  <a:schemeClr val="tx1"/>
                </a:solidFill>
                <a:cs typeface="Arial" charset="0"/>
              </a:rPr>
              <a:t>U.4 </a:t>
            </a:r>
            <a:r>
              <a:rPr lang="ru-RU" altLang="fr-FR" sz="2000" dirty="0" smtClean="0">
                <a:solidFill>
                  <a:schemeClr val="tx1"/>
                </a:solidFill>
                <a:cs typeface="Arial" charset="0"/>
              </a:rPr>
              <a:t>и</a:t>
            </a:r>
            <a:r>
              <a:rPr lang="en-US" altLang="fr-FR" sz="20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fr-FR" sz="2000" dirty="0">
                <a:solidFill>
                  <a:schemeClr val="tx1"/>
                </a:solidFill>
                <a:cs typeface="Arial" charset="0"/>
              </a:rPr>
              <a:t>R.4</a:t>
            </a:r>
            <a:r>
              <a:rPr lang="en-US" altLang="fr-FR" sz="2000" b="0" dirty="0">
                <a:solidFill>
                  <a:schemeClr val="tx1"/>
                </a:solidFill>
                <a:cs typeface="Arial" charset="0"/>
              </a:rPr>
              <a:t>:</a:t>
            </a:r>
            <a:r>
              <a:rPr lang="en-US" altLang="fr-FR" sz="20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altLang="fr-FR" sz="2000" b="0" dirty="0" smtClean="0">
                <a:solidFill>
                  <a:schemeClr val="tx1"/>
                </a:solidFill>
                <a:cs typeface="Arial" charset="0"/>
              </a:rPr>
              <a:t>Номинация подготовлена при участии заинтересованных сообщества, группы или отдельных лиц, а также с их согласия</a:t>
            </a:r>
            <a:endParaRPr lang="en-US" altLang="fr-FR" sz="2000" b="0" dirty="0">
              <a:solidFill>
                <a:schemeClr val="tx1"/>
              </a:solidFill>
              <a:cs typeface="Arial" charset="0"/>
            </a:endParaRPr>
          </a:p>
          <a:p>
            <a:pPr eaLnBrk="0" hangingPunct="0">
              <a:spcBef>
                <a:spcPts val="1200"/>
              </a:spcBef>
              <a:spcAft>
                <a:spcPts val="600"/>
              </a:spcAft>
              <a:buClr>
                <a:schemeClr val="accent2"/>
              </a:buClr>
              <a:buSzPct val="85000"/>
            </a:pPr>
            <a:r>
              <a:rPr lang="en-US" altLang="fr-FR" sz="2000" dirty="0">
                <a:solidFill>
                  <a:schemeClr val="tx1"/>
                </a:solidFill>
                <a:cs typeface="Arial" charset="0"/>
              </a:rPr>
              <a:t>U.5 </a:t>
            </a:r>
            <a:r>
              <a:rPr lang="ru-RU" altLang="fr-FR" sz="2000" dirty="0" smtClean="0">
                <a:solidFill>
                  <a:schemeClr val="tx1"/>
                </a:solidFill>
                <a:cs typeface="Arial" charset="0"/>
              </a:rPr>
              <a:t>и</a:t>
            </a:r>
            <a:r>
              <a:rPr lang="en-US" altLang="fr-FR" sz="2000" dirty="0" smtClean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altLang="fr-FR" sz="2000" dirty="0">
                <a:solidFill>
                  <a:schemeClr val="tx1"/>
                </a:solidFill>
                <a:cs typeface="Arial" charset="0"/>
              </a:rPr>
              <a:t>R.5</a:t>
            </a:r>
            <a:r>
              <a:rPr lang="en-US" altLang="fr-FR" sz="2000" b="0" dirty="0">
                <a:solidFill>
                  <a:schemeClr val="tx1"/>
                </a:solidFill>
                <a:cs typeface="Arial" charset="0"/>
              </a:rPr>
              <a:t>:</a:t>
            </a:r>
            <a:r>
              <a:rPr lang="en-US" altLang="fr-FR" sz="20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ru-RU" altLang="fr-FR" sz="2000" b="0" dirty="0" smtClean="0">
                <a:solidFill>
                  <a:schemeClr val="tx1"/>
                </a:solidFill>
                <a:cs typeface="Arial" charset="0"/>
              </a:rPr>
              <a:t>Элемент уже включён в перечень, выдержка приводится</a:t>
            </a:r>
            <a:endParaRPr lang="en-US" altLang="fr-FR" sz="2000" b="0" dirty="0">
              <a:solidFill>
                <a:schemeClr val="tx1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fr-FR" sz="3600" dirty="0" smtClean="0"/>
              <a:t>Отдельные критерии для Списка срочной охраны</a:t>
            </a:r>
            <a:endParaRPr lang="fr-FR" altLang="fr-FR" sz="3600" dirty="0" smtClean="0"/>
          </a:p>
        </p:txBody>
      </p:sp>
      <p:sp>
        <p:nvSpPr>
          <p:cNvPr id="12292" name="Text Placeholder 8"/>
          <p:cNvSpPr txBox="1">
            <a:spLocks/>
          </p:cNvSpPr>
          <p:nvPr/>
        </p:nvSpPr>
        <p:spPr bwMode="auto">
          <a:xfrm>
            <a:off x="2286000" y="1884363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95300" indent="-49530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en-US" altLang="fr-FR" sz="2000" dirty="0">
                <a:solidFill>
                  <a:schemeClr val="tx1"/>
                </a:solidFill>
              </a:rPr>
              <a:t>U.2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Элемент нуждается в: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en-US" altLang="fr-FR" sz="2000" b="0" dirty="0">
                <a:solidFill>
                  <a:schemeClr val="tx1"/>
                </a:solidFill>
              </a:rPr>
              <a:t>(a)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срочной охране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         </a:t>
            </a:r>
            <a:r>
              <a:rPr lang="en-US" altLang="fr-FR" sz="2000" b="0" dirty="0" smtClean="0">
                <a:solidFill>
                  <a:schemeClr val="tx1"/>
                </a:solidFill>
              </a:rPr>
              <a:t>(</a:t>
            </a:r>
            <a:r>
              <a:rPr lang="en-US" altLang="fr-FR" sz="2000" b="0" dirty="0">
                <a:solidFill>
                  <a:schemeClr val="tx1"/>
                </a:solidFill>
              </a:rPr>
              <a:t>b)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чрезвычайно срочной охране</a:t>
            </a:r>
            <a:endParaRPr lang="en-US" altLang="fr-FR" sz="200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en-US" altLang="fr-FR" sz="2000" dirty="0">
                <a:solidFill>
                  <a:schemeClr val="tx1"/>
                </a:solidFill>
              </a:rPr>
              <a:t>U.3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Следовательно, разрабатывается план по охране</a:t>
            </a:r>
            <a:r>
              <a:rPr lang="ru-RU" altLang="fr-FR" sz="2000" b="0" dirty="0">
                <a:solidFill>
                  <a:schemeClr val="tx1"/>
                </a:solidFill>
              </a:rPr>
              <a:t>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для противодействия установленным опасностям и угрозам</a:t>
            </a:r>
            <a:endParaRPr lang="en-US" altLang="fr-FR" sz="2000" b="0" dirty="0">
              <a:solidFill>
                <a:schemeClr val="tx1"/>
              </a:solidFill>
            </a:endParaRPr>
          </a:p>
          <a:p>
            <a:pPr defTabSz="914400">
              <a:spcBef>
                <a:spcPts val="1200"/>
              </a:spcBef>
              <a:spcAft>
                <a:spcPts val="600"/>
              </a:spcAft>
            </a:pPr>
            <a:r>
              <a:rPr lang="en-US" altLang="fr-FR" sz="2000" dirty="0">
                <a:solidFill>
                  <a:schemeClr val="tx1"/>
                </a:solidFill>
              </a:rPr>
              <a:t>U.6  </a:t>
            </a:r>
            <a:r>
              <a:rPr lang="ru-RU" altLang="fr-FR" sz="2000" b="0" dirty="0" smtClean="0">
                <a:solidFill>
                  <a:schemeClr val="tx1"/>
                </a:solidFill>
              </a:rPr>
              <a:t>Несмотря на то, что для случаев чрезвычайной срочности предусмотрена ускоренная процедура, всегда проводятся консультации с заинтересованным государством-участником (государствами-участниками)</a:t>
            </a:r>
            <a:endParaRPr lang="en-US" altLang="fr-FR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4351</TotalTime>
  <Words>703</Words>
  <Application>Microsoft Office PowerPoint</Application>
  <PresentationFormat>On-screen Show (4:3)</PresentationFormat>
  <Paragraphs>106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 Unicode MS</vt:lpstr>
      <vt:lpstr>MS PGothic</vt:lpstr>
      <vt:lpstr>Arial</vt:lpstr>
      <vt:lpstr>Arial Bold</vt:lpstr>
      <vt:lpstr>Calibri</vt:lpstr>
      <vt:lpstr>Thème Office</vt:lpstr>
      <vt:lpstr>Номинации: обзор Раздел 11 Презентация PowerPoint   </vt:lpstr>
      <vt:lpstr>В этой презентации …</vt:lpstr>
      <vt:lpstr>НОМИНАЦИИ В СПИСКИ КОНВЕНЦИИ</vt:lpstr>
      <vt:lpstr>Списки Конвенции</vt:lpstr>
      <vt:lpstr>Списки Конвенции: номинации</vt:lpstr>
      <vt:lpstr>Какой Список?</vt:lpstr>
      <vt:lpstr>Оценочные критерии Списков Конвенции</vt:lpstr>
      <vt:lpstr>Общие критерии для обоих Списков</vt:lpstr>
      <vt:lpstr>Отдельные критерии для Списка срочной охраны</vt:lpstr>
      <vt:lpstr>Отдельные критерии для Репрезентативного списка</vt:lpstr>
      <vt:lpstr>Списки Конвенции: помощь для подготовки</vt:lpstr>
      <vt:lpstr>ПРЕДЛОЖЕНИЯ В РЕЕСТР ПЕРЕДОВЫХ ПРАКТИК ПО ОХРАНЕ</vt:lpstr>
      <vt:lpstr>Реестр передовых практик по охране </vt:lpstr>
      <vt:lpstr>Реестр: критерии отбора (OР 7)</vt:lpstr>
      <vt:lpstr>Три примера передовых практик по охране </vt:lpstr>
      <vt:lpstr>Количество обрабатываемых ежегодно досье</vt:lpstr>
      <vt:lpstr>ОЦЕНКА  И РАССМОТРЕНИЕ НОМИНАЦИЙ</vt:lpstr>
      <vt:lpstr>Оценочный орган</vt:lpstr>
      <vt:lpstr>Расписание номинаций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Prйsentation PowerPoint</dc:title>
  <dc:creator>**** ****</dc:creator>
  <cp:lastModifiedBy>Kim, Dain</cp:lastModifiedBy>
  <cp:revision>143</cp:revision>
  <dcterms:created xsi:type="dcterms:W3CDTF">2013-10-08T08:22:47Z</dcterms:created>
  <dcterms:modified xsi:type="dcterms:W3CDTF">2018-04-20T14:15:05Z</dcterms:modified>
</cp:coreProperties>
</file>