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91" r:id="rId3"/>
    <p:sldId id="266" r:id="rId4"/>
    <p:sldId id="263" r:id="rId5"/>
    <p:sldId id="272" r:id="rId6"/>
    <p:sldId id="269" r:id="rId7"/>
    <p:sldId id="271" r:id="rId8"/>
    <p:sldId id="282" r:id="rId9"/>
    <p:sldId id="276" r:id="rId10"/>
    <p:sldId id="287" r:id="rId11"/>
    <p:sldId id="290" r:id="rId12"/>
    <p:sldId id="288" r:id="rId13"/>
    <p:sldId id="277" r:id="rId14"/>
    <p:sldId id="286" r:id="rId15"/>
    <p:sldId id="278" r:id="rId16"/>
    <p:sldId id="292" r:id="rId17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7" autoAdjust="0"/>
    <p:restoredTop sz="82882" autoAdjust="0"/>
  </p:normalViewPr>
  <p:slideViewPr>
    <p:cSldViewPr snapToGrid="0" snapToObjects="1">
      <p:cViewPr varScale="1">
        <p:scale>
          <a:sx n="56" d="100"/>
          <a:sy n="56" d="100"/>
        </p:scale>
        <p:origin x="90" y="74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2C941E4-DD42-4C3C-84DA-CBCDD44D914A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7D15993-59F8-453F-8FE5-EC522CFA097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010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CF93AE4-2300-40B0-BC1F-6F3E628C24A6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9B05074-4ACA-4D00-9665-7EBC61213C2F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06012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5074-4ACA-4D00-9665-7EBC61213C2F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670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latin typeface="+mn-lt"/>
                <a:cs typeface="ＭＳ Ｐゴシック" charset="-128"/>
              </a:rPr>
              <a:t>©UNESCO / </a:t>
            </a:r>
            <a:r>
              <a:rPr lang="fr-FR" sz="1200" dirty="0" err="1" smtClean="0">
                <a:latin typeface="+mn-lt"/>
                <a:cs typeface="ＭＳ Ｐゴシック" charset="-128"/>
              </a:rPr>
              <a:t>Tatenda</a:t>
            </a:r>
            <a:endParaRPr lang="fr-FR" sz="1200" dirty="0" smtClean="0">
              <a:latin typeface="+mn-lt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5074-4ACA-4D00-9665-7EBC61213C2F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917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01.JPG</a:t>
            </a:r>
            <a:r>
              <a:rPr lang="en-GB" altLang="fr-FR" dirty="0" smtClean="0"/>
              <a:t>“</a:t>
            </a:r>
          </a:p>
          <a:p>
            <a:r>
              <a:rPr lang="en-GB" altLang="fr-FR" dirty="0" smtClean="0"/>
              <a:t>[https://commons.wikimedia.org/wiki/File:Quilt_making_01.JPG]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03.JPG</a:t>
            </a:r>
            <a:r>
              <a:rPr lang="en-GB" altLang="fr-FR" dirty="0" smtClean="0"/>
              <a:t>“</a:t>
            </a:r>
          </a:p>
          <a:p>
            <a:r>
              <a:rPr lang="en-GB" altLang="fr-FR" dirty="0" smtClean="0"/>
              <a:t>[https://commons.wikimedia.org/wiki/File:Quilt_making_03.JPG]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05.JPG</a:t>
            </a:r>
            <a:r>
              <a:rPr lang="en-GB" altLang="fr-FR" dirty="0" smtClean="0"/>
              <a:t>“ </a:t>
            </a:r>
          </a:p>
          <a:p>
            <a:r>
              <a:rPr lang="en-GB" altLang="fr-FR" dirty="0" smtClean="0"/>
              <a:t>[https://commons.wikimedia.org/wiki/File:Quilt_making_05.JPG]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08.JPG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[https://commons.wikimedia.org/wiki/File:Quilt_making_08.JPG]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11.JPG</a:t>
            </a:r>
            <a:r>
              <a:rPr lang="en-GB" altLang="fr-FR" dirty="0" smtClean="0"/>
              <a:t>" </a:t>
            </a:r>
          </a:p>
          <a:p>
            <a:r>
              <a:rPr lang="en-GB" altLang="fr-FR" dirty="0" smtClean="0"/>
              <a:t>[https://commons.wikimedia.org/wiki/File:Quilt_making_11.JPG]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"</a:t>
            </a:r>
            <a:r>
              <a:rPr lang="fr-FR" altLang="fr-FR" dirty="0" err="1" smtClean="0"/>
              <a:t>Quilt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making</a:t>
            </a:r>
            <a:r>
              <a:rPr lang="fr-FR" altLang="fr-FR" dirty="0" smtClean="0"/>
              <a:t> 19.JPG</a:t>
            </a:r>
            <a:r>
              <a:rPr lang="en-GB" altLang="fr-FR" dirty="0" smtClean="0"/>
              <a:t>"</a:t>
            </a:r>
          </a:p>
          <a:p>
            <a:r>
              <a:rPr lang="en-GB" altLang="fr-FR" dirty="0" smtClean="0"/>
              <a:t>[https://commons.wikimedia.org/wiki/File:Quilt_making_19.JPG] by </a:t>
            </a:r>
            <a:r>
              <a:rPr lang="fr-FR" altLang="fr-FR" dirty="0" smtClean="0"/>
              <a:t>Anna </a:t>
            </a:r>
            <a:r>
              <a:rPr lang="fr-FR" altLang="fr-FR" dirty="0" err="1" smtClean="0"/>
              <a:t>Frodesiak</a:t>
            </a:r>
            <a:endParaRPr lang="fr-FR" altLang="fr-FR" dirty="0" smtClean="0"/>
          </a:p>
          <a:p>
            <a:r>
              <a:rPr lang="en-GB" altLang="fr-FR" dirty="0" smtClean="0"/>
              <a:t>[https://commons.wikimedia.org/wiki/User:Anna_Frodesiak]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</a:t>
            </a:r>
            <a:r>
              <a:rPr lang="en-GB" altLang="fr-FR" dirty="0" smtClean="0"/>
              <a:t> [https://creativecommons.org/publicdomain/zero/1.0/deed.en]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5074-4ACA-4D00-9665-7EBC61213C2F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43125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"Storyboard" [https://www.flickr.com/photos/psulvmc/6257574188/] by </a:t>
            </a:r>
            <a:r>
              <a:rPr lang="en-US" dirty="0" err="1" smtClean="0"/>
              <a:t>psulvmediacommons</a:t>
            </a:r>
            <a:r>
              <a:rPr lang="en-US" dirty="0" smtClean="0"/>
              <a:t> [https://www.flickr.com/photos/psulvmc/] is licensed under CC BY-NC 2.0 [https://creativecommons.org/licenses/by-nc/2.0/]</a:t>
            </a:r>
          </a:p>
          <a:p>
            <a:endParaRPr lang="en-US" dirty="0" smtClean="0"/>
          </a:p>
          <a:p>
            <a:r>
              <a:rPr lang="en-US" dirty="0" smtClean="0"/>
              <a:t>"Storyboard" [https://www.flickr.com/photos/tomcarbone/2240068334/] by </a:t>
            </a:r>
            <a:r>
              <a:rPr lang="en-US" dirty="0" err="1" smtClean="0"/>
              <a:t>Tommaso</a:t>
            </a:r>
            <a:r>
              <a:rPr lang="en-US" smtClean="0"/>
              <a:t> Carbone [https://www.flickr.com/photos/tomcarbone/] is licensed under CC BY-NC-SA 2.0 [https://creativecommons.org/licenses/by-nc-sa/2.0/]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5074-4ACA-4D00-9665-7EBC61213C2F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983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F48B25A-6310-408F-8827-49FFEA33C1CF}" type="slidenum">
              <a:rPr lang="fr-FR" altLang="fr-FR"/>
              <a:pPr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78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 / </a:t>
            </a:r>
            <a:r>
              <a:rPr lang="fr-FR" altLang="fr-FR" dirty="0" err="1" smtClean="0"/>
              <a:t>Tatenda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05074-4ACA-4D00-9665-7EBC61213C2F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897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5" y="149470"/>
            <a:ext cx="1696152" cy="109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37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2329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18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5798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6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1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D6C340A-A929-4861-854C-B2A804E6545A}" type="slidenum">
              <a:rPr lang="fr-FR" altLang="fr-FR" sz="1400" b="1">
                <a:solidFill>
                  <a:schemeClr val="accent1"/>
                </a:solidFill>
              </a:rPr>
              <a:pPr eaLnBrk="1" hangingPunct="1"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0" y="354373"/>
            <a:ext cx="1214560" cy="780690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37" r:id="rId2"/>
    <p:sldLayoutId id="2147483943" r:id="rId3"/>
    <p:sldLayoutId id="2147483938" r:id="rId4"/>
    <p:sldLayoutId id="2147483939" r:id="rId5"/>
    <p:sldLayoutId id="2147483940" r:id="rId6"/>
    <p:sldLayoutId id="2147483941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1631950"/>
          </a:xfrm>
        </p:spPr>
        <p:txBody>
          <a:bodyPr/>
          <a:lstStyle/>
          <a:p>
            <a:pPr algn="r" rtl="1" eaLnBrk="1" hangingPunct="1"/>
            <a:r>
              <a:rPr lang="ar-SY" altLang="fr-FR" sz="4400" dirty="0" smtClean="0">
                <a:ea typeface="ＭＳ Ｐゴシック" panose="020B0600070205080204" pitchFamily="34" charset="-128"/>
                <a:cs typeface="+mn-cs"/>
              </a:rPr>
              <a:t>الفيديو التشاركي في عملية الحصر</a:t>
            </a:r>
            <a:r>
              <a:rPr lang="en-US" altLang="fr-FR" sz="44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4400" dirty="0" smtClean="0">
                <a:ea typeface="ＭＳ Ｐゴシック" panose="020B0600070205080204" pitchFamily="34" charset="-128"/>
                <a:cs typeface="+mn-cs"/>
              </a:rPr>
            </a:br>
            <a:r>
              <a:rPr lang="ar-SY" altLang="fr-FR" sz="1800" dirty="0" smtClean="0">
                <a:ea typeface="ＭＳ Ｐゴシック" panose="020B0600070205080204" pitchFamily="34" charset="-128"/>
                <a:cs typeface="+mn-cs"/>
              </a:rPr>
              <a:t>الوحدة 27: عرض تقديمي</a:t>
            </a:r>
            <a:endParaRPr lang="en-ZA" altLang="fr-FR" sz="40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811212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2000" smtClean="0">
                <a:ea typeface="ＭＳ Ｐゴシック" panose="020B0600070205080204" pitchFamily="34" charset="-128"/>
                <a:cs typeface="+mn-cs"/>
              </a:rPr>
            </a:br>
            <a:r>
              <a:rPr lang="ar-SY" altLang="fr-FR" sz="2000" smtClean="0">
                <a:ea typeface="ＭＳ Ｐゴシック" panose="020B0600070205080204" pitchFamily="34" charset="-128"/>
                <a:cs typeface="+mn-cs"/>
              </a:rPr>
              <a:t>اليونسكو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ar-SY" altLang="fr-FR" sz="2000" smtClean="0">
                <a:ea typeface="ＭＳ Ｐゴシック" panose="020B0600070205080204" pitchFamily="34" charset="-128"/>
                <a:cs typeface="+mn-cs"/>
              </a:rPr>
              <a:t>شعبة التراث الثقافي غير المادي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2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8588" y="0"/>
            <a:ext cx="266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أساليب الفيديو التشاركي</a:t>
            </a: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86000" y="24272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  <a:buFontTx/>
              <a:buNone/>
            </a:pPr>
            <a:r>
              <a:rPr lang="ar-IQ" altLang="fr-FR" sz="2000">
                <a:solidFill>
                  <a:schemeClr val="tx1"/>
                </a:solidFill>
              </a:rPr>
              <a:t>ألف</a:t>
            </a:r>
            <a:endParaRPr lang="en-US" altLang="fr-FR" sz="200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2000" b="0">
                <a:solidFill>
                  <a:schemeClr val="tx1"/>
                </a:solidFill>
              </a:rPr>
              <a:t>يتولى المشاركون في عملية الحصر إخراج أفلام الفيديو القصيرة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2000" b="0">
                <a:solidFill>
                  <a:schemeClr val="tx1"/>
                </a:solidFill>
              </a:rPr>
              <a:t>يُعرض شريط الفيديو الخام على أفراد المجتمع المحلي أو الجماعة لاستطلاع ردود أفعالهم ووجهات نظرهم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r>
              <a:rPr lang="ar-IQ" altLang="fr-FR" sz="2000">
                <a:solidFill>
                  <a:schemeClr val="tx1"/>
                </a:solidFill>
              </a:rPr>
              <a:t>باء</a:t>
            </a:r>
            <a:endParaRPr lang="en-US" altLang="fr-FR" sz="200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تسجيل الحياة اليومية والأحداث كما تقع في السياق</a:t>
            </a:r>
            <a:endParaRPr lang="en-US" altLang="fr-FR" sz="2000" b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US" altLang="fr-FR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أساليب الفيديو التشاركي: مقارنة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06400" y="2427288"/>
            <a:ext cx="40259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charset="0"/>
              <a:buChar char="•"/>
              <a:defRPr sz="2800" b="1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>
                <a:schemeClr val="accent1"/>
              </a:buClr>
              <a:buFont typeface="Arial" charset="0"/>
              <a:buNone/>
              <a:defRPr/>
            </a:pPr>
            <a:r>
              <a:rPr lang="ar-IQ" altLang="fr-FR" sz="1800" dirty="0" smtClean="0">
                <a:solidFill>
                  <a:schemeClr val="tx1"/>
                </a:solidFill>
              </a:rPr>
              <a:t>باء – تسجيل فيديو مستمر</a:t>
            </a:r>
            <a:endParaRPr lang="en-US" altLang="fr-FR" sz="180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endParaRPr lang="ar-IQ" altLang="fr-FR" sz="1800" b="0" dirty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1- </a:t>
            </a:r>
            <a:r>
              <a:rPr lang="en-US" altLang="fr-FR" sz="1800" b="0" dirty="0" smtClean="0">
                <a:solidFill>
                  <a:schemeClr val="tx1"/>
                </a:solidFill>
              </a:rPr>
              <a:t> </a:t>
            </a:r>
            <a:r>
              <a:rPr lang="ar-IQ" altLang="fr-FR" sz="1800" b="0" dirty="0" smtClean="0">
                <a:solidFill>
                  <a:schemeClr val="tx1"/>
                </a:solidFill>
              </a:rPr>
              <a:t>لا يمثل مادة منتجة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2- يميل إلى تمثيل وجهة نظر فردية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ar-IQ" altLang="fr-FR" sz="18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3-  تسجيل مباشر</a:t>
            </a: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ar-IQ" altLang="fr-FR" sz="18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4- </a:t>
            </a:r>
            <a:r>
              <a:rPr lang="ar-SY" altLang="fr-FR" sz="1800" b="0" dirty="0" smtClean="0">
                <a:solidFill>
                  <a:schemeClr val="tx1"/>
                </a:solidFill>
              </a:rPr>
              <a:t>تُسجل </a:t>
            </a:r>
            <a:r>
              <a:rPr lang="ar-IQ" altLang="fr-FR" sz="1800" b="0" dirty="0" smtClean="0">
                <a:solidFill>
                  <a:schemeClr val="tx1"/>
                </a:solidFill>
              </a:rPr>
              <a:t>المادة في سياقها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AutoNum type="arabicPeriod"/>
              <a:defRPr/>
            </a:pPr>
            <a:endParaRPr lang="ar-IQ" altLang="fr-FR" sz="1800" b="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5-  صوت الممارسين</a:t>
            </a:r>
            <a:endParaRPr lang="en-US" altLang="fr-FR" sz="1800" b="0" dirty="0" smtClean="0">
              <a:solidFill>
                <a:schemeClr val="tx1"/>
              </a:solidFill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737100" y="2427288"/>
            <a:ext cx="40259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ar-IQ" altLang="fr-FR" sz="1800" dirty="0" smtClean="0">
                <a:solidFill>
                  <a:schemeClr val="tx1"/>
                </a:solidFill>
              </a:rPr>
              <a:t>ألف – </a:t>
            </a:r>
            <a:r>
              <a:rPr lang="ar-SA" altLang="fr-FR" sz="1800" dirty="0" smtClean="0">
                <a:solidFill>
                  <a:schemeClr val="tx1"/>
                </a:solidFill>
              </a:rPr>
              <a:t>أ</a:t>
            </a:r>
            <a:r>
              <a:rPr lang="ar-IQ" altLang="fr-FR" sz="1800" dirty="0" smtClean="0">
                <a:solidFill>
                  <a:schemeClr val="tx1"/>
                </a:solidFill>
              </a:rPr>
              <a:t>فلام فيديو قصيرة - قصص</a:t>
            </a:r>
            <a:endParaRPr lang="en-US" altLang="fr-FR" sz="180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1- إبداع مادة تعاونية من السهل مشاطرتها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2- تأليف/عمل إبداعي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3- جرى التفكير به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4- </a:t>
            </a:r>
            <a:r>
              <a:rPr lang="ar-SY" altLang="fr-FR" sz="1800" b="0" dirty="0" smtClean="0">
                <a:solidFill>
                  <a:schemeClr val="tx1"/>
                </a:solidFill>
              </a:rPr>
              <a:t>لا</a:t>
            </a:r>
            <a:r>
              <a:rPr lang="ar-IQ" altLang="fr-FR" sz="1800" b="0" dirty="0" smtClean="0">
                <a:solidFill>
                  <a:schemeClr val="tx1"/>
                </a:solidFill>
              </a:rPr>
              <a:t> ت</a:t>
            </a:r>
            <a:r>
              <a:rPr lang="ar-SY" altLang="fr-FR" sz="1800" b="0" dirty="0" smtClean="0">
                <a:solidFill>
                  <a:schemeClr val="tx1"/>
                </a:solidFill>
              </a:rPr>
              <a:t>ُ</a:t>
            </a:r>
            <a:r>
              <a:rPr lang="ar-IQ" altLang="fr-FR" sz="1800" b="0" dirty="0" smtClean="0">
                <a:solidFill>
                  <a:schemeClr val="tx1"/>
                </a:solidFill>
              </a:rPr>
              <a:t>سجل المادة </a:t>
            </a:r>
            <a:r>
              <a:rPr lang="ar-SY" altLang="fr-FR" sz="1800" b="0" dirty="0" smtClean="0">
                <a:solidFill>
                  <a:schemeClr val="tx1"/>
                </a:solidFill>
              </a:rPr>
              <a:t>ضمن السياق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AutoNum type="arabicPeriod"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marL="0" indent="0" algn="r" rtl="1" eaLnBrk="1" hangingPunct="1">
              <a:lnSpc>
                <a:spcPct val="100000"/>
              </a:lnSpc>
              <a:spcBef>
                <a:spcPct val="0"/>
              </a:spcBef>
              <a:buClrTx/>
              <a:buFont typeface="Arial" pitchFamily="34" charset="0"/>
              <a:buNone/>
              <a:defRPr/>
            </a:pPr>
            <a:r>
              <a:rPr lang="ar-IQ" altLang="fr-FR" sz="1800" b="0" dirty="0" smtClean="0">
                <a:solidFill>
                  <a:schemeClr val="tx1"/>
                </a:solidFill>
              </a:rPr>
              <a:t>5- صوت المؤلف</a:t>
            </a: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en-US" altLang="fr-FR" sz="18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الأخلاقيات  والتحرير/المونتاج</a:t>
            </a: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3000375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لمن تعود القصة؟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شفافية الغرض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التوافق المجتمعي والتحرير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تحرير/مونتاج وتأليف جماعي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الاعتراف بجهود المبدعين وإسناد العمل لهم 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فحص المجتمع المحلي/الجماعة لشريط الفيديو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حقوق المؤلف وقضايا حقوق الملكية الفكرية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836738"/>
            <a:ext cx="38671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988" y="4100513"/>
            <a:ext cx="11652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95525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ما الداعي إلى استخدام الفيديو التشاركي في عملية حصر التراث الثقافي غير المادي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2286000" y="24272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1800" b="0">
                <a:solidFill>
                  <a:schemeClr val="tx1"/>
                </a:solidFill>
              </a:rPr>
              <a:t>يتيح للمجتمع المحلي/الجماعةإمكانية حصر تراثه الثقافي المادي بنفسه</a:t>
            </a:r>
            <a:endParaRPr lang="en-US" altLang="fr-FR" sz="18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1800" b="0">
                <a:solidFill>
                  <a:schemeClr val="tx1"/>
                </a:solidFill>
              </a:rPr>
              <a:t>يوفر وسيلة لحصر التراث الثقافي غير المادي القائم على المجتمع المحلي أو الجماعة</a:t>
            </a:r>
            <a:endParaRPr lang="en-US" altLang="fr-FR" sz="18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1800" b="0">
                <a:solidFill>
                  <a:schemeClr val="tx1"/>
                </a:solidFill>
              </a:rPr>
              <a:t>يتجاوز قضايا اللغة ومحو الأمية</a:t>
            </a:r>
            <a:endParaRPr lang="en-US" altLang="fr-FR" sz="18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1800" b="0">
                <a:solidFill>
                  <a:schemeClr val="tx1"/>
                </a:solidFill>
              </a:rPr>
              <a:t>تعتبر كاميرا الفيديو أداة مناسبة لتوثيق التراث الثقافي غير المادي </a:t>
            </a:r>
            <a:r>
              <a:rPr lang="ar-SY" altLang="fr-FR" sz="1800" b="0">
                <a:solidFill>
                  <a:schemeClr val="tx1"/>
                </a:solidFill>
              </a:rPr>
              <a:t>كتقاليد حية وأنشطة وأداء، وما إلى ذلك</a:t>
            </a:r>
            <a:endParaRPr lang="en-US" altLang="fr-FR" sz="18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1800" b="0">
                <a:solidFill>
                  <a:schemeClr val="tx1"/>
                </a:solidFill>
              </a:rPr>
              <a:t>انخفاض تكاليف الفيديو تجعل من الممكن تحقيق هذه المشاريع</a:t>
            </a:r>
            <a:endParaRPr lang="en-US" altLang="fr-FR" sz="18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1800" b="0">
                <a:solidFill>
                  <a:schemeClr val="tx1"/>
                </a:solidFill>
              </a:rPr>
              <a:t>فعالية أجهزة وشرائط الفيديو كوسائط بصرية</a:t>
            </a:r>
            <a:endParaRPr lang="en-US" altLang="fr-FR" sz="18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1800" b="0">
                <a:solidFill>
                  <a:schemeClr val="tx1"/>
                </a:solidFill>
              </a:rPr>
              <a:t>تمكين افراد المجتمع المحلي/الجماعة من توثيق ونقل تراثهم الثقافي غير المادي</a:t>
            </a:r>
            <a:endParaRPr lang="en-US" altLang="fr-FR" sz="1800" b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18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SY" altLang="fr-FR" sz="3600" dirty="0" smtClean="0">
                <a:ea typeface="ＭＳ Ｐゴシック" panose="020B0600070205080204" pitchFamily="34" charset="-128"/>
                <a:cs typeface="+mn-cs"/>
              </a:rPr>
              <a:t>دراسة حالة: </a:t>
            </a:r>
            <a:r>
              <a:rPr lang="ar-SY" altLang="fr-FR" sz="3600" dirty="0" err="1" smtClean="0">
                <a:ea typeface="ＭＳ Ｐゴシック" panose="020B0600070205080204" pitchFamily="34" charset="-128"/>
                <a:cs typeface="+mn-cs"/>
              </a:rPr>
              <a:t>نا</a:t>
            </a:r>
            <a:r>
              <a:rPr lang="ar-SY" altLang="fr-FR" sz="3600" dirty="0" smtClean="0">
                <a:ea typeface="ＭＳ Ｐゴシック" panose="020B0600070205080204" pitchFamily="34" charset="-128"/>
                <a:cs typeface="+mn-cs"/>
              </a:rPr>
              <a:t> </a:t>
            </a:r>
            <a:r>
              <a:rPr lang="ar-SY" altLang="fr-FR" sz="3600" dirty="0" err="1" smtClean="0">
                <a:ea typeface="ＭＳ Ｐゴシック" panose="020B0600070205080204" pitchFamily="34" charset="-128"/>
                <a:cs typeface="+mn-cs"/>
              </a:rPr>
              <a:t>موديستا</a:t>
            </a:r>
            <a:r>
              <a:rPr lang="ar-SY" altLang="fr-FR" sz="3600" dirty="0" smtClean="0">
                <a:ea typeface="ＭＳ Ｐゴシック" panose="020B0600070205080204" pitchFamily="34" charset="-128"/>
                <a:cs typeface="+mn-cs"/>
              </a:rPr>
              <a:t> (المكسيك) </a:t>
            </a:r>
            <a:endParaRPr lang="fr-FR" altLang="fr-FR" sz="24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5124450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SY" altLang="fr-FR" sz="18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الرغبة في تعزيز ثقافة البنيزا من أجل الأجيال القادمة</a:t>
            </a:r>
            <a:endParaRPr lang="en-US" altLang="fr-FR" sz="18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SY" altLang="fr-FR" sz="18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نا موديستا، امرأة مسنَّة تعبر عن رغبتها في توثيق طريقة عمل الطبق التقليدي لجماعة الزابوتيك المسمى غويتا بيزا (الفاصوليا السوداء تمالي)</a:t>
            </a:r>
            <a:endParaRPr lang="en-US" altLang="fr-FR" sz="18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SY" altLang="fr-FR" sz="18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يقوم أفراد المجتمع المحلي/الجماعة بشكل جماعي بكتابة سيناريو شرائط الفيديو وتصويرها وإبداعها بمشاركة المجموعة والمجتمع المحلي/الجماعة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SY" altLang="fr-FR" sz="18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يعزز الفيديو الاهتمام بتوثيق ثقافة جماعة الزابوتيك من مزرعة غوبينا</a:t>
            </a:r>
            <a:endParaRPr lang="en-US" altLang="fr-FR" sz="18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SY" altLang="fr-FR" sz="18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إنشاء مركز إعلامي للشباب لتوثيق الثقافة وتعلم التكنولوجيا</a:t>
            </a:r>
            <a:endParaRPr lang="en-US" altLang="fr-FR" sz="18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SY" altLang="fr-FR" sz="18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تُستخدم مواد المركز الإعلامي لإعلام المجتمع المحلي/الجماعة ووضع المناهج وأغراض الأرشفة.</a:t>
            </a:r>
            <a:endParaRPr lang="en-US" altLang="fr-FR" sz="18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180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662113"/>
          </a:xfrm>
        </p:spPr>
        <p:txBody>
          <a:bodyPr/>
          <a:lstStyle/>
          <a:p>
            <a:pPr algn="r" rtl="1" eaLnBrk="1" hangingPunct="1"/>
            <a:r>
              <a:rPr lang="ar-SY" altLang="fr-FR" sz="3600" dirty="0" smtClean="0">
                <a:ea typeface="ＭＳ Ｐゴシック" panose="020B0600070205080204" pitchFamily="34" charset="-128"/>
                <a:cs typeface="+mn-cs"/>
              </a:rPr>
              <a:t>بعض الأسئلة بشأن استخدام الفيديو التشاركي في عملية حصر التراث الثقافي غير المادي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86000" y="2413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2000" b="0" dirty="0">
                <a:solidFill>
                  <a:schemeClr val="tx1"/>
                </a:solidFill>
              </a:rPr>
              <a:t>كيف سيستخدم المجتمع المحلي/الجماعة الفيديو؟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2000" b="0" dirty="0">
                <a:solidFill>
                  <a:schemeClr val="tx1"/>
                </a:solidFill>
              </a:rPr>
              <a:t>من الذي يتحكم بحقوق الفيديو المجتمعي؟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2000" b="0" dirty="0">
                <a:solidFill>
                  <a:schemeClr val="tx1"/>
                </a:solidFill>
              </a:rPr>
              <a:t>من هو الجمهور؟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SY" altLang="fr-FR" sz="2000" b="0" dirty="0">
                <a:solidFill>
                  <a:schemeClr val="tx1"/>
                </a:solidFill>
              </a:rPr>
              <a:t>دور الميسِّر </a:t>
            </a:r>
            <a:r>
              <a:rPr lang="ar-SY" altLang="fr-FR" sz="2000" b="0" dirty="0" smtClean="0">
                <a:solidFill>
                  <a:schemeClr val="tx1"/>
                </a:solidFill>
              </a:rPr>
              <a:t>بالنسبة </a:t>
            </a:r>
            <a:r>
              <a:rPr lang="ar-SA" altLang="fr-FR" sz="2000" b="0" dirty="0">
                <a:solidFill>
                  <a:schemeClr val="tx1"/>
                </a:solidFill>
              </a:rPr>
              <a:t>ل</a:t>
            </a:r>
            <a:r>
              <a:rPr lang="ar-SY" altLang="fr-FR" sz="2000" b="0" dirty="0" smtClean="0">
                <a:solidFill>
                  <a:schemeClr val="tx1"/>
                </a:solidFill>
              </a:rPr>
              <a:t>لمجتمع </a:t>
            </a:r>
            <a:r>
              <a:rPr lang="ar-SY" altLang="fr-FR" sz="2000" b="0" dirty="0">
                <a:solidFill>
                  <a:schemeClr val="tx1"/>
                </a:solidFill>
              </a:rPr>
              <a:t>المحلي/الجماعة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203" y="265649"/>
            <a:ext cx="6121910" cy="63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1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Y" altLang="es-ES_tradnl" dirty="0" smtClean="0">
                <a:ea typeface="ＭＳ Ｐゴシック" panose="020B0600070205080204" pitchFamily="34" charset="-128"/>
                <a:cs typeface="+mn-cs"/>
              </a:rPr>
              <a:t>يشمل هذا العرض</a:t>
            </a:r>
            <a:endParaRPr lang="es-ES_tradnl" altLang="es-ES_tradnl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274888" y="1905000"/>
            <a:ext cx="6480175" cy="3543300"/>
          </a:xfrm>
        </p:spPr>
        <p:txBody>
          <a:bodyPr/>
          <a:lstStyle/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استخدام كاميرا الفيديو في مجال التراث الثقافي غير المادي</a:t>
            </a: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المهارات الأساسية لاستخدام كاميرا الفيديو وبعض النصائح بهذا الخصوص</a:t>
            </a: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ما هو الفيديو التشاركي </a:t>
            </a: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كيف تحكي قصة عن طريق الفيديو التشاركي</a:t>
            </a: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أساليب الفيديو التشاركي</a:t>
            </a: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الأخلاقيات  والتحرير/المونتاج</a:t>
            </a: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استخدامات الفيديو التشاركي</a:t>
            </a: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altLang="fr-FR" sz="2000" b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>
              <a:buFont typeface="Arial" panose="020B0604020202020204" pitchFamily="34" charset="0"/>
              <a:buNone/>
            </a:pPr>
            <a:endParaRPr lang="es-ES_tradnl" altLang="es-ES_tradnl" smtClean="0"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استخدام كاميرا الفيديو في مجال التراث الثقافي غير المادي</a:t>
            </a:r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1462088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يوفر وسيلة معقولة لالتقاط صورة في حالة حركة 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عناصر التراث الثقافي غير المادي هي تقاليد وممارسات حية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الطابع المتغير للتراث الثقافي غير المادي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IQ" altLang="fr-FR" sz="2000" smtClean="0">
                <a:ea typeface="ＭＳ Ｐゴシック" panose="020B0600070205080204" pitchFamily="34" charset="-128"/>
                <a:cs typeface="+mn-cs"/>
              </a:rPr>
              <a:t>وسيلة لتوثيق  عناصر التراث الثقافي غير المادي في صيرورتها وناتجها</a:t>
            </a:r>
            <a:endParaRPr lang="en-US" altLang="fr-FR" sz="2000" smtClean="0"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المهارات الأساسية لاستخدام كاميرا الفيديو</a:t>
            </a:r>
            <a:r>
              <a:rPr lang="fr-FR" altLang="fr-FR" sz="36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altLang="fr-FR" sz="3600" dirty="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3324225"/>
          </a:xfrm>
        </p:spPr>
        <p:txBody>
          <a:bodyPr/>
          <a:lstStyle/>
          <a:p>
            <a:pPr marL="179388" indent="-179388" algn="r" rtl="1" eaLnBrk="1" hangingPunct="1">
              <a:spcBef>
                <a:spcPts val="600"/>
              </a:spcBef>
              <a:defRPr/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itchFamily="34" charset="-128"/>
                <a:cs typeface="+mn-cs"/>
              </a:rPr>
              <a:t>تعَلُّم كيفية التعامل مع كاميرا الفيديو</a:t>
            </a: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r>
              <a:rPr lang="ar-IQ" altLang="fr-FR" sz="2000" dirty="0" smtClean="0">
                <a:solidFill>
                  <a:srgbClr val="000000"/>
                </a:solidFill>
                <a:ea typeface="ＭＳ Ｐゴシック" pitchFamily="34" charset="-128"/>
              </a:rPr>
              <a:t>اللقطة القريبة</a:t>
            </a: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r>
              <a:rPr lang="ar-IQ" altLang="fr-FR" sz="2000" dirty="0" smtClean="0">
                <a:solidFill>
                  <a:srgbClr val="000000"/>
                </a:solidFill>
                <a:ea typeface="ＭＳ Ｐゴシック" pitchFamily="34" charset="-128"/>
              </a:rPr>
              <a:t>اللقطة العامة</a:t>
            </a: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r>
              <a:rPr lang="ar-IQ" altLang="fr-FR" sz="2000" dirty="0" err="1" smtClean="0">
                <a:solidFill>
                  <a:srgbClr val="000000"/>
                </a:solidFill>
                <a:ea typeface="ＭＳ Ｐゴシック" pitchFamily="34" charset="-128"/>
              </a:rPr>
              <a:t>التزويم</a:t>
            </a: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endParaRPr lang="en-US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lvl="1" indent="-179388" algn="r" rtl="1" eaLnBrk="1" hangingPunct="1">
              <a:spcBef>
                <a:spcPts val="600"/>
              </a:spcBef>
              <a:defRPr/>
            </a:pPr>
            <a:r>
              <a:rPr lang="ar-IQ" altLang="fr-FR" sz="2000" dirty="0" smtClean="0">
                <a:solidFill>
                  <a:srgbClr val="000000"/>
                </a:solidFill>
                <a:ea typeface="ＭＳ Ｐゴシック" pitchFamily="34" charset="-128"/>
              </a:rPr>
              <a:t>الحركة الأفقية </a:t>
            </a:r>
            <a:r>
              <a:rPr lang="ar-IQ" altLang="fr-FR" sz="2000" dirty="0" err="1" smtClean="0">
                <a:solidFill>
                  <a:srgbClr val="000000"/>
                </a:solidFill>
                <a:ea typeface="ＭＳ Ｐゴシック" pitchFamily="34" charset="-128"/>
              </a:rPr>
              <a:t>البانورامية</a:t>
            </a:r>
            <a:r>
              <a:rPr lang="ar-IQ" altLang="fr-FR" sz="2000" dirty="0" smtClean="0">
                <a:solidFill>
                  <a:srgbClr val="000000"/>
                </a:solidFill>
                <a:ea typeface="ＭＳ Ｐゴシック" pitchFamily="34" charset="-128"/>
              </a:rPr>
              <a:t> إلى اليمين وإلى اليسار</a:t>
            </a:r>
            <a:endParaRPr lang="fr-FR" altLang="fr-FR" sz="20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79388" indent="-179388" eaLnBrk="1" hangingPunct="1">
              <a:spcBef>
                <a:spcPts val="600"/>
              </a:spcBef>
              <a:defRPr/>
            </a:pPr>
            <a:endParaRPr lang="en-US" altLang="fr-FR" sz="2000" b="0" dirty="0" smtClean="0">
              <a:solidFill>
                <a:srgbClr val="000000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6"/>
          <a:stretch>
            <a:fillRect/>
          </a:stretch>
        </p:blipFill>
        <p:spPr bwMode="auto">
          <a:xfrm>
            <a:off x="407988" y="1836738"/>
            <a:ext cx="389413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7988" y="4049515"/>
            <a:ext cx="319950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fr-FR" sz="800" dirty="0">
                <a:latin typeface="+mn-lt"/>
                <a:cs typeface="ＭＳ Ｐゴシック" charset="-128"/>
              </a:rPr>
              <a:t>©UNESCO / </a:t>
            </a:r>
            <a:r>
              <a:rPr lang="fr-FR" sz="800" dirty="0" err="1" smtClean="0">
                <a:latin typeface="+mn-lt"/>
                <a:cs typeface="ＭＳ Ｐゴシック" charset="-128"/>
              </a:rPr>
              <a:t>Tatenda</a:t>
            </a:r>
            <a:endParaRPr lang="fr-FR" sz="800" dirty="0">
              <a:latin typeface="+mn-lt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662112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بعض التوجيهات بشأن استخدام كاميرا الفيديو في مجال التوثيق</a:t>
            </a:r>
            <a:r>
              <a:rPr lang="fr-FR" altLang="fr-FR" sz="36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altLang="fr-FR" sz="3600" dirty="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4617260" y="1963738"/>
            <a:ext cx="4145740" cy="3308350"/>
          </a:xfrm>
        </p:spPr>
        <p:txBody>
          <a:bodyPr/>
          <a:lstStyle/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يركز التراث الثقافي غير المادي على العملية وليس على المنتج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إظهار خلفية الصورة: لقطات عامة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إجراء مقابلات قصيرة لتوضيح شريط الفيديو الذي تم التقاطه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chemeClr val="tx1"/>
                </a:solidFill>
                <a:ea typeface="ＭＳ Ｐゴシック" panose="020B0600070205080204" pitchFamily="34" charset="-128"/>
                <a:cs typeface="+mn-cs"/>
              </a:rPr>
              <a:t>تحديد متى تستدعي الحاجة إلى اللقطات القريبة، مثل حركات اليد والقدم أثناء الرقص، وتعابير الوجه، وما إلى ذلك</a:t>
            </a:r>
            <a:endParaRPr lang="en-US" altLang="fr-FR" sz="2000" b="0" dirty="0" smtClean="0">
              <a:solidFill>
                <a:schemeClr val="tx1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dirty="0" smtClean="0"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1" name="Content Placeholder 2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760" y="1525588"/>
            <a:ext cx="1512888" cy="1543050"/>
          </a:xfr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723" y="162083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48" y="3165475"/>
            <a:ext cx="18319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73" y="3163888"/>
            <a:ext cx="18859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98" y="4635500"/>
            <a:ext cx="2152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48" y="4803775"/>
            <a:ext cx="19288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ما هو الفيديو التشاركي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0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2000" b="0" dirty="0">
                <a:solidFill>
                  <a:schemeClr val="tx1"/>
                </a:solidFill>
              </a:rPr>
              <a:t>يتعلم المشاركون في عملية الحصر وأفراد المجتمع المحلي أو الجماعة استخدام كاميرا الفيديو وتصوير أنفسهم بدلاً من أن يصورهم خبراء أو فنيون.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SA" altLang="fr-FR" sz="2000" b="0" dirty="0" smtClean="0">
                <a:solidFill>
                  <a:schemeClr val="tx1"/>
                </a:solidFill>
              </a:rPr>
              <a:t>لقد ا</a:t>
            </a:r>
            <a:r>
              <a:rPr lang="ar-IQ" altLang="fr-FR" sz="2000" b="0" dirty="0" smtClean="0">
                <a:solidFill>
                  <a:schemeClr val="tx1"/>
                </a:solidFill>
              </a:rPr>
              <a:t>ست</a:t>
            </a:r>
            <a:r>
              <a:rPr lang="ar-SA" altLang="fr-FR" sz="2000" b="0" dirty="0" smtClean="0">
                <a:solidFill>
                  <a:schemeClr val="tx1"/>
                </a:solidFill>
              </a:rPr>
              <a:t>ُ</a:t>
            </a:r>
            <a:r>
              <a:rPr lang="ar-IQ" altLang="fr-FR" sz="2000" b="0" dirty="0" smtClean="0">
                <a:solidFill>
                  <a:schemeClr val="tx1"/>
                </a:solidFill>
              </a:rPr>
              <a:t>خدم </a:t>
            </a:r>
            <a:r>
              <a:rPr lang="ar-IQ" altLang="fr-FR" sz="2000" b="0" dirty="0">
                <a:solidFill>
                  <a:schemeClr val="tx1"/>
                </a:solidFill>
              </a:rPr>
              <a:t>الفيديو التشاركي  كأداة مشتركة في التنمية وتحسين الحالة الاجتماعية.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2000" b="0" dirty="0">
                <a:solidFill>
                  <a:schemeClr val="tx1"/>
                </a:solidFill>
              </a:rPr>
              <a:t>يتيح لأفراد المجتمع المحلي والجماعة إمكانية التعبير عن أنفسهم وإسماع صوتهم.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2000" b="0" dirty="0">
                <a:solidFill>
                  <a:schemeClr val="tx1"/>
                </a:solidFill>
              </a:rPr>
              <a:t>يمكن إنشاء مشروع شامل للجميع بفضل الفيديو التشاركي.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  <a:buSzPct val="85000"/>
            </a:pPr>
            <a:r>
              <a:rPr lang="ar-IQ" altLang="fr-FR" sz="2000" b="0" dirty="0">
                <a:solidFill>
                  <a:schemeClr val="tx1"/>
                </a:solidFill>
              </a:rPr>
              <a:t>يكرس الفيديو التشاركي ويعزز ملكية التراث الثقافي غير المادي من قبل المجتمع المحلي أو الجماعة، ثم إنه يوثق هذا التراث ويلتقط طبيعته الحية المتغيرة.</a:t>
            </a: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الفيديو التشاركي: مصطلحات أخرى ومفاهيم ذات صلة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4" name="Text Placeholder 8"/>
          <p:cNvSpPr txBox="1">
            <a:spLocks/>
          </p:cNvSpPr>
          <p:nvPr/>
        </p:nvSpPr>
        <p:spPr bwMode="auto">
          <a:xfrm>
            <a:off x="2286000" y="242728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عمل الفيلم التشاركي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وسائل الإعلام المجتمعية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الفيديو المجتمعي</a:t>
            </a:r>
            <a:endParaRPr lang="en-US" altLang="fr-FR" sz="2000" b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2216150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كيف تحكي قصة عن طريق الفيديو التشاركي</a:t>
            </a:r>
            <a:b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</a:br>
            <a:r>
              <a:rPr lang="fr-FR" altLang="fr-FR" sz="36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fr-FR" altLang="fr-FR" sz="3600" dirty="0" smtClean="0">
                <a:ea typeface="ＭＳ Ｐゴシック" panose="020B0600070205080204" pitchFamily="34" charset="-128"/>
                <a:cs typeface="+mn-cs"/>
              </a:rPr>
            </a:b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8" name="Text Placeholder 8"/>
          <p:cNvSpPr txBox="1">
            <a:spLocks/>
          </p:cNvSpPr>
          <p:nvPr/>
        </p:nvSpPr>
        <p:spPr bwMode="auto">
          <a:xfrm>
            <a:off x="2286000" y="2159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رواية القصص الرقمية أو القصص المصورة (أسلوب ألواح القصة)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التخطيط للقصة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البداية والوسط والنهاية 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مَن يروي القصة؟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التخطيط للقطات: اللقطة القريبة، واللقطة العامة أو البعيدة،  واللقطة المتحركة </a:t>
            </a:r>
            <a:r>
              <a:rPr lang="ar-IQ" altLang="fr-FR" sz="2000" b="0" dirty="0" err="1">
                <a:solidFill>
                  <a:schemeClr val="tx1"/>
                </a:solidFill>
              </a:rPr>
              <a:t>البانورامية</a:t>
            </a:r>
            <a:r>
              <a:rPr lang="ar-IQ" altLang="fr-FR" sz="2000" b="0" dirty="0">
                <a:solidFill>
                  <a:schemeClr val="tx1"/>
                </a:solidFill>
              </a:rPr>
              <a:t>، وغيرها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SY" altLang="fr-FR" sz="3600" dirty="0" smtClean="0">
                <a:ea typeface="ＭＳ Ｐゴシック" panose="020B0600070205080204" pitchFamily="34" charset="-128"/>
                <a:cs typeface="+mn-cs"/>
              </a:rPr>
              <a:t>الفيديو التشاركي: ألواح القصة المصورة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7" descr="C:\Users\c_sagnier\AppData\Local\Microsoft\Windows\Temporary Internet Files\Content.IE5\1JRWAIZ3\6257574188_b47045bab8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88" y="2344838"/>
            <a:ext cx="3600273" cy="27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_sagnier\AppData\Local\Microsoft\Windows\Temporary Internet Files\Content.IE5\4G9VT2U8\2240068334_5c8603132d_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198" y="2344838"/>
            <a:ext cx="3594226" cy="269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14337</TotalTime>
  <Words>859</Words>
  <Application>Microsoft Office PowerPoint</Application>
  <PresentationFormat>On-screen Show (4:3)</PresentationFormat>
  <Paragraphs>149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 Bold</vt:lpstr>
      <vt:lpstr>ＭＳ Ｐゴシック</vt:lpstr>
      <vt:lpstr>Arial</vt:lpstr>
      <vt:lpstr>Calibri</vt:lpstr>
      <vt:lpstr>Thème Office</vt:lpstr>
      <vt:lpstr>الفيديو التشاركي في عملية الحصر الوحدة 27: عرض تقديمي</vt:lpstr>
      <vt:lpstr>يشمل هذا العرض</vt:lpstr>
      <vt:lpstr>استخدام كاميرا الفيديو في مجال التراث الثقافي غير المادي</vt:lpstr>
      <vt:lpstr>المهارات الأساسية لاستخدام كاميرا الفيديو </vt:lpstr>
      <vt:lpstr>بعض التوجيهات بشأن استخدام كاميرا الفيديو في مجال التوثيق </vt:lpstr>
      <vt:lpstr>ما هو الفيديو التشاركي</vt:lpstr>
      <vt:lpstr>الفيديو التشاركي: مصطلحات أخرى ومفاهيم ذات صلة</vt:lpstr>
      <vt:lpstr>كيف تحكي قصة عن طريق الفيديو التشاركي  </vt:lpstr>
      <vt:lpstr>الفيديو التشاركي: ألواح القصة المصورة</vt:lpstr>
      <vt:lpstr>أساليب الفيديو التشاركي</vt:lpstr>
      <vt:lpstr>أساليب الفيديو التشاركي: مقارنة</vt:lpstr>
      <vt:lpstr>الأخلاقيات  والتحرير/المونتاج</vt:lpstr>
      <vt:lpstr>ما الداعي إلى استخدام الفيديو التشاركي في عملية حصر التراث الثقافي غير المادي</vt:lpstr>
      <vt:lpstr>دراسة حالة: نا موديستا (المكسيك) </vt:lpstr>
      <vt:lpstr>بعض الأسئلة بشأن استخدام الفيديو التشاركي في عملية حصر التراث الثقافي غير المادي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144</cp:revision>
  <dcterms:created xsi:type="dcterms:W3CDTF">2013-11-15T11:32:34Z</dcterms:created>
  <dcterms:modified xsi:type="dcterms:W3CDTF">2018-04-19T14:23:10Z</dcterms:modified>
</cp:coreProperties>
</file>