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7" r:id="rId2"/>
    <p:sldId id="266" r:id="rId3"/>
    <p:sldId id="283" r:id="rId4"/>
    <p:sldId id="284" r:id="rId5"/>
    <p:sldId id="292" r:id="rId6"/>
    <p:sldId id="293" r:id="rId7"/>
    <p:sldId id="268" r:id="rId8"/>
    <p:sldId id="285" r:id="rId9"/>
    <p:sldId id="286" r:id="rId10"/>
    <p:sldId id="294" r:id="rId11"/>
    <p:sldId id="303" r:id="rId12"/>
    <p:sldId id="295" r:id="rId13"/>
    <p:sldId id="304" r:id="rId14"/>
    <p:sldId id="306" r:id="rId15"/>
    <p:sldId id="305" r:id="rId16"/>
    <p:sldId id="307" r:id="rId17"/>
    <p:sldId id="298" r:id="rId18"/>
    <p:sldId id="308" r:id="rId19"/>
    <p:sldId id="302" r:id="rId20"/>
    <p:sldId id="309" r:id="rId21"/>
    <p:sldId id="310" r:id="rId22"/>
    <p:sldId id="311" r:id="rId23"/>
    <p:sldId id="312" r:id="rId24"/>
    <p:sldId id="313" r:id="rId25"/>
    <p:sldId id="314" r:id="rId26"/>
    <p:sldId id="315" r:id="rId2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15">
          <p15:clr>
            <a:srgbClr val="A4A3A4"/>
          </p15:clr>
        </p15:guide>
        <p15:guide id="2" orient="horz" pos="1200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1437">
          <p15:clr>
            <a:srgbClr val="A4A3A4"/>
          </p15:clr>
        </p15:guide>
        <p15:guide id="5" pos="2419">
          <p15:clr>
            <a:srgbClr val="A4A3A4"/>
          </p15:clr>
        </p15:guide>
        <p15:guide id="6" pos="5515">
          <p15:clr>
            <a:srgbClr val="A4A3A4"/>
          </p15:clr>
        </p15:guide>
        <p15:guide id="7" pos="1310">
          <p15:clr>
            <a:srgbClr val="A4A3A4"/>
          </p15:clr>
        </p15:guide>
        <p15:guide id="8" pos="2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3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05" autoAdjust="0"/>
    <p:restoredTop sz="82759" autoAdjust="0"/>
  </p:normalViewPr>
  <p:slideViewPr>
    <p:cSldViewPr snapToGrid="0" snapToObjects="1">
      <p:cViewPr varScale="1">
        <p:scale>
          <a:sx n="52" d="100"/>
          <a:sy n="52" d="100"/>
        </p:scale>
        <p:origin x="78" y="834"/>
      </p:cViewPr>
      <p:guideLst>
        <p:guide orient="horz" pos="715"/>
        <p:guide orient="horz" pos="1200"/>
        <p:guide orient="horz" pos="2160"/>
        <p:guide pos="1437"/>
        <p:guide pos="2419"/>
        <p:guide pos="5515"/>
        <p:guide pos="1310"/>
        <p:guide pos="2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36C4E336-D499-40E0-9DAB-49E10ACFD6D2}" type="datetime1">
              <a:rPr lang="fr-FR" altLang="es-ES_tradnl"/>
              <a:pPr>
                <a:defRPr/>
              </a:pPr>
              <a:t>23/04/2018</a:t>
            </a:fld>
            <a:endParaRPr lang="fr-FR" altLang="es-ES_tradnl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753610D-99AE-4EB9-9684-DD68BC76339B}" type="slidenum">
              <a:rPr lang="fr-FR" altLang="es-ES_tradnl"/>
              <a:pPr>
                <a:defRPr/>
              </a:pPr>
              <a:t>‹#›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41472390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1001E258-6906-42B4-978F-8D1BA6A9F7E9}" type="datetime1">
              <a:rPr lang="fr-FR" altLang="es-ES_tradnl"/>
              <a:pPr>
                <a:defRPr/>
              </a:pPr>
              <a:t>23/04/2018</a:t>
            </a:fld>
            <a:endParaRPr lang="fr-FR" altLang="es-ES_tradnl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s-ES_tradnl" altLang="es-ES_tradnl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es-ES_tradnl" noProof="0" smtClean="0"/>
              <a:t>Cliquez pour modifier les styles du texte du masque</a:t>
            </a:r>
          </a:p>
          <a:p>
            <a:pPr lvl="1"/>
            <a:r>
              <a:rPr lang="fr-FR" altLang="es-ES_tradnl" noProof="0" smtClean="0"/>
              <a:t>Deuxième niveau</a:t>
            </a:r>
          </a:p>
          <a:p>
            <a:pPr lvl="2"/>
            <a:r>
              <a:rPr lang="fr-FR" altLang="es-ES_tradnl" noProof="0" smtClean="0"/>
              <a:t>Troisième niveau</a:t>
            </a:r>
          </a:p>
          <a:p>
            <a:pPr lvl="3"/>
            <a:r>
              <a:rPr lang="fr-FR" altLang="es-ES_tradnl" noProof="0" smtClean="0"/>
              <a:t>Quatrième niveau</a:t>
            </a:r>
          </a:p>
          <a:p>
            <a:pPr lvl="4"/>
            <a:r>
              <a:rPr lang="fr-FR" altLang="es-ES_tradnl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es-ES_tradnl" altLang="es-ES_tradnl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3DF15BC-46E4-45DD-8DA7-49A13104FDF5}" type="slidenum">
              <a:rPr lang="fr-FR" altLang="es-ES_tradnl"/>
              <a:pPr>
                <a:defRPr/>
              </a:pPr>
              <a:t>‹#›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269795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© 2009 by Chen Ming/Beijing Bureau of Culture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DF15BC-46E4-45DD-8DA7-49A13104FDF5}" type="slidenum">
              <a:rPr lang="fr-FR" altLang="es-ES_tradnl" smtClean="0"/>
              <a:pPr>
                <a:defRPr/>
              </a:pPr>
              <a:t>1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2960663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Настоящий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раздел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является</a:t>
            </a: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адаптацией</a:t>
            </a:r>
            <a:r>
              <a:rPr lang="fr-FR" sz="1200" kern="1200" dirty="0" smtClean="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rPr>
              <a:t> </a:t>
            </a:r>
            <a:r>
              <a:rPr lang="en-US" altLang="fr-FR" dirty="0" smtClean="0">
                <a:cs typeface="Arial" panose="020B0604020202020204" pitchFamily="34" charset="0"/>
              </a:rPr>
              <a:t>CTA. 2010. </a:t>
            </a:r>
            <a:r>
              <a:rPr lang="en-US" altLang="fr-FR" i="1" dirty="0" smtClean="0">
                <a:cs typeface="Arial" panose="020B0604020202020204" pitchFamily="34" charset="0"/>
              </a:rPr>
              <a:t>Training Kit on Participatory Spatial Information Management and Communication</a:t>
            </a:r>
            <a:r>
              <a:rPr lang="en-US" altLang="fr-FR" dirty="0" smtClean="0">
                <a:cs typeface="Arial" panose="020B0604020202020204" pitchFamily="34" charset="0"/>
              </a:rPr>
              <a:t>. CTA, The Netherlands and IFAD, Italy (ISBN: 978-92-9081-446-7)</a:t>
            </a:r>
            <a:endParaRPr lang="es-ES_tradnl" altLang="es-ES_tradnl" dirty="0" smtClean="0"/>
          </a:p>
          <a:p>
            <a:endParaRPr lang="fr-FR" altLang="fr-FR" dirty="0" smtClean="0"/>
          </a:p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DF15BC-46E4-45DD-8DA7-49A13104FDF5}" type="slidenum">
              <a:rPr lang="fr-FR" altLang="es-ES_tradnl" smtClean="0"/>
              <a:pPr>
                <a:defRPr/>
              </a:pPr>
              <a:t>2</a:t>
            </a:fld>
            <a:endParaRPr lang="fr-FR" altLang="es-ES_tradnl"/>
          </a:p>
        </p:txBody>
      </p:sp>
    </p:spTree>
    <p:extLst>
      <p:ext uri="{BB962C8B-B14F-4D97-AF65-F5344CB8AC3E}">
        <p14:creationId xmlns:p14="http://schemas.microsoft.com/office/powerpoint/2010/main" val="96000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4"/>
          <p:cNvSpPr/>
          <p:nvPr userDrawn="1"/>
        </p:nvSpPr>
        <p:spPr>
          <a:xfrm>
            <a:off x="0" y="0"/>
            <a:ext cx="64770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s-ES_tradnl" sz="1800" smtClean="0">
              <a:solidFill>
                <a:srgbClr val="FFF10B"/>
              </a:solidFill>
            </a:endParaRPr>
          </a:p>
        </p:txBody>
      </p:sp>
      <p:cxnSp>
        <p:nvCxnSpPr>
          <p:cNvPr id="7" name="Straight Connector 9"/>
          <p:cNvCxnSpPr/>
          <p:nvPr userDrawn="1"/>
        </p:nvCxnSpPr>
        <p:spPr>
          <a:xfrm>
            <a:off x="381000" y="1371600"/>
            <a:ext cx="5715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81000" y="1692000"/>
            <a:ext cx="5715000" cy="1169551"/>
          </a:xfrm>
        </p:spPr>
        <p:txBody>
          <a:bodyPr/>
          <a:lstStyle>
            <a:lvl1pPr algn="l">
              <a:defRPr sz="38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81000" y="4212000"/>
            <a:ext cx="5715000" cy="1665272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 smtClean="0"/>
              <a:t>Cliquez pour modifier le style des sous-titres du masque</a:t>
            </a:r>
            <a:endParaRPr lang="fr-FR" dirty="0"/>
          </a:p>
        </p:txBody>
      </p:sp>
      <p:sp>
        <p:nvSpPr>
          <p:cNvPr id="9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6478200" y="0"/>
            <a:ext cx="2667600" cy="685800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45" y="190500"/>
            <a:ext cx="1925793" cy="118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2325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7660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5998" y="375262"/>
            <a:ext cx="6476999" cy="1846659"/>
          </a:xfrm>
        </p:spPr>
        <p:txBody>
          <a:bodyPr/>
          <a:lstStyle>
            <a:lvl1pPr algn="l">
              <a:defRPr sz="6000" b="1" cap="none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4" y="2427807"/>
            <a:ext cx="6480173" cy="1118255"/>
          </a:xfrm>
        </p:spPr>
        <p:txBody>
          <a:bodyPr/>
          <a:lstStyle>
            <a:lvl1pPr marL="0" indent="0">
              <a:buNone/>
              <a:defRPr sz="40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462007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00000" y="1836000"/>
            <a:ext cx="5162998" cy="4217600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4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9" name="Espace réservé pour une image  8"/>
          <p:cNvSpPr>
            <a:spLocks noGrp="1"/>
          </p:cNvSpPr>
          <p:nvPr>
            <p:ph type="pic" sz="quarter" idx="10"/>
          </p:nvPr>
        </p:nvSpPr>
        <p:spPr>
          <a:xfrm>
            <a:off x="416560" y="1908000"/>
            <a:ext cx="2880000" cy="3672206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11"/>
          </p:nvPr>
        </p:nvSpPr>
        <p:spPr>
          <a:xfrm>
            <a:off x="416560" y="5647094"/>
            <a:ext cx="287972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chemeClr val="tx1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chemeClr val="tx1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468230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11" name="Espace réservé pour une image  10"/>
          <p:cNvSpPr>
            <a:spLocks noGrp="1"/>
          </p:cNvSpPr>
          <p:nvPr>
            <p:ph type="pic" sz="quarter" idx="10"/>
          </p:nvPr>
        </p:nvSpPr>
        <p:spPr>
          <a:xfrm>
            <a:off x="2282825" y="1908001"/>
            <a:ext cx="6480175" cy="4248960"/>
          </a:xfrm>
        </p:spPr>
        <p:txBody>
          <a:bodyPr rtlCol="0"/>
          <a:lstStyle/>
          <a:p>
            <a:pPr lvl="0"/>
            <a:endParaRPr lang="fr-FR" noProof="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11"/>
          </p:nvPr>
        </p:nvSpPr>
        <p:spPr>
          <a:xfrm>
            <a:off x="2282825" y="6156325"/>
            <a:ext cx="6480175" cy="234000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 b="0">
                <a:solidFill>
                  <a:srgbClr val="000000"/>
                </a:solidFill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2pPr>
            <a:lvl3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4pPr>
            <a:lvl5pPr marL="0">
              <a:lnSpc>
                <a:spcPct val="100000"/>
              </a:lnSpc>
              <a:spcBef>
                <a:spcPts val="0"/>
              </a:spcBef>
              <a:buFontTx/>
              <a:buNone/>
              <a:defRPr sz="800"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344461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8564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6290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s-ES_tradnl" sz="1800" smtClean="0">
              <a:solidFill>
                <a:srgbClr val="FFF10B"/>
              </a:solidFill>
            </a:endParaRPr>
          </a:p>
        </p:txBody>
      </p:sp>
      <p:cxnSp>
        <p:nvCxnSpPr>
          <p:cNvPr id="18" name="Straight Connector 8"/>
          <p:cNvCxnSpPr/>
          <p:nvPr userDrawn="1"/>
        </p:nvCxnSpPr>
        <p:spPr>
          <a:xfrm>
            <a:off x="2286000" y="2286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1"/>
          <p:cNvCxnSpPr/>
          <p:nvPr userDrawn="1"/>
        </p:nvCxnSpPr>
        <p:spPr>
          <a:xfrm>
            <a:off x="2286000" y="6629400"/>
            <a:ext cx="6477000" cy="1588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3"/>
          <p:cNvCxnSpPr/>
          <p:nvPr userDrawn="1"/>
        </p:nvCxnSpPr>
        <p:spPr>
          <a:xfrm flipV="1">
            <a:off x="406400" y="2286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 userDrawn="1"/>
        </p:nvSpPr>
        <p:spPr>
          <a:xfrm>
            <a:off x="8915400" y="0"/>
            <a:ext cx="228600" cy="68627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en-US" altLang="es-ES_tradnl" sz="1800" smtClean="0">
              <a:solidFill>
                <a:srgbClr val="FFF10B"/>
              </a:solidFill>
            </a:endParaRPr>
          </a:p>
        </p:txBody>
      </p:sp>
      <p:sp>
        <p:nvSpPr>
          <p:cNvPr id="103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2282825" y="417513"/>
            <a:ext cx="6480175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es-ES_tradnl" smtClean="0"/>
              <a:t>Cliquez et modifiez le titre</a:t>
            </a:r>
          </a:p>
        </p:txBody>
      </p:sp>
      <p:sp>
        <p:nvSpPr>
          <p:cNvPr id="103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2282825" y="2016125"/>
            <a:ext cx="6480175" cy="277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fr-FR" altLang="es-ES_tradnl" smtClean="0"/>
              <a:t>Cliquez pour modifier les styles du texte du masque</a:t>
            </a:r>
          </a:p>
          <a:p>
            <a:pPr lvl="1"/>
            <a:r>
              <a:rPr lang="fr-FR" altLang="es-ES_tradnl" smtClean="0"/>
              <a:t>Deuxième niveau</a:t>
            </a:r>
          </a:p>
          <a:p>
            <a:pPr lvl="2"/>
            <a:r>
              <a:rPr lang="fr-FR" altLang="es-ES_tradnl" smtClean="0"/>
              <a:t>Troisième niveau</a:t>
            </a:r>
          </a:p>
          <a:p>
            <a:pPr lvl="3"/>
            <a:r>
              <a:rPr lang="fr-FR" altLang="es-ES_tradnl" smtClean="0"/>
              <a:t>Quatrième niveau</a:t>
            </a:r>
          </a:p>
          <a:p>
            <a:pPr lvl="4"/>
            <a:r>
              <a:rPr lang="fr-FR" altLang="es-ES_tradnl" smtClean="0"/>
              <a:t>Cinquième niveau</a:t>
            </a:r>
          </a:p>
        </p:txBody>
      </p:sp>
      <p:cxnSp>
        <p:nvCxnSpPr>
          <p:cNvPr id="13" name="Straight Connector 17"/>
          <p:cNvCxnSpPr/>
          <p:nvPr userDrawn="1"/>
        </p:nvCxnSpPr>
        <p:spPr>
          <a:xfrm flipV="1">
            <a:off x="406400" y="6629400"/>
            <a:ext cx="1676400" cy="0"/>
          </a:xfrm>
          <a:prstGeom prst="line">
            <a:avLst/>
          </a:prstGeom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ZoneTexte 13"/>
          <p:cNvSpPr txBox="1"/>
          <p:nvPr userDrawn="1"/>
        </p:nvSpPr>
        <p:spPr>
          <a:xfrm>
            <a:off x="406400" y="6338888"/>
            <a:ext cx="1041400" cy="21590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fld id="{8BAF3443-8947-40A4-AC41-F2922BBCEF58}" type="slidenum">
              <a:rPr lang="fr-FR" altLang="es-ES_tradnl" sz="1400" b="1" smtClean="0">
                <a:solidFill>
                  <a:schemeClr val="accent1"/>
                </a:solidFill>
              </a:rPr>
              <a:pPr eaLnBrk="1" hangingPunct="1">
                <a:defRPr/>
              </a:pPr>
              <a:t>‹#›</a:t>
            </a:fld>
            <a:endParaRPr lang="fr-FR" altLang="es-ES_tradnl" sz="1400" b="1" smtClean="0">
              <a:solidFill>
                <a:schemeClr val="accent1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710" y="325775"/>
            <a:ext cx="1317780" cy="809288"/>
          </a:xfrm>
          <a:prstGeom prst="rect">
            <a:avLst/>
          </a:prstGeom>
        </p:spPr>
      </p:pic>
      <p:pic>
        <p:nvPicPr>
          <p:cNvPr id="23" name="Image 1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6664325"/>
            <a:ext cx="565150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56" r:id="rId2"/>
    <p:sldLayoutId id="2147483862" r:id="rId3"/>
    <p:sldLayoutId id="2147483857" r:id="rId4"/>
    <p:sldLayoutId id="2147483858" r:id="rId5"/>
    <p:sldLayoutId id="2147483859" r:id="rId6"/>
    <p:sldLayoutId id="2147483860" r:id="rId7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</a:defRPr>
      </a:lvl9pPr>
    </p:titleStyle>
    <p:bodyStyle>
      <a:lvl1pPr marL="215900" indent="-215900" algn="l" defTabSz="457200" rtl="0" eaLnBrk="0" fontAlgn="base" hangingPunct="0">
        <a:lnSpc>
          <a:spcPct val="90000"/>
        </a:lnSpc>
        <a:spcBef>
          <a:spcPts val="1200"/>
        </a:spcBef>
        <a:spcAft>
          <a:spcPct val="0"/>
        </a:spcAft>
        <a:buClr>
          <a:schemeClr val="tx1"/>
        </a:buClr>
        <a:buFont typeface="Arial" charset="0"/>
        <a:buChar char="•"/>
        <a:defRPr sz="2800" b="1" kern="1200">
          <a:solidFill>
            <a:srgbClr val="07DEDB"/>
          </a:solidFill>
          <a:latin typeface="+mn-lt"/>
          <a:ea typeface="ＭＳ Ｐゴシック" charset="-128"/>
          <a:cs typeface="ＭＳ Ｐゴシック" charset="-128"/>
        </a:defRPr>
      </a:lvl1pPr>
      <a:lvl2pPr marL="215900" indent="-215900" algn="l" defTabSz="457200" rtl="0" eaLnBrk="0" fontAlgn="base" hangingPunct="0">
        <a:spcBef>
          <a:spcPts val="12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ts val="1200"/>
        </a:spcBef>
        <a:spcAft>
          <a:spcPct val="0"/>
        </a:spcAft>
        <a:buChar char="•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466725" indent="-215900" algn="l" defTabSz="457200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466725" indent="1362075" algn="l" defTabSz="457200" rtl="0" eaLnBrk="0" fontAlgn="base" hangingPunct="0">
        <a:spcBef>
          <a:spcPts val="600"/>
        </a:spcBef>
        <a:spcAft>
          <a:spcPct val="0"/>
        </a:spcAft>
        <a:buChar char="»"/>
        <a:defRPr sz="2000" kern="1200">
          <a:solidFill>
            <a:srgbClr val="07DEDB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5"/>
          <p:cNvSpPr>
            <a:spLocks noGrp="1"/>
          </p:cNvSpPr>
          <p:nvPr>
            <p:ph type="ctrTitle"/>
          </p:nvPr>
        </p:nvSpPr>
        <p:spPr>
          <a:xfrm>
            <a:off x="381000" y="1692275"/>
            <a:ext cx="5715000" cy="1908215"/>
          </a:xfrm>
        </p:spPr>
        <p:txBody>
          <a:bodyPr/>
          <a:lstStyle/>
          <a:p>
            <a:pPr eaLnBrk="1" hangingPunct="1"/>
            <a:r>
              <a:rPr lang="fr-FR" altLang="es-ES_tradnl" sz="4400" dirty="0" smtClean="0"/>
              <a:t>Me</a:t>
            </a:r>
            <a:r>
              <a:rPr lang="ru-RU" altLang="es-ES_tradnl" sz="4400" dirty="0" err="1" smtClean="0"/>
              <a:t>тоды</a:t>
            </a:r>
            <a:r>
              <a:rPr lang="ru-RU" altLang="es-ES_tradnl" sz="4400" dirty="0" smtClean="0"/>
              <a:t> и приёмы инвентаризации</a:t>
            </a:r>
            <a:r>
              <a:rPr lang="en-ZA" altLang="es-ES_tradnl" sz="4400" dirty="0" smtClean="0"/>
              <a:t/>
            </a:r>
            <a:br>
              <a:rPr lang="en-ZA" altLang="es-ES_tradnl" sz="4400" dirty="0" smtClean="0"/>
            </a:br>
            <a:r>
              <a:rPr lang="ru-RU" altLang="es-ES_tradnl" sz="1800" dirty="0" smtClean="0"/>
              <a:t>Раздел</a:t>
            </a:r>
            <a:r>
              <a:rPr lang="fr-FR" altLang="es-ES_tradnl" sz="1800" dirty="0" smtClean="0"/>
              <a:t> 23</a:t>
            </a:r>
            <a:br>
              <a:rPr lang="fr-FR" altLang="es-ES_tradnl" sz="1800" dirty="0" smtClean="0"/>
            </a:br>
            <a:endParaRPr lang="en-ZA" altLang="es-ES_tradnl" sz="1800" dirty="0" smtClean="0"/>
          </a:p>
        </p:txBody>
      </p:sp>
      <p:sp>
        <p:nvSpPr>
          <p:cNvPr id="4099" name="Sous-titre 6"/>
          <p:cNvSpPr>
            <a:spLocks noGrp="1"/>
          </p:cNvSpPr>
          <p:nvPr>
            <p:ph type="subTitle" idx="1"/>
          </p:nvPr>
        </p:nvSpPr>
        <p:spPr>
          <a:xfrm>
            <a:off x="381000" y="4678363"/>
            <a:ext cx="5715000" cy="1046440"/>
          </a:xfrm>
        </p:spPr>
        <p:txBody>
          <a:bodyPr>
            <a:spAutoFit/>
          </a:bodyPr>
          <a:lstStyle/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s-ES_tradnl" sz="2000" dirty="0" smtClean="0"/>
              <a:t/>
            </a:r>
            <a:br>
              <a:rPr lang="en-US" altLang="es-ES_tradnl" sz="2000" dirty="0" smtClean="0"/>
            </a:br>
            <a:r>
              <a:rPr lang="ru-RU" altLang="es-ES_tradnl" sz="2000" dirty="0" smtClean="0"/>
              <a:t>ЮНЕСКО</a:t>
            </a:r>
            <a:r>
              <a:rPr lang="en-US" altLang="es-ES_tradnl" sz="2000" dirty="0" smtClean="0"/>
              <a:t> </a:t>
            </a:r>
          </a:p>
          <a:p>
            <a:pPr marL="342900" indent="-342900" algn="ctr" eaLnBrk="1" hangingPunct="1">
              <a:lnSpc>
                <a:spcPct val="80000"/>
              </a:lnSpc>
              <a:spcBef>
                <a:spcPct val="20000"/>
              </a:spcBef>
            </a:pPr>
            <a:r>
              <a:rPr lang="ru-RU" altLang="es-ES_tradnl" sz="2000" dirty="0" smtClean="0"/>
              <a:t>Секция нематериального культурного наследия</a:t>
            </a:r>
            <a:endParaRPr lang="en-US" altLang="es-ES_tradnl" sz="2000" dirty="0" smtClean="0"/>
          </a:p>
        </p:txBody>
      </p:sp>
      <p:pic>
        <p:nvPicPr>
          <p:cNvPr id="4100" name="Espace réservé pour une image  8" descr="danseuse.jpg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" b="32"/>
          <a:stretch>
            <a:fillRect/>
          </a:stretch>
        </p:blipFill>
        <p:spPr>
          <a:xfrm>
            <a:off x="6478588" y="0"/>
            <a:ext cx="2667000" cy="6858000"/>
          </a:xfrm>
        </p:spPr>
      </p:pic>
      <p:sp>
        <p:nvSpPr>
          <p:cNvPr id="4101" name="Rectangle 3"/>
          <p:cNvSpPr>
            <a:spLocks noChangeArrowheads="1"/>
          </p:cNvSpPr>
          <p:nvPr/>
        </p:nvSpPr>
        <p:spPr bwMode="auto">
          <a:xfrm>
            <a:off x="381000" y="5967413"/>
            <a:ext cx="1598613" cy="276225"/>
          </a:xfrm>
          <a:prstGeom prst="rect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endParaRPr lang="en-GB" altLang="es-ES_tradnl" sz="1200" b="1">
              <a:latin typeface="Arial Bold" charset="0"/>
            </a:endParaRP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381000" y="6243638"/>
            <a:ext cx="1598613" cy="277812"/>
          </a:xfrm>
          <a:prstGeom prst="rect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GB" altLang="es-ES_tradnl" sz="1200" b="1">
              <a:solidFill>
                <a:schemeClr val="accent1"/>
              </a:solidFill>
              <a:latin typeface="Arial Bol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Наблюдение и ведение записей</a:t>
            </a:r>
            <a:endParaRPr lang="fr-FR" altLang="es-ES_tradnl" sz="3600" dirty="0" smtClean="0"/>
          </a:p>
        </p:txBody>
      </p:sp>
      <p:sp>
        <p:nvSpPr>
          <p:cNvPr id="13316" name="Text Placeholder 8"/>
          <p:cNvSpPr txBox="1">
            <a:spLocks/>
          </p:cNvSpPr>
          <p:nvPr/>
        </p:nvSpPr>
        <p:spPr bwMode="auto">
          <a:xfrm>
            <a:off x="2286000" y="207676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Слушание и наблюдение</a:t>
            </a:r>
            <a:endParaRPr lang="en-US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«Видеть то, что мы ожидаем увидеть»</a:t>
            </a:r>
            <a:endParaRPr lang="en-US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«Видеть то, что мы хотим увидеть»</a:t>
            </a:r>
            <a:endParaRPr lang="en-US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Оценка инвентаризации</a:t>
            </a:r>
            <a:endParaRPr lang="en-US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US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Полевые записи</a:t>
            </a:r>
            <a:endParaRPr lang="en-US" altLang="es-ES_tradnl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Наблюдение и ведение записей: за и против</a:t>
            </a:r>
            <a:endParaRPr lang="fr-FR" altLang="es-ES_tradnl" sz="3600" dirty="0" smtClean="0"/>
          </a:p>
        </p:txBody>
      </p:sp>
      <p:sp>
        <p:nvSpPr>
          <p:cNvPr id="14340" name="Text Placeholder 8"/>
          <p:cNvSpPr txBox="1">
            <a:spLocks/>
          </p:cNvSpPr>
          <p:nvPr/>
        </p:nvSpPr>
        <p:spPr bwMode="auto">
          <a:xfrm>
            <a:off x="4627880" y="1558608"/>
            <a:ext cx="4051300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Против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Может исключать некоторых членов сообщества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Отражает точку зрения исследователя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Может вырывать отдельные утверждения или события из контекста</a:t>
            </a:r>
            <a:endParaRPr lang="fr-FR" altLang="es-ES_tradnl" sz="2000" b="0" dirty="0">
              <a:solidFill>
                <a:schemeClr val="tx1"/>
              </a:solidFill>
            </a:endParaRPr>
          </a:p>
        </p:txBody>
      </p:sp>
      <p:sp>
        <p:nvSpPr>
          <p:cNvPr id="14341" name="Text Placeholder 8"/>
          <p:cNvSpPr txBox="1">
            <a:spLocks/>
          </p:cNvSpPr>
          <p:nvPr/>
        </p:nvSpPr>
        <p:spPr bwMode="auto">
          <a:xfrm>
            <a:off x="459740" y="155860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За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CA" altLang="es-ES_tradnl" sz="2000" b="0" dirty="0">
                <a:solidFill>
                  <a:schemeClr val="tx1"/>
                </a:solidFill>
              </a:rPr>
              <a:t> </a:t>
            </a:r>
            <a:r>
              <a:rPr lang="ru-RU" altLang="es-ES_tradnl" sz="2000" b="0" dirty="0" smtClean="0">
                <a:solidFill>
                  <a:schemeClr val="tx1"/>
                </a:solidFill>
              </a:rPr>
              <a:t>Низкая стоимость</a:t>
            </a: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CA" altLang="es-ES_tradnl" sz="2000" b="0" dirty="0">
                <a:solidFill>
                  <a:schemeClr val="tx1"/>
                </a:solidFill>
              </a:rPr>
              <a:t> </a:t>
            </a:r>
            <a:r>
              <a:rPr lang="ru-RU" altLang="es-ES_tradnl" sz="2000" b="0" dirty="0" smtClean="0">
                <a:solidFill>
                  <a:schemeClr val="tx1"/>
                </a:solidFill>
              </a:rPr>
              <a:t>Включает импровизированные пометки</a:t>
            </a: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CA" altLang="es-ES_tradnl" sz="2000" b="0" dirty="0">
                <a:solidFill>
                  <a:schemeClr val="tx1"/>
                </a:solidFill>
              </a:rPr>
              <a:t> </a:t>
            </a:r>
            <a:r>
              <a:rPr lang="ru-RU" altLang="es-ES_tradnl" sz="2000" b="0" dirty="0" smtClean="0">
                <a:solidFill>
                  <a:schemeClr val="tx1"/>
                </a:solidFill>
              </a:rPr>
              <a:t>Фиксация особенностей поведения, которые не могут быть получены другими способами</a:t>
            </a: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en-CA" altLang="es-ES_tradnl" sz="2000" b="0" dirty="0">
                <a:solidFill>
                  <a:schemeClr val="tx1"/>
                </a:solidFill>
              </a:rPr>
              <a:t> </a:t>
            </a:r>
            <a:r>
              <a:rPr lang="ru-RU" altLang="es-ES_tradnl" sz="2000" b="0" dirty="0" smtClean="0">
                <a:solidFill>
                  <a:schemeClr val="tx1"/>
                </a:solidFill>
              </a:rPr>
              <a:t>Этапы документирования, полезные при создании перечня</a:t>
            </a:r>
            <a:endParaRPr lang="en-CA" altLang="es-ES_tradnl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Интервьюирование</a:t>
            </a:r>
            <a:endParaRPr lang="fr-FR" altLang="es-ES_tradnl" sz="3600" dirty="0" smtClean="0"/>
          </a:p>
        </p:txBody>
      </p:sp>
      <p:sp>
        <p:nvSpPr>
          <p:cNvPr id="15364" name="Text Placeholder 8"/>
          <p:cNvSpPr txBox="1">
            <a:spLocks/>
          </p:cNvSpPr>
          <p:nvPr/>
        </p:nvSpPr>
        <p:spPr bwMode="auto">
          <a:xfrm>
            <a:off x="2286000" y="1905000"/>
            <a:ext cx="64770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Диалог между двумя и более людьми</a:t>
            </a: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Фокус-группы</a:t>
            </a: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Структурированное интервью</a:t>
            </a: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err="1" smtClean="0">
                <a:solidFill>
                  <a:schemeClr val="tx1"/>
                </a:solidFill>
              </a:rPr>
              <a:t>Полуструктурированное</a:t>
            </a:r>
            <a:r>
              <a:rPr lang="ru-RU" altLang="es-ES_tradnl" sz="2000" b="0" dirty="0" smtClean="0">
                <a:solidFill>
                  <a:schemeClr val="tx1"/>
                </a:solidFill>
              </a:rPr>
              <a:t> интервью</a:t>
            </a: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</a:rPr>
              <a:t>Неструктурированное интервью</a:t>
            </a:r>
            <a:endParaRPr lang="en-CA" altLang="es-ES_tradnl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Фокус-группы</a:t>
            </a:r>
            <a:r>
              <a:rPr lang="fr-FR" altLang="es-ES_tradnl" sz="3600" dirty="0" smtClean="0"/>
              <a:t>: </a:t>
            </a:r>
            <a:r>
              <a:rPr lang="ru-RU" altLang="es-ES_tradnl" sz="3600" dirty="0" smtClean="0"/>
              <a:t>за и против</a:t>
            </a:r>
            <a:endParaRPr lang="fr-FR" altLang="es-ES_tradnl" sz="3600" dirty="0" smtClean="0"/>
          </a:p>
        </p:txBody>
      </p:sp>
      <p:sp>
        <p:nvSpPr>
          <p:cNvPr id="16388" name="Text Placeholder 8"/>
          <p:cNvSpPr txBox="1">
            <a:spLocks/>
          </p:cNvSpPr>
          <p:nvPr/>
        </p:nvSpPr>
        <p:spPr bwMode="auto">
          <a:xfrm>
            <a:off x="4703763" y="1921194"/>
            <a:ext cx="4051300" cy="3960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Против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Не могут предоставлять такую глубокую информацию как разговоры один на один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Некоторые члены сообщества могут стесняться высказаться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Групповое мышление ведёт к согласию с популярными идеями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7F7F7F"/>
              </a:solidFill>
              <a:cs typeface="Arial Unicode MS" charset="0"/>
            </a:endParaRPr>
          </a:p>
        </p:txBody>
      </p:sp>
      <p:sp>
        <p:nvSpPr>
          <p:cNvPr id="23557" name="Text Placeholder 8"/>
          <p:cNvSpPr txBox="1">
            <a:spLocks/>
          </p:cNvSpPr>
          <p:nvPr/>
        </p:nvSpPr>
        <p:spPr bwMode="auto">
          <a:xfrm>
            <a:off x="406400" y="1914843"/>
            <a:ext cx="3975100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ru-RU" altLang="es-ES_tradnl" sz="2000" b="1" dirty="0" smtClean="0"/>
              <a:t>За</a:t>
            </a:r>
            <a:endParaRPr lang="fr-FR" altLang="es-ES_tradnl" sz="2000" b="1" dirty="0" smtClean="0"/>
          </a:p>
          <a:p>
            <a:pPr marL="0" indent="0" eaLnBrk="1" hangingPunct="1">
              <a:defRPr/>
            </a:pPr>
            <a:endParaRPr lang="en-CA" altLang="es-ES_tradnl" sz="2000" dirty="0" smtClean="0"/>
          </a:p>
          <a:p>
            <a:pPr eaLnBrk="1" hangingPunct="1">
              <a:buFontTx/>
              <a:buChar char="•"/>
              <a:defRPr/>
            </a:pPr>
            <a:r>
              <a:rPr lang="ru-RU" altLang="es-ES_tradnl" sz="2000" dirty="0" smtClean="0">
                <a:solidFill>
                  <a:srgbClr val="000000"/>
                </a:solidFill>
                <a:cs typeface="Arial Unicode MS" charset="0"/>
              </a:rPr>
              <a:t>Совместное решение проблем</a:t>
            </a:r>
            <a:endParaRPr lang="en-CA" altLang="es-ES_tradnl" sz="2000" dirty="0" smtClean="0">
              <a:solidFill>
                <a:srgbClr val="000000"/>
              </a:solidFill>
              <a:cs typeface="Arial Unicode MS" charset="0"/>
            </a:endParaRPr>
          </a:p>
          <a:p>
            <a:pPr eaLnBrk="1" hangingPunct="1">
              <a:buFontTx/>
              <a:buChar char="•"/>
              <a:defRPr/>
            </a:pPr>
            <a:endParaRPr lang="en-CA" altLang="es-ES_tradnl" sz="2000" dirty="0" smtClean="0">
              <a:solidFill>
                <a:srgbClr val="000000"/>
              </a:solidFill>
              <a:cs typeface="Arial Unicode MS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ru-RU" altLang="es-ES_tradnl" sz="2000" dirty="0" smtClean="0">
                <a:solidFill>
                  <a:srgbClr val="000000"/>
                </a:solidFill>
                <a:cs typeface="Arial Unicode MS" charset="0"/>
              </a:rPr>
              <a:t>Эффективны с точки зрения временных и финансовых затрат</a:t>
            </a:r>
            <a:endParaRPr lang="en-CA" altLang="es-ES_tradnl" sz="2000" dirty="0" smtClean="0">
              <a:solidFill>
                <a:srgbClr val="000000"/>
              </a:solidFill>
              <a:cs typeface="Arial Unicode MS" charset="0"/>
            </a:endParaRPr>
          </a:p>
          <a:p>
            <a:pPr eaLnBrk="1" hangingPunct="1">
              <a:buFontTx/>
              <a:buChar char="•"/>
              <a:defRPr/>
            </a:pPr>
            <a:endParaRPr lang="en-CA" altLang="es-ES_tradnl" sz="2000" dirty="0" smtClean="0">
              <a:solidFill>
                <a:srgbClr val="000000"/>
              </a:solidFill>
              <a:cs typeface="Arial Unicode MS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ru-RU" altLang="es-ES_tradnl" sz="2000" dirty="0" smtClean="0">
                <a:solidFill>
                  <a:srgbClr val="000000"/>
                </a:solidFill>
                <a:cs typeface="Arial Unicode MS" charset="0"/>
              </a:rPr>
              <a:t>Члены сообщества участвуют на равноправной основе</a:t>
            </a:r>
            <a:endParaRPr lang="en-CA" altLang="es-ES_tradnl" sz="2000" dirty="0" smtClean="0">
              <a:solidFill>
                <a:srgbClr val="000000"/>
              </a:solidFill>
              <a:cs typeface="Arial Unicode MS" charset="0"/>
            </a:endParaRPr>
          </a:p>
          <a:p>
            <a:pPr eaLnBrk="1" hangingPunct="1">
              <a:buFontTx/>
              <a:buChar char="•"/>
              <a:defRPr/>
            </a:pPr>
            <a:endParaRPr lang="en-CA" altLang="es-ES_tradnl" sz="2000" dirty="0" smtClean="0">
              <a:solidFill>
                <a:srgbClr val="000000"/>
              </a:solidFill>
              <a:cs typeface="Arial Unicode MS" charset="0"/>
            </a:endParaRPr>
          </a:p>
          <a:p>
            <a:pPr eaLnBrk="1" hangingPunct="1">
              <a:buFontTx/>
              <a:buChar char="•"/>
              <a:defRPr/>
            </a:pPr>
            <a:r>
              <a:rPr lang="ru-RU" altLang="es-ES_tradnl" sz="2000" dirty="0" smtClean="0">
                <a:solidFill>
                  <a:srgbClr val="000000"/>
                </a:solidFill>
                <a:cs typeface="Arial Unicode MS" charset="0"/>
              </a:rPr>
              <a:t>Гибкий формат</a:t>
            </a:r>
            <a:endParaRPr lang="en-CA" altLang="es-ES_tradnl" sz="2000" dirty="0" smtClean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Структурированное интервью</a:t>
            </a:r>
            <a:r>
              <a:rPr lang="fr-FR" altLang="es-ES_tradnl" sz="3600" dirty="0" smtClean="0"/>
              <a:t>: </a:t>
            </a:r>
            <a:r>
              <a:rPr lang="ru-RU" altLang="es-ES_tradnl" sz="3600" dirty="0" smtClean="0"/>
              <a:t>за и против</a:t>
            </a:r>
            <a:endParaRPr lang="fr-FR" altLang="es-ES_tradnl" sz="3600" dirty="0" smtClean="0"/>
          </a:p>
        </p:txBody>
      </p:sp>
      <p:sp>
        <p:nvSpPr>
          <p:cNvPr id="17412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33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Против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Может не отражать истинные взгляды членов сообщества,</a:t>
            </a:r>
            <a:r>
              <a:rPr lang="en-CA" altLang="es-ES_tradnl" sz="2000" b="0" dirty="0" smtClean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если они не могут отклоняться от вопросов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Не позволяет включать интересные или обличительные истории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7F7F7F"/>
              </a:solidFill>
              <a:cs typeface="Arial Unicode MS" charset="0"/>
            </a:endParaRPr>
          </a:p>
        </p:txBody>
      </p:sp>
      <p:sp>
        <p:nvSpPr>
          <p:cNvPr id="17413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3554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За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Позволяет сравнить одну группу людей с другой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Может не требовать перезаписи (меньше временных затрат)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err="1" smtClean="0"/>
              <a:t>Полуструктурированное</a:t>
            </a:r>
            <a:r>
              <a:rPr lang="ru-RU" altLang="es-ES_tradnl" sz="3600" dirty="0" smtClean="0"/>
              <a:t> интервью</a:t>
            </a:r>
            <a:r>
              <a:rPr lang="fr-FR" altLang="es-ES_tradnl" sz="3600" dirty="0" smtClean="0"/>
              <a:t>: </a:t>
            </a:r>
            <a:r>
              <a:rPr lang="ru-RU" altLang="es-ES_tradnl" sz="3600" dirty="0" smtClean="0"/>
              <a:t>за и против</a:t>
            </a:r>
            <a:endParaRPr lang="fr-FR" altLang="es-ES_tradnl" sz="3600" dirty="0" smtClean="0"/>
          </a:p>
        </p:txBody>
      </p:sp>
      <p:sp>
        <p:nvSpPr>
          <p:cNvPr id="18436" name="Text Placeholder 8"/>
          <p:cNvSpPr txBox="1">
            <a:spLocks/>
          </p:cNvSpPr>
          <p:nvPr/>
        </p:nvSpPr>
        <p:spPr bwMode="auto">
          <a:xfrm>
            <a:off x="4541520" y="2427288"/>
            <a:ext cx="427482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Против</a:t>
            </a:r>
            <a:endParaRPr lang="en-CA" altLang="es-ES_tradnl" sz="2000" dirty="0">
              <a:solidFill>
                <a:schemeClr val="tx1"/>
              </a:solidFill>
            </a:endParaRPr>
          </a:p>
          <a:p>
            <a:endParaRPr lang="fr-FR" altLang="es-ES_tradnl" sz="2000" b="0" dirty="0"/>
          </a:p>
          <a:p>
            <a:pPr>
              <a:buFontTx/>
              <a:buChar char="•"/>
            </a:pPr>
            <a:r>
              <a:rPr lang="en-CA" altLang="es-ES_tradnl" sz="2000" b="0" dirty="0">
                <a:solidFill>
                  <a:srgbClr val="000000"/>
                </a:solidFill>
                <a:cs typeface="Arial Unicode MS" charset="0"/>
              </a:rPr>
              <a:t> </a:t>
            </a: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Тем не менее, может рассматриваться в качестве метода, который в итоге представляет программу исследователей/</a:t>
            </a:r>
            <a:r>
              <a:rPr lang="ru-RU" altLang="es-ES_tradnl" sz="2000" b="0" dirty="0" err="1" smtClean="0">
                <a:solidFill>
                  <a:srgbClr val="000000"/>
                </a:solidFill>
                <a:cs typeface="Arial Unicode MS" charset="0"/>
              </a:rPr>
              <a:t>фасилитаторов</a:t>
            </a: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, сторонних по отношению к сообществу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7F7F7F"/>
              </a:solidFill>
              <a:cs typeface="Arial Unicode MS" charset="0"/>
            </a:endParaRPr>
          </a:p>
        </p:txBody>
      </p:sp>
      <p:sp>
        <p:nvSpPr>
          <p:cNvPr id="18437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За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Допускает возможность сравнения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В тоже время позволяет вставлять некоторые дополнительные комментарии или истории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Неструктурированное интервью</a:t>
            </a:r>
            <a:r>
              <a:rPr lang="fr-FR" altLang="es-ES_tradnl" sz="3600" dirty="0" smtClean="0"/>
              <a:t>: </a:t>
            </a:r>
            <a:r>
              <a:rPr lang="ru-RU" altLang="es-ES_tradnl" sz="3600" dirty="0" smtClean="0"/>
              <a:t>за и против</a:t>
            </a:r>
            <a:endParaRPr lang="fr-FR" altLang="es-ES_tradnl" sz="3600" dirty="0" smtClean="0"/>
          </a:p>
        </p:txBody>
      </p:sp>
      <p:sp>
        <p:nvSpPr>
          <p:cNvPr id="19460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Против</a:t>
            </a:r>
            <a:endParaRPr lang="en-CA" altLang="es-ES_tradnl" sz="2000" dirty="0">
              <a:solidFill>
                <a:schemeClr val="tx1"/>
              </a:solidFill>
            </a:endParaRPr>
          </a:p>
          <a:p>
            <a:endParaRPr lang="en-CA" altLang="es-ES_tradnl" sz="20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Легко отклоняется в сторону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Может тратить время на сравнительно незначительные моменты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Требует больше времени, чем другие приёмы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Может потребоваться перезапись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19461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За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Признаёт уникальную природу знаний, которыми владеет каждый респондент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Проводится членами сообщества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Позволяет полностью выразить идеи каждого человека</a:t>
            </a:r>
            <a:endParaRPr lang="en-CA" altLang="es-ES_tradnl" sz="20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4038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Фотосъёмка</a:t>
            </a:r>
            <a:endParaRPr lang="fr-FR" altLang="es-ES_tradnl" sz="3600" dirty="0" smtClean="0"/>
          </a:p>
        </p:txBody>
      </p:sp>
      <p:sp>
        <p:nvSpPr>
          <p:cNvPr id="20484" name="Text Placeholder 8"/>
          <p:cNvSpPr txBox="1">
            <a:spLocks/>
          </p:cNvSpPr>
          <p:nvPr/>
        </p:nvSpPr>
        <p:spPr bwMode="auto">
          <a:xfrm>
            <a:off x="2209800" y="203104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719138" indent="-179388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b="0" dirty="0" smtClean="0">
                <a:solidFill>
                  <a:srgbClr val="000000"/>
                </a:solidFill>
              </a:rPr>
              <a:t>Улучшает</a:t>
            </a:r>
            <a:r>
              <a:rPr lang="en-CA" altLang="es-ES_tradnl" sz="2200" b="0" dirty="0" smtClean="0">
                <a:solidFill>
                  <a:srgbClr val="000000"/>
                </a:solidFill>
              </a:rPr>
              <a:t>:</a:t>
            </a:r>
            <a:endParaRPr lang="en-CA" altLang="es-ES_tradnl" sz="2200" b="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dirty="0" smtClean="0">
                <a:solidFill>
                  <a:srgbClr val="000000"/>
                </a:solidFill>
              </a:rPr>
              <a:t>эстетику</a:t>
            </a:r>
            <a:endParaRPr lang="en-CA" altLang="es-ES_tradnl" sz="22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dirty="0" smtClean="0">
                <a:solidFill>
                  <a:srgbClr val="000000"/>
                </a:solidFill>
              </a:rPr>
              <a:t>содержание</a:t>
            </a:r>
            <a:endParaRPr lang="en-CA" altLang="es-ES_tradnl" sz="22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b="0" dirty="0" smtClean="0">
                <a:solidFill>
                  <a:srgbClr val="000000"/>
                </a:solidFill>
              </a:rPr>
              <a:t>Люди, места и события</a:t>
            </a:r>
            <a:r>
              <a:rPr lang="en-CA" altLang="es-ES_tradnl" sz="2200" b="0" dirty="0" smtClean="0">
                <a:solidFill>
                  <a:srgbClr val="000000"/>
                </a:solidFill>
              </a:rPr>
              <a:t>;</a:t>
            </a:r>
            <a:endParaRPr lang="en-CA" altLang="es-ES_tradnl" sz="22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b="0" dirty="0" smtClean="0">
                <a:solidFill>
                  <a:srgbClr val="000000"/>
                </a:solidFill>
              </a:rPr>
              <a:t>Исторические снимки</a:t>
            </a:r>
            <a:r>
              <a:rPr lang="en-CA" altLang="es-ES_tradnl" sz="2200" b="0" dirty="0" smtClean="0">
                <a:solidFill>
                  <a:srgbClr val="000000"/>
                </a:solidFill>
              </a:rPr>
              <a:t>;</a:t>
            </a:r>
            <a:endParaRPr lang="en-CA" altLang="es-ES_tradnl" sz="22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b="0" dirty="0" smtClean="0">
                <a:solidFill>
                  <a:srgbClr val="000000"/>
                </a:solidFill>
              </a:rPr>
              <a:t>Снимки из частных коллекций членов сообщества</a:t>
            </a:r>
            <a:r>
              <a:rPr lang="en-CA" altLang="es-ES_tradnl" sz="2200" b="0" dirty="0" smtClean="0">
                <a:solidFill>
                  <a:srgbClr val="000000"/>
                </a:solidFill>
              </a:rPr>
              <a:t>.</a:t>
            </a:r>
            <a:endParaRPr lang="en-CA" altLang="es-ES_tradnl" sz="2200" b="0" dirty="0">
              <a:solidFill>
                <a:srgbClr val="000000"/>
              </a:solidFill>
            </a:endParaRPr>
          </a:p>
          <a:p>
            <a:endParaRPr lang="en-ZA" altLang="es-ES_tradnl" sz="2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Фотосъёмка</a:t>
            </a:r>
            <a:r>
              <a:rPr lang="fr-FR" altLang="es-ES_tradnl" sz="3600" dirty="0" smtClean="0"/>
              <a:t>: </a:t>
            </a:r>
            <a:r>
              <a:rPr lang="ru-RU" altLang="es-ES_tradnl" sz="3600" dirty="0" smtClean="0"/>
              <a:t>за и против</a:t>
            </a:r>
            <a:endParaRPr lang="fr-FR" altLang="es-ES_tradnl" sz="3600" dirty="0" smtClean="0"/>
          </a:p>
        </p:txBody>
      </p:sp>
      <p:sp>
        <p:nvSpPr>
          <p:cNvPr id="21508" name="Text Placeholder 8"/>
          <p:cNvSpPr txBox="1">
            <a:spLocks/>
          </p:cNvSpPr>
          <p:nvPr/>
        </p:nvSpPr>
        <p:spPr bwMode="auto">
          <a:xfrm>
            <a:off x="4711700" y="136810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1800" dirty="0" smtClean="0">
                <a:solidFill>
                  <a:schemeClr val="tx1"/>
                </a:solidFill>
              </a:rPr>
              <a:t>Против</a:t>
            </a:r>
            <a:endParaRPr lang="en-CA" altLang="es-ES_tradnl" sz="1800" dirty="0">
              <a:solidFill>
                <a:schemeClr val="tx1"/>
              </a:solidFill>
            </a:endParaRPr>
          </a:p>
          <a:p>
            <a:endParaRPr lang="en-CA" altLang="es-ES_tradnl" sz="180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Не все </a:t>
            </a:r>
            <a:r>
              <a:rPr lang="ru-RU" altLang="es-ES_tradnl" sz="1800" b="0" dirty="0" err="1" smtClean="0">
                <a:solidFill>
                  <a:srgbClr val="000000"/>
                </a:solidFill>
                <a:cs typeface="Arial Unicode MS" charset="0"/>
              </a:rPr>
              <a:t>фасилитаторы</a:t>
            </a: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/члены сообщества, участвующие в инвентаризации с участием сообществ, знакомы с приёмами фотосъёмки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Может производить ложное впечатление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Некоторые члены сообщества могут испытывать дискомфорт перед камерой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Могут возникнуть этические вопросы, связанные с доступом к информации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1509" name="Text Placeholder 8"/>
          <p:cNvSpPr txBox="1">
            <a:spLocks/>
          </p:cNvSpPr>
          <p:nvPr/>
        </p:nvSpPr>
        <p:spPr bwMode="auto">
          <a:xfrm>
            <a:off x="406400" y="1376364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1800" dirty="0" smtClean="0">
                <a:solidFill>
                  <a:schemeClr val="tx1"/>
                </a:solidFill>
              </a:rPr>
              <a:t>За</a:t>
            </a:r>
            <a:endParaRPr lang="fr-FR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Придаёт эстетическую ценность словам членов сообщества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Имеет важное значение независимо от языка или грамотности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Изображает людей, места и события таким образом, который нельзя достичь, используя только слова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Совместное видео</a:t>
            </a:r>
            <a:endParaRPr lang="fr-FR" altLang="es-ES_tradnl" sz="3600" dirty="0" smtClean="0"/>
          </a:p>
        </p:txBody>
      </p:sp>
      <p:sp>
        <p:nvSpPr>
          <p:cNvPr id="22532" name="Text Placeholder 8"/>
          <p:cNvSpPr txBox="1">
            <a:spLocks/>
          </p:cNvSpPr>
          <p:nvPr/>
        </p:nvSpPr>
        <p:spPr bwMode="auto">
          <a:xfrm>
            <a:off x="2082800" y="180244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719138" indent="-179388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b="0" dirty="0" smtClean="0">
                <a:solidFill>
                  <a:schemeClr val="tx1"/>
                </a:solidFill>
              </a:rPr>
              <a:t>Передаёт</a:t>
            </a:r>
            <a:r>
              <a:rPr lang="en-CA" altLang="es-ES_tradnl" sz="2200" b="0" dirty="0" smtClean="0">
                <a:solidFill>
                  <a:schemeClr val="tx1"/>
                </a:solidFill>
              </a:rPr>
              <a:t>:</a:t>
            </a:r>
            <a:endParaRPr lang="en-CA" altLang="es-ES_tradnl" sz="2200" b="0" dirty="0">
              <a:solidFill>
                <a:schemeClr val="tx1"/>
              </a:solidFill>
            </a:endParaRP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dirty="0" smtClean="0"/>
              <a:t>события</a:t>
            </a:r>
            <a:endParaRPr lang="en-CA" altLang="es-ES_tradnl" sz="2200" dirty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dirty="0" smtClean="0"/>
              <a:t>эмоции</a:t>
            </a:r>
            <a:endParaRPr lang="en-CA" altLang="es-ES_tradnl" sz="2200" dirty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dirty="0" smtClean="0"/>
              <a:t>повседневные дела</a:t>
            </a:r>
            <a:endParaRPr lang="en-CA" altLang="es-ES_tradnl" sz="2200" dirty="0"/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b="0" dirty="0" smtClean="0">
                <a:solidFill>
                  <a:schemeClr val="tx1"/>
                </a:solidFill>
              </a:rPr>
              <a:t>Распространяет идеи независимо от языка или грамотности,</a:t>
            </a:r>
            <a:endParaRPr lang="en-CA" altLang="es-ES_tradnl" sz="22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200" b="0" dirty="0" smtClean="0">
                <a:solidFill>
                  <a:schemeClr val="tx1"/>
                </a:solidFill>
              </a:rPr>
              <a:t>Привлекает сообщество к созданию фильма</a:t>
            </a:r>
            <a:r>
              <a:rPr lang="en-CA" altLang="es-ES_tradnl" sz="2200" b="0" dirty="0" smtClean="0">
                <a:solidFill>
                  <a:schemeClr val="tx1"/>
                </a:solidFill>
              </a:rPr>
              <a:t>.</a:t>
            </a:r>
            <a:endParaRPr lang="en-CA" altLang="es-ES_tradnl" sz="2200" b="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ZA" altLang="es-ES_tradnl" sz="22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В этой презентации</a:t>
            </a:r>
            <a:r>
              <a:rPr lang="fr-FR" altLang="es-ES_tradnl" sz="3600" dirty="0" smtClean="0"/>
              <a:t>…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2616101"/>
          </a:xfrm>
        </p:spPr>
        <p:txBody>
          <a:bodyPr/>
          <a:lstStyle/>
          <a:p>
            <a:pPr marL="179388" indent="-179388">
              <a:lnSpc>
                <a:spcPct val="100000"/>
              </a:lnSpc>
              <a:spcBef>
                <a:spcPts val="600"/>
              </a:spcBef>
              <a:buSzPct val="85000"/>
              <a:buFont typeface="Arial" charset="0"/>
              <a:buChar char="•"/>
            </a:pPr>
            <a:r>
              <a:rPr lang="ru-RU" altLang="es-ES_tradnl" sz="2000" dirty="0" smtClean="0"/>
              <a:t>Получение информации об элементах НКН</a:t>
            </a:r>
            <a:endParaRPr lang="en-US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SzPct val="85000"/>
              <a:buFont typeface="Arial" charset="0"/>
              <a:buChar char="•"/>
            </a:pPr>
            <a:r>
              <a:rPr lang="ru-RU" altLang="es-ES_tradnl" sz="2000" dirty="0" smtClean="0"/>
              <a:t>Почему получение информации необходимо</a:t>
            </a:r>
            <a:endParaRPr lang="en-US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SzPct val="85000"/>
              <a:buFont typeface="Arial" charset="0"/>
              <a:buChar char="•"/>
            </a:pPr>
            <a:r>
              <a:rPr lang="ru-RU" altLang="es-ES_tradnl" sz="2000" dirty="0" smtClean="0"/>
              <a:t>Этические требования к получению информации</a:t>
            </a:r>
            <a:endParaRPr lang="en-US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SzPct val="85000"/>
              <a:buFont typeface="Arial" charset="0"/>
              <a:buChar char="•"/>
            </a:pPr>
            <a:r>
              <a:rPr lang="ru-RU" altLang="es-ES_tradnl" sz="2000" dirty="0" smtClean="0"/>
              <a:t>Когда и как собирается информация</a:t>
            </a:r>
            <a:endParaRPr lang="en-US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SzPct val="85000"/>
              <a:buFont typeface="Arial" charset="0"/>
              <a:buChar char="•"/>
            </a:pPr>
            <a:r>
              <a:rPr lang="ru-RU" altLang="es-ES_tradnl" sz="2000" dirty="0" smtClean="0"/>
              <a:t>Для кого и кем записывается информация</a:t>
            </a:r>
            <a:endParaRPr lang="en-US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SzPct val="85000"/>
              <a:buFont typeface="Arial" charset="0"/>
              <a:buChar char="•"/>
            </a:pPr>
            <a:r>
              <a:rPr lang="ru-RU" altLang="es-ES_tradnl" sz="2000" dirty="0" smtClean="0"/>
              <a:t>Доступные приёмы</a:t>
            </a:r>
            <a:endParaRPr lang="en-US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Clr>
                <a:srgbClr val="7F7F7F"/>
              </a:buClr>
              <a:buSzPct val="85000"/>
              <a:buFont typeface="Wingdings 2" charset="2"/>
              <a:buChar char=""/>
            </a:pPr>
            <a:endParaRPr lang="en-ZA" alt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Совместное видео</a:t>
            </a:r>
            <a:r>
              <a:rPr lang="fr-FR" altLang="es-ES_tradnl" sz="3600" dirty="0" smtClean="0"/>
              <a:t>: </a:t>
            </a:r>
            <a:r>
              <a:rPr lang="ru-RU" altLang="es-ES_tradnl" sz="3600" dirty="0" smtClean="0"/>
              <a:t>за и против</a:t>
            </a:r>
            <a:endParaRPr lang="fr-FR" altLang="es-ES_tradnl" sz="3600" dirty="0" smtClean="0"/>
          </a:p>
        </p:txBody>
      </p:sp>
      <p:sp>
        <p:nvSpPr>
          <p:cNvPr id="23556" name="Text Placeholder 8"/>
          <p:cNvSpPr txBox="1">
            <a:spLocks/>
          </p:cNvSpPr>
          <p:nvPr/>
        </p:nvSpPr>
        <p:spPr bwMode="auto">
          <a:xfrm>
            <a:off x="4711700" y="213010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</a:pPr>
            <a:r>
              <a:rPr lang="ru-RU" altLang="es-ES_tradnl" sz="1800" dirty="0" smtClean="0">
                <a:solidFill>
                  <a:schemeClr val="tx1"/>
                </a:solidFill>
              </a:rPr>
              <a:t>Против </a:t>
            </a:r>
            <a:endParaRPr lang="en-CA" altLang="es-ES_tradnl" sz="18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en-CA" altLang="es-ES_tradnl" sz="18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Сравнительно дорогое по сравнению с другими приёмами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Не все </a:t>
            </a:r>
            <a:r>
              <a:rPr lang="ru-RU" altLang="es-ES_tradnl" sz="1800" b="0" dirty="0" err="1" smtClean="0">
                <a:solidFill>
                  <a:srgbClr val="000000"/>
                </a:solidFill>
                <a:cs typeface="Arial Unicode MS" charset="0"/>
              </a:rPr>
              <a:t>фасилитаторы</a:t>
            </a: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/члены сообщества знакомы с оборудованием, необходимым для создания кино</a:t>
            </a:r>
            <a:endParaRPr lang="en-CA" altLang="es-ES_tradnl" sz="1800" b="0" dirty="0" smtClean="0">
              <a:solidFill>
                <a:srgbClr val="000000"/>
              </a:solidFill>
              <a:cs typeface="Arial Unicode MS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endParaRPr lang="en-CA" altLang="es-ES_tradnl" sz="1800" b="0" dirty="0" smtClean="0">
              <a:solidFill>
                <a:srgbClr val="000000"/>
              </a:solidFill>
              <a:cs typeface="Arial Unicode MS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Некоторые члены сообщества могут чувствовать себя неловко перед камерой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spcBef>
                <a:spcPts val="600"/>
              </a:spcBef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3557" name="Text Placeholder 8"/>
          <p:cNvSpPr txBox="1">
            <a:spLocks/>
          </p:cNvSpPr>
          <p:nvPr/>
        </p:nvSpPr>
        <p:spPr bwMode="auto">
          <a:xfrm>
            <a:off x="406400" y="213010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1800" dirty="0" smtClean="0">
                <a:solidFill>
                  <a:schemeClr val="tx1"/>
                </a:solidFill>
              </a:rPr>
              <a:t>За</a:t>
            </a:r>
            <a:endParaRPr lang="fr-FR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18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Передаёт действие, поэтому является предпочтительным способом фиксации событий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Понятно независимо от языка или грамотности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  <a:cs typeface="Arial Unicode MS" charset="0"/>
              </a:rPr>
              <a:t>Позволяет передать эмоции</a:t>
            </a: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Аудиозапись</a:t>
            </a:r>
            <a:endParaRPr lang="fr-FR" altLang="es-ES_tradnl" sz="3600" dirty="0" smtClean="0"/>
          </a:p>
        </p:txBody>
      </p:sp>
      <p:sp>
        <p:nvSpPr>
          <p:cNvPr id="24580" name="Text Placeholder 8"/>
          <p:cNvSpPr txBox="1">
            <a:spLocks/>
          </p:cNvSpPr>
          <p:nvPr/>
        </p:nvSpPr>
        <p:spPr bwMode="auto">
          <a:xfrm>
            <a:off x="2286000" y="221392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</a:pPr>
            <a:r>
              <a:rPr lang="ru-RU" altLang="es-ES_tradnl" sz="2000" dirty="0" smtClean="0">
                <a:solidFill>
                  <a:schemeClr val="tx1"/>
                </a:solidFill>
              </a:rPr>
              <a:t>Аудиозапись можно</a:t>
            </a:r>
            <a:r>
              <a:rPr lang="en-US" altLang="es-ES_tradnl" sz="2000" dirty="0" smtClean="0">
                <a:solidFill>
                  <a:schemeClr val="tx1"/>
                </a:solidFill>
              </a:rPr>
              <a:t>:</a:t>
            </a:r>
            <a:endParaRPr lang="en-US" altLang="es-ES_tradnl" sz="20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использовать вместе с фото- и видеосъёмкой</a:t>
            </a:r>
            <a:endParaRPr lang="en-US" altLang="es-ES_tradnl" sz="2000" b="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использовать для создания подкаста</a:t>
            </a:r>
            <a:endParaRPr lang="en-US" altLang="es-ES_tradnl" sz="2000" b="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использовать в интервью</a:t>
            </a:r>
            <a:endParaRPr lang="en-US" altLang="es-ES_tradnl" sz="20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включать в проекты по созданию совместного видео</a:t>
            </a:r>
            <a:endParaRPr lang="en-US" altLang="es-ES_tradnl" sz="20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использовать для архивных целей</a:t>
            </a:r>
            <a:endParaRPr lang="en-US" altLang="es-ES_tradnl" sz="20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использовать при решении других проблем в будущем</a:t>
            </a:r>
            <a:endParaRPr lang="en-US" altLang="es-ES_tradnl" sz="20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en-ZA" altLang="es-ES_tradnl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Аудиозапись</a:t>
            </a:r>
            <a:r>
              <a:rPr lang="fr-FR" altLang="es-ES_tradnl" sz="3600" dirty="0" smtClean="0"/>
              <a:t>: </a:t>
            </a:r>
            <a:r>
              <a:rPr lang="ru-RU" altLang="es-ES_tradnl" sz="3600" dirty="0" smtClean="0"/>
              <a:t>за и против</a:t>
            </a:r>
            <a:endParaRPr lang="fr-FR" altLang="es-ES_tradnl" sz="3600" dirty="0" smtClean="0"/>
          </a:p>
        </p:txBody>
      </p:sp>
      <p:sp>
        <p:nvSpPr>
          <p:cNvPr id="25604" name="Text Placeholder 8"/>
          <p:cNvSpPr txBox="1">
            <a:spLocks/>
          </p:cNvSpPr>
          <p:nvPr/>
        </p:nvSpPr>
        <p:spPr bwMode="auto">
          <a:xfrm>
            <a:off x="4711700" y="122332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Против</a:t>
            </a:r>
            <a:endParaRPr lang="en-CA" altLang="es-ES_tradnl" sz="200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2000" dirty="0">
              <a:solidFill>
                <a:srgbClr val="000000"/>
              </a:solidFill>
            </a:endParaRPr>
          </a:p>
          <a:p>
            <a:pPr>
              <a:buClr>
                <a:schemeClr val="tx1"/>
              </a:buClr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Цифровые диктофоны и сопутствующее оборудование могут быть довольно дорогим</a:t>
            </a:r>
            <a:r>
              <a:rPr lang="en-CA" altLang="es-ES_tradnl" sz="2000" b="0" dirty="0" smtClean="0">
                <a:solidFill>
                  <a:srgbClr val="000000"/>
                </a:solidFill>
                <a:cs typeface="Arial Unicode MS" charset="0"/>
              </a:rPr>
              <a:t> 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 typeface="Arial" charset="0"/>
              <a:buChar char="•"/>
            </a:pP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Не все </a:t>
            </a:r>
            <a:r>
              <a:rPr lang="ru-RU" altLang="es-ES_tradnl" sz="2000" b="0" dirty="0" err="1" smtClean="0">
                <a:solidFill>
                  <a:srgbClr val="000000"/>
                </a:solidFill>
                <a:cs typeface="Arial Unicode MS" charset="0"/>
              </a:rPr>
              <a:t>фасилитаторы</a:t>
            </a: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/ члены сообщества знакомы с оборудованием, необходимым для аудиозаписи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  <a:cs typeface="Arial Unicode MS" charset="0"/>
              </a:rPr>
              <a:t>Перевод записей в другие форматы и/или использование их с другими средствами информации могут занимать много времени</a:t>
            </a: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5605" name="Text Placeholder 8"/>
          <p:cNvSpPr txBox="1">
            <a:spLocks/>
          </p:cNvSpPr>
          <p:nvPr/>
        </p:nvSpPr>
        <p:spPr bwMode="auto">
          <a:xfrm>
            <a:off x="406400" y="136810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2000" dirty="0" smtClean="0">
                <a:solidFill>
                  <a:schemeClr val="tx1"/>
                </a:solidFill>
              </a:rPr>
              <a:t>За</a:t>
            </a:r>
            <a:endParaRPr lang="fr-FR" altLang="es-ES_tradnl" sz="20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20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  <a:cs typeface="Arial Unicode MS" charset="0"/>
              </a:rPr>
              <a:t>Может придать ценное измерение фотографиям и другим подходам к сбору и представлению информации с целью инвентаризации</a:t>
            </a:r>
            <a:endParaRPr lang="en-CA" altLang="es-ES_tradnl" sz="2000" b="0" dirty="0">
              <a:solidFill>
                <a:schemeClr val="tx1"/>
              </a:solidFill>
              <a:cs typeface="Arial Unicode MS" charset="0"/>
            </a:endParaRPr>
          </a:p>
          <a:p>
            <a:pPr>
              <a:buFontTx/>
              <a:buChar char="•"/>
            </a:pPr>
            <a:endParaRPr lang="en-CA" altLang="es-ES_tradnl" sz="2000" b="0" dirty="0">
              <a:solidFill>
                <a:schemeClr val="tx1"/>
              </a:solidFill>
              <a:cs typeface="Arial Unicode MS" charset="0"/>
            </a:endParaRPr>
          </a:p>
          <a:p>
            <a:pPr>
              <a:buFontTx/>
              <a:buChar char="•"/>
            </a:pPr>
            <a:r>
              <a:rPr lang="ru-RU" altLang="es-ES_tradnl" sz="2000" b="0" dirty="0" smtClean="0">
                <a:solidFill>
                  <a:schemeClr val="tx1"/>
                </a:solidFill>
                <a:cs typeface="Arial Unicode MS" charset="0"/>
              </a:rPr>
              <a:t>Делает возможным перемещение фрагментов и многократное прослушивание, что очень удобно на сессиях, посвящённых обратной связи и обсуждению элементов НКН</a:t>
            </a:r>
            <a:r>
              <a:rPr lang="en-CA" altLang="es-ES_tradnl" sz="2000" b="0" dirty="0" smtClean="0">
                <a:solidFill>
                  <a:schemeClr val="tx1"/>
                </a:solidFill>
                <a:cs typeface="Arial Unicode MS" charset="0"/>
              </a:rPr>
              <a:t> </a:t>
            </a:r>
            <a:endParaRPr lang="en-CA" altLang="es-ES_tradnl" sz="2000" b="0" dirty="0">
              <a:solidFill>
                <a:schemeClr val="tx1"/>
              </a:solidFill>
              <a:cs typeface="Arial Unicode M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Совместное картографирование</a:t>
            </a:r>
            <a:endParaRPr lang="fr-FR" altLang="es-ES_tradnl" sz="3600" dirty="0" smtClean="0"/>
          </a:p>
        </p:txBody>
      </p:sp>
      <p:sp>
        <p:nvSpPr>
          <p:cNvPr id="33796" name="Text Placeholder 8"/>
          <p:cNvSpPr txBox="1">
            <a:spLocks/>
          </p:cNvSpPr>
          <p:nvPr/>
        </p:nvSpPr>
        <p:spPr bwMode="auto">
          <a:xfrm>
            <a:off x="2286000" y="1903413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ts val="600"/>
              </a:spcBef>
              <a:defRPr/>
            </a:pPr>
            <a:r>
              <a:rPr lang="ru-RU" altLang="es-ES_tradnl" sz="2000" b="1" dirty="0" smtClean="0"/>
              <a:t>Изображает</a:t>
            </a:r>
            <a:r>
              <a:rPr lang="en-US" altLang="es-ES_tradnl" sz="2000" b="1" dirty="0" smtClean="0"/>
              <a:t>:</a:t>
            </a:r>
          </a:p>
          <a:p>
            <a:pPr marL="0" indent="0" eaLnBrk="1" hangingPunct="1">
              <a:spcBef>
                <a:spcPts val="600"/>
              </a:spcBef>
              <a:defRPr/>
            </a:pPr>
            <a:endParaRPr lang="en-US" altLang="es-ES_tradnl" sz="2000" dirty="0" smtClean="0"/>
          </a:p>
          <a:p>
            <a:pPr marL="0" indent="0" eaLnBrk="1" hangingPunct="1">
              <a:spcBef>
                <a:spcPts val="600"/>
              </a:spcBef>
              <a:defRPr/>
            </a:pPr>
            <a:r>
              <a:rPr lang="ru-RU" altLang="es-ES_tradnl" sz="2000" dirty="0" smtClean="0"/>
              <a:t>Культурный ландшафт (социальные ценности, нормы и практики), связанный с элементом НКН, идентифицированный самим сообществом</a:t>
            </a:r>
            <a:r>
              <a:rPr lang="en-US" altLang="es-ES_tradnl" sz="2000" dirty="0" smtClean="0"/>
              <a:t>. </a:t>
            </a:r>
          </a:p>
          <a:p>
            <a:pPr eaLnBrk="1" hangingPunct="1">
              <a:spcBef>
                <a:spcPts val="600"/>
              </a:spcBef>
              <a:defRPr/>
            </a:pPr>
            <a:endParaRPr lang="en-ZA" alt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re 1"/>
          <p:cNvSpPr>
            <a:spLocks noGrp="1"/>
          </p:cNvSpPr>
          <p:nvPr>
            <p:ph type="title"/>
          </p:nvPr>
        </p:nvSpPr>
        <p:spPr>
          <a:xfrm>
            <a:off x="1805940" y="374650"/>
            <a:ext cx="7086600" cy="1271270"/>
          </a:xfrm>
        </p:spPr>
        <p:txBody>
          <a:bodyPr/>
          <a:lstStyle/>
          <a:p>
            <a:pPr eaLnBrk="1" hangingPunct="1"/>
            <a:r>
              <a:rPr lang="ru-RU" altLang="es-ES_tradnl" sz="3400" dirty="0" smtClean="0"/>
              <a:t>Совместное картографирование: за и против</a:t>
            </a:r>
            <a:endParaRPr lang="fr-FR" altLang="es-ES_tradnl" sz="3400" dirty="0" smtClean="0"/>
          </a:p>
        </p:txBody>
      </p:sp>
      <p:sp>
        <p:nvSpPr>
          <p:cNvPr id="27652" name="Text Placeholder 8"/>
          <p:cNvSpPr txBox="1">
            <a:spLocks/>
          </p:cNvSpPr>
          <p:nvPr/>
        </p:nvSpPr>
        <p:spPr bwMode="auto">
          <a:xfrm>
            <a:off x="4572000" y="1476693"/>
            <a:ext cx="425958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1800" dirty="0" smtClean="0">
                <a:solidFill>
                  <a:schemeClr val="tx1"/>
                </a:solidFill>
              </a:rPr>
              <a:t>Против</a:t>
            </a:r>
            <a:endParaRPr lang="en-CA" altLang="es-ES_tradnl" sz="1800" dirty="0">
              <a:solidFill>
                <a:schemeClr val="tx1"/>
              </a:solidFill>
            </a:endParaRPr>
          </a:p>
          <a:p>
            <a:endParaRPr lang="en-US" altLang="es-ES_tradnl" sz="1800" b="0" dirty="0">
              <a:solidFill>
                <a:srgbClr val="7F7F7F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</a:rPr>
              <a:t>Может быть неточным, если не используются точные измерения или последовательный масштаб</a:t>
            </a:r>
            <a:r>
              <a:rPr lang="en-US" altLang="es-ES_tradnl" sz="1800" b="0" dirty="0" smtClean="0">
                <a:solidFill>
                  <a:srgbClr val="000000"/>
                </a:solidFill>
              </a:rPr>
              <a:t>,</a:t>
            </a:r>
            <a:endParaRPr lang="en-US" altLang="es-ES_tradnl" sz="1800" b="0" dirty="0">
              <a:solidFill>
                <a:srgbClr val="000000"/>
              </a:solidFill>
            </a:endParaRPr>
          </a:p>
          <a:p>
            <a:endParaRPr lang="en-CA" altLang="es-ES_tradnl" sz="18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</a:rPr>
              <a:t>В результате может вызывать недоверие у заинтересованных сторон</a:t>
            </a:r>
            <a:r>
              <a:rPr lang="en-US" altLang="es-ES_tradnl" sz="1800" b="0" dirty="0" smtClean="0">
                <a:solidFill>
                  <a:srgbClr val="000000"/>
                </a:solidFill>
              </a:rPr>
              <a:t>,</a:t>
            </a:r>
            <a:endParaRPr lang="en-US" altLang="es-ES_tradnl" sz="18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 altLang="es-ES_tradnl" sz="18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rgbClr val="000000"/>
                </a:solidFill>
              </a:rPr>
              <a:t>Поднимает ряд этических вопросов,</a:t>
            </a:r>
            <a:endParaRPr lang="en-US" altLang="es-ES_tradnl" sz="18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US" altLang="es-ES_tradnl" sz="18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>
                <a:solidFill>
                  <a:srgbClr val="000000"/>
                </a:solidFill>
              </a:rPr>
              <a:t>Я</a:t>
            </a:r>
            <a:r>
              <a:rPr lang="ru-RU" altLang="es-ES_tradnl" sz="1800" b="0" dirty="0" smtClean="0">
                <a:solidFill>
                  <a:srgbClr val="000000"/>
                </a:solidFill>
              </a:rPr>
              <a:t>вляется сравнительно сложным процессом, требующим определённого набора компетенций</a:t>
            </a:r>
            <a:r>
              <a:rPr lang="en-US" altLang="es-ES_tradnl" sz="1800" b="0" dirty="0" smtClean="0">
                <a:solidFill>
                  <a:srgbClr val="000000"/>
                </a:solidFill>
              </a:rPr>
              <a:t>. </a:t>
            </a:r>
            <a:endParaRPr lang="en-US" altLang="es-ES_tradnl" sz="18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endParaRPr lang="en-CA" altLang="es-ES_tradnl" sz="1800" b="0" dirty="0">
              <a:solidFill>
                <a:srgbClr val="000000"/>
              </a:solidFill>
              <a:cs typeface="Arial Unicode MS" charset="0"/>
            </a:endParaRPr>
          </a:p>
        </p:txBody>
      </p:sp>
      <p:sp>
        <p:nvSpPr>
          <p:cNvPr id="27653" name="Text Placeholder 8"/>
          <p:cNvSpPr txBox="1">
            <a:spLocks/>
          </p:cNvSpPr>
          <p:nvPr/>
        </p:nvSpPr>
        <p:spPr bwMode="auto">
          <a:xfrm>
            <a:off x="520700" y="1482726"/>
            <a:ext cx="4051300" cy="4097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1800" dirty="0" smtClean="0">
                <a:solidFill>
                  <a:schemeClr val="tx1"/>
                </a:solidFill>
              </a:rPr>
              <a:t>За</a:t>
            </a:r>
            <a:endParaRPr lang="fr-FR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1800" b="0" dirty="0">
              <a:solidFill>
                <a:srgbClr val="000000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Содействует сотрудничеству и созиданию</a:t>
            </a:r>
            <a:r>
              <a:rPr lang="en-CA" altLang="es-ES_tradnl" sz="1800" b="0" dirty="0" smtClean="0">
                <a:solidFill>
                  <a:schemeClr val="tx1"/>
                </a:solidFill>
              </a:rPr>
              <a:t>,</a:t>
            </a: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en-US" altLang="es-ES_tradnl" sz="8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Позволяет сообществам брать на себя ведущую роль в получении информации</a:t>
            </a:r>
            <a:r>
              <a:rPr lang="en-CA" altLang="es-ES_tradnl" sz="1800" b="0" dirty="0" smtClean="0">
                <a:solidFill>
                  <a:schemeClr val="tx1"/>
                </a:solidFill>
              </a:rPr>
              <a:t>,</a:t>
            </a: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en-CA" altLang="es-ES_tradnl" sz="8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Позволяет заинтересованным сторонам свериться с картографической продукцией</a:t>
            </a:r>
            <a:r>
              <a:rPr lang="en-US" altLang="es-ES_tradnl" sz="1800" b="0" dirty="0" smtClean="0">
                <a:solidFill>
                  <a:schemeClr val="tx1"/>
                </a:solidFill>
              </a:rPr>
              <a:t>,</a:t>
            </a:r>
            <a:endParaRPr lang="en-US" altLang="es-ES_tradnl" sz="18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en-US" altLang="es-ES_tradnl" sz="8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Полезно для записи и архивации местных знаний</a:t>
            </a:r>
            <a:r>
              <a:rPr lang="en-CA" altLang="es-ES_tradnl" sz="1800" b="0" dirty="0" smtClean="0">
                <a:solidFill>
                  <a:schemeClr val="tx1"/>
                </a:solidFill>
              </a:rPr>
              <a:t>, </a:t>
            </a: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endParaRPr lang="en-CA" altLang="es-ES_tradnl" sz="800" b="0" dirty="0">
              <a:solidFill>
                <a:schemeClr val="tx1"/>
              </a:solidFill>
            </a:endParaRPr>
          </a:p>
          <a:p>
            <a:pPr>
              <a:buFontTx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Визуализирует знания сообществ об элементе НКН</a:t>
            </a:r>
            <a:r>
              <a:rPr lang="en-CA" altLang="es-ES_tradnl" sz="1800" b="0" dirty="0" smtClean="0">
                <a:solidFill>
                  <a:schemeClr val="tx1"/>
                </a:solidFill>
              </a:rPr>
              <a:t>.</a:t>
            </a:r>
            <a:endParaRPr lang="en-CA" altLang="es-ES_tradnl" sz="1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Выбор метода получения информации</a:t>
            </a:r>
            <a:endParaRPr lang="fr-FR" altLang="es-ES_tradnl" sz="3600" dirty="0" smtClean="0"/>
          </a:p>
        </p:txBody>
      </p:sp>
      <p:sp>
        <p:nvSpPr>
          <p:cNvPr id="28676" name="Text Placeholder 8"/>
          <p:cNvSpPr txBox="1">
            <a:spLocks/>
          </p:cNvSpPr>
          <p:nvPr/>
        </p:nvSpPr>
        <p:spPr bwMode="auto">
          <a:xfrm>
            <a:off x="2286000" y="24272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719138" indent="-179388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Можно использовать различные приёмы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Ответить на некоторые вопросы</a:t>
            </a:r>
            <a:r>
              <a:rPr lang="en-CA" altLang="es-ES_tradnl" sz="2000" b="0" dirty="0" smtClean="0">
                <a:solidFill>
                  <a:srgbClr val="000000"/>
                </a:solidFill>
              </a:rPr>
              <a:t>: 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>
                <a:solidFill>
                  <a:srgbClr val="000000"/>
                </a:solidFill>
              </a:rPr>
              <a:t>Как </a:t>
            </a:r>
            <a:r>
              <a:rPr lang="ru-RU" altLang="es-ES_tradnl" sz="2000" dirty="0" smtClean="0">
                <a:solidFill>
                  <a:srgbClr val="000000"/>
                </a:solidFill>
              </a:rPr>
              <a:t>перечень будет </a:t>
            </a:r>
            <a:r>
              <a:rPr lang="ru-RU" altLang="es-ES_tradnl" sz="2000" dirty="0">
                <a:solidFill>
                  <a:srgbClr val="000000"/>
                </a:solidFill>
              </a:rPr>
              <a:t>организован </a:t>
            </a:r>
            <a:r>
              <a:rPr lang="ru-RU" altLang="es-ES_tradnl" sz="2000" dirty="0" smtClean="0">
                <a:solidFill>
                  <a:srgbClr val="000000"/>
                </a:solidFill>
              </a:rPr>
              <a:t>и представлен</a:t>
            </a:r>
            <a:r>
              <a:rPr lang="en-CA" altLang="es-ES_tradnl" sz="2000" dirty="0" smtClean="0">
                <a:solidFill>
                  <a:srgbClr val="000000"/>
                </a:solidFill>
              </a:rPr>
              <a:t>?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Сколько есть времени</a:t>
            </a:r>
            <a:r>
              <a:rPr lang="en-CA" altLang="es-ES_tradnl" sz="2000" dirty="0" smtClean="0">
                <a:solidFill>
                  <a:srgbClr val="000000"/>
                </a:solidFill>
              </a:rPr>
              <a:t>?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Каков бюджет</a:t>
            </a:r>
            <a:r>
              <a:rPr lang="en-CA" altLang="es-ES_tradnl" sz="2000" dirty="0" smtClean="0">
                <a:solidFill>
                  <a:srgbClr val="000000"/>
                </a:solidFill>
              </a:rPr>
              <a:t>?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Что предпочитает сообщество</a:t>
            </a:r>
            <a:r>
              <a:rPr lang="en-CA" altLang="es-ES_tradnl" sz="2000" dirty="0" smtClean="0">
                <a:solidFill>
                  <a:srgbClr val="000000"/>
                </a:solidFill>
              </a:rPr>
              <a:t>?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Какие приёмы лучше всего соответствуют целям перечня</a:t>
            </a:r>
            <a:r>
              <a:rPr lang="en-CA" altLang="es-ES_tradnl" sz="2000" dirty="0" smtClean="0">
                <a:solidFill>
                  <a:srgbClr val="000000"/>
                </a:solidFill>
              </a:rPr>
              <a:t>?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</a:pPr>
            <a:endParaRPr lang="en-ZA" altLang="es-ES_tradnl" sz="20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609" y="649846"/>
            <a:ext cx="5614291" cy="5558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458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Получение информации об элементах НКН</a:t>
            </a:r>
            <a:endParaRPr lang="fr-FR" altLang="es-ES_tradnl" sz="3600" dirty="0" smtClean="0"/>
          </a:p>
        </p:txBody>
      </p:sp>
      <p:sp>
        <p:nvSpPr>
          <p:cNvPr id="6147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3154710"/>
          </a:xfrm>
        </p:spPr>
        <p:txBody>
          <a:bodyPr/>
          <a:lstStyle/>
          <a:p>
            <a:pPr>
              <a:spcBef>
                <a:spcPts val="600"/>
              </a:spcBef>
              <a:buSzPct val="85000"/>
            </a:pPr>
            <a:r>
              <a:rPr lang="ru-RU" altLang="es-ES_tradnl" sz="2000" b="1" dirty="0" smtClean="0">
                <a:solidFill>
                  <a:schemeClr val="tx1"/>
                </a:solidFill>
              </a:rPr>
              <a:t>Инвентаризация</a:t>
            </a:r>
            <a:endParaRPr lang="en-US" altLang="es-ES_tradnl" sz="2000" b="1" dirty="0" smtClean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  <a:buSzPct val="85000"/>
              <a:buFont typeface="Arial" charset="0"/>
              <a:buChar char="•"/>
            </a:pPr>
            <a:endParaRPr lang="en-US" altLang="es-ES_tradnl" sz="2000" dirty="0" smtClean="0"/>
          </a:p>
          <a:p>
            <a:pPr>
              <a:spcBef>
                <a:spcPts val="600"/>
              </a:spcBef>
              <a:buSzPct val="85000"/>
            </a:pPr>
            <a:r>
              <a:rPr lang="ru-RU" altLang="es-ES_tradnl" sz="2000" dirty="0" smtClean="0"/>
              <a:t>Статья</a:t>
            </a:r>
            <a:r>
              <a:rPr lang="en-US" altLang="es-ES_tradnl" sz="2000" dirty="0" smtClean="0"/>
              <a:t> 12 </a:t>
            </a:r>
            <a:r>
              <a:rPr lang="ru-RU" altLang="es-ES_tradnl" sz="2000" dirty="0" smtClean="0"/>
              <a:t>Конвенции требует от государств-участников составления одного или нескольких перечней НКН, имеющегося на их территории</a:t>
            </a:r>
            <a:r>
              <a:rPr lang="en-US" altLang="es-ES_tradnl" sz="2000" dirty="0" smtClean="0"/>
              <a:t>. </a:t>
            </a:r>
          </a:p>
          <a:p>
            <a:pPr>
              <a:spcBef>
                <a:spcPts val="600"/>
              </a:spcBef>
              <a:buSzPct val="85000"/>
            </a:pPr>
            <a:endParaRPr lang="en-US" altLang="es-ES_tradnl" sz="2000" dirty="0" smtClean="0"/>
          </a:p>
          <a:p>
            <a:pPr>
              <a:spcBef>
                <a:spcPts val="600"/>
              </a:spcBef>
              <a:buSzPct val="85000"/>
            </a:pPr>
            <a:r>
              <a:rPr lang="ru-RU" altLang="es-ES_tradnl" sz="2000" dirty="0" smtClean="0"/>
              <a:t>Инвентаризация, или составление перечней, включает </a:t>
            </a:r>
            <a:r>
              <a:rPr lang="ru-RU" altLang="es-ES_tradnl" sz="2000" b="1" dirty="0" smtClean="0"/>
              <a:t>сбор и представление информации об элементах НКН на систематической основе</a:t>
            </a:r>
            <a:r>
              <a:rPr lang="en-US" altLang="es-ES_tradnl" sz="2000" b="1" dirty="0" smtClean="0">
                <a:solidFill>
                  <a:schemeClr val="tx1"/>
                </a:solidFill>
              </a:rPr>
              <a:t>. </a:t>
            </a:r>
          </a:p>
          <a:p>
            <a:pPr>
              <a:spcBef>
                <a:spcPts val="600"/>
              </a:spcBef>
              <a:buClr>
                <a:schemeClr val="accent2"/>
              </a:buClr>
              <a:buSzPct val="85000"/>
            </a:pPr>
            <a:endParaRPr lang="en-ZA" alt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Почему получение информации необходимо</a:t>
            </a:r>
            <a:endParaRPr lang="fr-FR" altLang="es-ES_tradnl" sz="3600" dirty="0" smtClean="0"/>
          </a:p>
        </p:txBody>
      </p:sp>
      <p:sp>
        <p:nvSpPr>
          <p:cNvPr id="7171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1692771"/>
          </a:xfrm>
        </p:spPr>
        <p:txBody>
          <a:bodyPr/>
          <a:lstStyle/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Для информирования и поддержки инвентаризации элементов НКН с участием сообществ</a:t>
            </a:r>
            <a:r>
              <a:rPr lang="en-US" altLang="es-ES_tradnl" sz="2000" dirty="0" smtClean="0"/>
              <a:t>. </a:t>
            </a:r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endParaRPr lang="en-US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Для поддержки ведения перечня, а также мероприятий и событий, связанных с НКН</a:t>
            </a:r>
            <a:r>
              <a:rPr lang="en-US" altLang="es-ES_tradnl" sz="2000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553998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Роль членов сообщества</a:t>
            </a:r>
            <a:endParaRPr lang="en-US" sz="3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</a:endParaRPr>
          </a:p>
        </p:txBody>
      </p:sp>
      <p:sp>
        <p:nvSpPr>
          <p:cNvPr id="8195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2231380"/>
          </a:xfrm>
        </p:spPr>
        <p:txBody>
          <a:bodyPr/>
          <a:lstStyle/>
          <a:p>
            <a:pPr marL="179388" indent="-179388">
              <a:lnSpc>
                <a:spcPct val="100000"/>
              </a:lnSpc>
              <a:spcBef>
                <a:spcPts val="600"/>
              </a:spcBef>
            </a:pPr>
            <a:r>
              <a:rPr lang="ru-RU" altLang="es-ES_tradnl" sz="2000" b="1" dirty="0" smtClean="0">
                <a:solidFill>
                  <a:schemeClr val="tx1"/>
                </a:solidFill>
              </a:rPr>
              <a:t>В качестве </a:t>
            </a:r>
            <a:r>
              <a:rPr lang="ru-RU" altLang="es-ES_tradnl" sz="2000" b="1" dirty="0" err="1" smtClean="0">
                <a:solidFill>
                  <a:schemeClr val="tx1"/>
                </a:solidFill>
              </a:rPr>
              <a:t>софасилитаторов</a:t>
            </a:r>
            <a:r>
              <a:rPr lang="ru-RU" altLang="es-ES_tradnl" sz="2000" b="1" dirty="0" smtClean="0">
                <a:solidFill>
                  <a:schemeClr val="tx1"/>
                </a:solidFill>
              </a:rPr>
              <a:t> обеспечивают</a:t>
            </a:r>
            <a:r>
              <a:rPr lang="en-US" altLang="es-ES_tradnl" sz="2000" b="1" dirty="0" smtClean="0">
                <a:solidFill>
                  <a:schemeClr val="tx1"/>
                </a:solidFill>
              </a:rPr>
              <a:t>:</a:t>
            </a:r>
          </a:p>
          <a:p>
            <a:pPr marL="179388" indent="-179388">
              <a:lnSpc>
                <a:spcPct val="100000"/>
              </a:lnSpc>
              <a:spcBef>
                <a:spcPts val="600"/>
              </a:spcBef>
            </a:pPr>
            <a:endParaRPr lang="en-US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Доступ к местным способам выражения знаний</a:t>
            </a:r>
            <a:r>
              <a:rPr lang="en-US" altLang="es-ES_tradnl" sz="2000" dirty="0" smtClean="0"/>
              <a:t>,</a:t>
            </a:r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Понимание культурных факторов</a:t>
            </a:r>
            <a:r>
              <a:rPr lang="en-US" altLang="es-ES_tradnl" sz="2000" dirty="0" smtClean="0"/>
              <a:t>,</a:t>
            </a:r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Возможность включения</a:t>
            </a:r>
            <a:r>
              <a:rPr lang="en-US" altLang="es-ES_tradnl" sz="2000" dirty="0" smtClean="0"/>
              <a:t>,</a:t>
            </a:r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Сбалансированность различных методов.</a:t>
            </a:r>
            <a:endParaRPr lang="en-US" alt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Этические требования к получению информации</a:t>
            </a:r>
            <a:endParaRPr lang="fr-FR" altLang="es-ES_tradnl" sz="3600" dirty="0" smtClean="0"/>
          </a:p>
        </p:txBody>
      </p:sp>
      <p:sp>
        <p:nvSpPr>
          <p:cNvPr id="9219" name="Espace réservé du texte 2"/>
          <p:cNvSpPr>
            <a:spLocks noGrp="1"/>
          </p:cNvSpPr>
          <p:nvPr>
            <p:ph type="body" idx="1"/>
          </p:nvPr>
        </p:nvSpPr>
        <p:spPr>
          <a:xfrm>
            <a:off x="2282825" y="2427288"/>
            <a:ext cx="6480175" cy="2000548"/>
          </a:xfrm>
        </p:spPr>
        <p:txBody>
          <a:bodyPr/>
          <a:lstStyle/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Свободное, предварительное и информированное согласие</a:t>
            </a:r>
            <a:endParaRPr lang="en-CA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endParaRPr lang="en-CA" altLang="es-ES_tradnl" sz="2000" dirty="0" smtClean="0"/>
          </a:p>
          <a:p>
            <a:pPr marL="179388" indent="-179388">
              <a:lnSpc>
                <a:spcPct val="100000"/>
              </a:lnSpc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Формуляры передачи прав, включая письменное согласие (обычно не требуется при участии в публичных мероприятиях)</a:t>
            </a:r>
            <a:endParaRPr lang="en-CA" altLang="es-ES_tradn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  <a:ln>
            <a:miter lim="800000"/>
            <a:headEnd/>
            <a:tailEnd/>
          </a:ln>
          <a:extLst/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600" dirty="0" smtClean="0"/>
              <a:t>Методы получения информации</a:t>
            </a:r>
            <a:endParaRPr lang="en-GB" sz="36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solidFill>
                <a:schemeClr val="bg1"/>
              </a:solidFill>
            </a:endParaRPr>
          </a:p>
        </p:txBody>
      </p:sp>
      <p:sp>
        <p:nvSpPr>
          <p:cNvPr id="10244" name="Text Placeholder 8"/>
          <p:cNvSpPr txBox="1">
            <a:spLocks/>
          </p:cNvSpPr>
          <p:nvPr/>
        </p:nvSpPr>
        <p:spPr bwMode="auto">
          <a:xfrm>
            <a:off x="2286000" y="242728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4161750" indent="-24161750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179388" indent="-179388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Обзор архивных и литературных источников</a:t>
            </a:r>
            <a:endParaRPr lang="en-US" altLang="es-ES_tradnl" sz="2000" dirty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Наблюдение и ведение записей</a:t>
            </a:r>
            <a:endParaRPr lang="en-US" altLang="es-ES_tradnl" sz="2000" dirty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Интервьюирование</a:t>
            </a:r>
            <a:endParaRPr lang="en-US" altLang="es-ES_tradnl" sz="2000" dirty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Фотосъёмка</a:t>
            </a:r>
            <a:endParaRPr lang="en-US" altLang="es-ES_tradnl" sz="2000" dirty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Совместное видео</a:t>
            </a:r>
            <a:endParaRPr lang="en-US" altLang="es-ES_tradnl" sz="2000" dirty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Аудиозапись</a:t>
            </a:r>
            <a:endParaRPr lang="en-US" altLang="es-ES_tradnl" sz="2000" dirty="0"/>
          </a:p>
          <a:p>
            <a:pPr lvl="1"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dirty="0" smtClean="0"/>
              <a:t>Совместное картографирование</a:t>
            </a:r>
            <a:endParaRPr lang="en-US" altLang="es-ES_tradn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107996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Обзор архивных и литературных источников</a:t>
            </a:r>
            <a:endParaRPr lang="fr-FR" altLang="es-ES_tradnl" sz="3600" dirty="0" smtClean="0"/>
          </a:p>
        </p:txBody>
      </p:sp>
      <p:sp>
        <p:nvSpPr>
          <p:cNvPr id="11268" name="Text Placeholder 8"/>
          <p:cNvSpPr txBox="1">
            <a:spLocks/>
          </p:cNvSpPr>
          <p:nvPr/>
        </p:nvSpPr>
        <p:spPr bwMode="auto">
          <a:xfrm>
            <a:off x="2286000" y="2038668"/>
            <a:ext cx="64770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719138" indent="-179388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Обзор</a:t>
            </a:r>
            <a:r>
              <a:rPr lang="en-CA" altLang="es-ES_tradnl" sz="2000" b="0" dirty="0" smtClean="0">
                <a:solidFill>
                  <a:srgbClr val="000000"/>
                </a:solidFill>
              </a:rPr>
              <a:t>: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имеющихся отчётов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исследований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видео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фотоснимков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карт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 lvl="1">
              <a:spcBef>
                <a:spcPct val="20000"/>
              </a:spcBef>
              <a:buFont typeface="Arial" charset="0"/>
              <a:buChar char="•"/>
            </a:pPr>
            <a:r>
              <a:rPr lang="ru-RU" altLang="es-ES_tradnl" sz="2000" dirty="0" smtClean="0">
                <a:solidFill>
                  <a:srgbClr val="000000"/>
                </a:solidFill>
              </a:rPr>
              <a:t>документов</a:t>
            </a:r>
            <a:endParaRPr lang="en-CA" altLang="es-ES_tradnl" sz="20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Избегание дублирования и потери времени</a:t>
            </a:r>
            <a:endParaRPr lang="en-CA" altLang="es-ES_tradnl" sz="2000" b="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buFont typeface="Arial" charset="0"/>
              <a:buChar char="•"/>
            </a:pPr>
            <a:r>
              <a:rPr lang="ru-RU" altLang="es-ES_tradnl" sz="2000" b="0" dirty="0" smtClean="0">
                <a:solidFill>
                  <a:srgbClr val="000000"/>
                </a:solidFill>
              </a:rPr>
              <a:t>Подтверждение собранной информации</a:t>
            </a:r>
            <a:r>
              <a:rPr lang="en-CA" altLang="es-ES_tradnl" sz="2000" b="0" dirty="0" smtClean="0">
                <a:solidFill>
                  <a:srgbClr val="000000"/>
                </a:solidFill>
              </a:rPr>
              <a:t>.</a:t>
            </a:r>
            <a:endParaRPr lang="en-CA" altLang="es-ES_tradnl" sz="2000" b="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2286000" y="374650"/>
            <a:ext cx="6477000" cy="1661993"/>
          </a:xfrm>
        </p:spPr>
        <p:txBody>
          <a:bodyPr/>
          <a:lstStyle/>
          <a:p>
            <a:pPr eaLnBrk="1" hangingPunct="1"/>
            <a:r>
              <a:rPr lang="ru-RU" altLang="es-ES_tradnl" sz="3600" dirty="0" smtClean="0"/>
              <a:t>Обзор архивных и литературных источников: за и против</a:t>
            </a:r>
            <a:endParaRPr lang="fr-FR" altLang="es-ES_tradnl" sz="3600" dirty="0" smtClean="0"/>
          </a:p>
        </p:txBody>
      </p:sp>
      <p:sp>
        <p:nvSpPr>
          <p:cNvPr id="12292" name="Text Placeholder 8"/>
          <p:cNvSpPr txBox="1">
            <a:spLocks/>
          </p:cNvSpPr>
          <p:nvPr/>
        </p:nvSpPr>
        <p:spPr bwMode="auto">
          <a:xfrm>
            <a:off x="4711700" y="2427288"/>
            <a:ext cx="4051300" cy="3910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1800" dirty="0" smtClean="0">
                <a:solidFill>
                  <a:schemeClr val="tx1"/>
                </a:solidFill>
              </a:rPr>
              <a:t>Против</a:t>
            </a:r>
            <a:endParaRPr lang="en-CA" altLang="es-ES_tradnl" sz="1800" dirty="0">
              <a:solidFill>
                <a:schemeClr val="tx1"/>
              </a:solidFill>
            </a:endParaRPr>
          </a:p>
          <a:p>
            <a:endParaRPr lang="fr-FR" altLang="es-ES_tradnl" sz="1800" b="0" dirty="0"/>
          </a:p>
          <a:p>
            <a:pPr>
              <a:buFont typeface="Arial" charset="0"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Внешние по отношению к сообществу источники могут не отражать местные представления</a:t>
            </a:r>
            <a:endParaRPr lang="fr-FR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Качество документов различается</a:t>
            </a:r>
            <a:endParaRPr lang="fr-FR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Доступ может быть ограничен</a:t>
            </a:r>
            <a:endParaRPr lang="fr-FR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Данные могут быть неточными или отражать неполное представление</a:t>
            </a:r>
            <a:endParaRPr lang="fr-FR" altLang="es-ES_tradnl" sz="1800" b="0" dirty="0">
              <a:solidFill>
                <a:schemeClr val="tx1"/>
              </a:solidFill>
            </a:endParaRPr>
          </a:p>
        </p:txBody>
      </p:sp>
      <p:sp>
        <p:nvSpPr>
          <p:cNvPr id="12293" name="Text Placeholder 8"/>
          <p:cNvSpPr txBox="1">
            <a:spLocks/>
          </p:cNvSpPr>
          <p:nvPr/>
        </p:nvSpPr>
        <p:spPr bwMode="auto">
          <a:xfrm>
            <a:off x="406400" y="2427288"/>
            <a:ext cx="4051300" cy="409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179388" indent="-179388">
              <a:defRPr sz="2800" b="1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5pPr>
            <a:lvl6pPr marL="9239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6pPr>
            <a:lvl7pPr marL="13811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7pPr>
            <a:lvl8pPr marL="18383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8pPr>
            <a:lvl9pPr marL="2295525" indent="1362075" eaLnBrk="0" fontAlgn="base" hangingPunct="0">
              <a:spcBef>
                <a:spcPts val="600"/>
              </a:spcBef>
              <a:spcAft>
                <a:spcPct val="0"/>
              </a:spcAft>
              <a:buChar char="»"/>
              <a:defRPr sz="2000">
                <a:solidFill>
                  <a:srgbClr val="07DEDB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ru-RU" altLang="es-ES_tradnl" sz="1800" dirty="0" smtClean="0">
                <a:solidFill>
                  <a:schemeClr val="tx1"/>
                </a:solidFill>
              </a:rPr>
              <a:t>За</a:t>
            </a:r>
            <a:endParaRPr lang="en-CA" altLang="es-ES_tradnl" sz="1800" dirty="0">
              <a:solidFill>
                <a:schemeClr val="tx1"/>
              </a:solidFill>
            </a:endParaRPr>
          </a:p>
          <a:p>
            <a:endParaRPr lang="fr-FR" altLang="es-ES_tradnl" sz="1800" b="0" dirty="0"/>
          </a:p>
          <a:p>
            <a:pPr>
              <a:buFont typeface="Arial" charset="0"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Документирование характеристик группы</a:t>
            </a:r>
            <a:endParaRPr lang="fr-FR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Разработка истории и модели элемента НКН</a:t>
            </a:r>
            <a:endParaRPr lang="fr-FR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Проработка исторического обоснования</a:t>
            </a:r>
            <a:r>
              <a:rPr lang="en-CA" altLang="es-ES_tradnl" sz="1800" b="0" dirty="0" smtClean="0">
                <a:solidFill>
                  <a:schemeClr val="tx1"/>
                </a:solidFill>
              </a:rPr>
              <a:t> </a:t>
            </a:r>
            <a:endParaRPr lang="fr-FR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CA" altLang="es-ES_tradnl" sz="1800" b="0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r>
              <a:rPr lang="ru-RU" altLang="es-ES_tradnl" sz="1800" b="0" dirty="0" smtClean="0">
                <a:solidFill>
                  <a:schemeClr val="tx1"/>
                </a:solidFill>
              </a:rPr>
              <a:t>Возможность понимания того, как сообщества изображались в прошлом</a:t>
            </a:r>
            <a:endParaRPr lang="fr-FR" altLang="es-ES_tradnl" sz="1800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Unesc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7DEDB"/>
      </a:accent1>
      <a:accent2>
        <a:srgbClr val="00D213"/>
      </a:accent2>
      <a:accent3>
        <a:srgbClr val="FF0000"/>
      </a:accent3>
      <a:accent4>
        <a:srgbClr val="FFFF00"/>
      </a:accent4>
      <a:accent5>
        <a:srgbClr val="07DEDB"/>
      </a:accent5>
      <a:accent6>
        <a:srgbClr val="00D213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7010</TotalTime>
  <Words>1023</Words>
  <Application>Microsoft Office PowerPoint</Application>
  <PresentationFormat>On-screen Show (4:3)</PresentationFormat>
  <Paragraphs>263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 Bold</vt:lpstr>
      <vt:lpstr>Arial Unicode MS</vt:lpstr>
      <vt:lpstr>ＭＳ Ｐゴシック</vt:lpstr>
      <vt:lpstr>Arial</vt:lpstr>
      <vt:lpstr>Calibri</vt:lpstr>
      <vt:lpstr>Wingdings 2</vt:lpstr>
      <vt:lpstr>Thème Office</vt:lpstr>
      <vt:lpstr>Meтоды и приёмы инвентаризации Раздел 23 </vt:lpstr>
      <vt:lpstr>В этой презентации…</vt:lpstr>
      <vt:lpstr>Получение информации об элементах НКН</vt:lpstr>
      <vt:lpstr>Почему получение информации необходимо</vt:lpstr>
      <vt:lpstr>Роль членов сообщества</vt:lpstr>
      <vt:lpstr>Этические требования к получению информации</vt:lpstr>
      <vt:lpstr>Методы получения информации</vt:lpstr>
      <vt:lpstr>Обзор архивных и литературных источников</vt:lpstr>
      <vt:lpstr>Обзор архивных и литературных источников: за и против</vt:lpstr>
      <vt:lpstr>Наблюдение и ведение записей</vt:lpstr>
      <vt:lpstr>Наблюдение и ведение записей: за и против</vt:lpstr>
      <vt:lpstr>Интервьюирование</vt:lpstr>
      <vt:lpstr>Фокус-группы: за и против</vt:lpstr>
      <vt:lpstr>Структурированное интервью: за и против</vt:lpstr>
      <vt:lpstr>Полуструктурированное интервью: за и против</vt:lpstr>
      <vt:lpstr>Неструктурированное интервью: за и против</vt:lpstr>
      <vt:lpstr>Фотосъёмка</vt:lpstr>
      <vt:lpstr>Фотосъёмка: за и против</vt:lpstr>
      <vt:lpstr>Совместное видео</vt:lpstr>
      <vt:lpstr>Совместное видео: за и против</vt:lpstr>
      <vt:lpstr>Аудиозапись</vt:lpstr>
      <vt:lpstr>Аудиозапись: за и против</vt:lpstr>
      <vt:lpstr>Совместное картографирование</vt:lpstr>
      <vt:lpstr>Совместное картографирование: за и против</vt:lpstr>
      <vt:lpstr>Выбор метода получения информации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Prйsentation PowerPoint</dc:title>
  <dc:creator>**** ****</dc:creator>
  <cp:lastModifiedBy>Kim, Dain</cp:lastModifiedBy>
  <cp:revision>154</cp:revision>
  <dcterms:created xsi:type="dcterms:W3CDTF">2013-10-23T20:02:09Z</dcterms:created>
  <dcterms:modified xsi:type="dcterms:W3CDTF">2018-04-23T08:01:06Z</dcterms:modified>
</cp:coreProperties>
</file>