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7" r:id="rId2"/>
    <p:sldId id="282" r:id="rId3"/>
    <p:sldId id="268" r:id="rId4"/>
    <p:sldId id="281" r:id="rId5"/>
    <p:sldId id="273" r:id="rId6"/>
    <p:sldId id="271" r:id="rId7"/>
    <p:sldId id="259" r:id="rId8"/>
    <p:sldId id="260" r:id="rId9"/>
    <p:sldId id="261" r:id="rId10"/>
    <p:sldId id="262" r:id="rId11"/>
    <p:sldId id="263" r:id="rId12"/>
    <p:sldId id="264" r:id="rId13"/>
    <p:sldId id="274" r:id="rId14"/>
    <p:sldId id="275" r:id="rId15"/>
    <p:sldId id="277" r:id="rId16"/>
    <p:sldId id="280" r:id="rId17"/>
    <p:sldId id="276" r:id="rId18"/>
    <p:sldId id="270" r:id="rId19"/>
    <p:sldId id="278" r:id="rId20"/>
    <p:sldId id="283" r:id="rId21"/>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nuttgen, Susanne" initials="SS" lastIdx="2" clrIdx="0">
    <p:extLst/>
  </p:cmAuthor>
  <p:cmAuthor id="2" name="David McDonald" initials="DM" lastIdx="1" clrIdx="1"/>
  <p:cmAuthor id="3" name="UNESCO" initials="U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75" autoAdjust="0"/>
  </p:normalViewPr>
  <p:slideViewPr>
    <p:cSldViewPr snapToGrid="0" snapToObjects="1">
      <p:cViewPr varScale="1">
        <p:scale>
          <a:sx n="52" d="100"/>
          <a:sy n="52" d="100"/>
        </p:scale>
        <p:origin x="96" y="1134"/>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C6D51F8-4D08-4B93-BB68-F034C8E0DEC1}" type="datetimeFigureOut">
              <a:rPr lang="fr-FR"/>
              <a:pPr>
                <a:defRPr/>
              </a:pPr>
              <a:t>23/04/2018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6BBEB4-F27C-4556-844C-21E20EA2C2A7}" type="slidenum">
              <a:rPr lang="fr-FR"/>
              <a:pPr>
                <a:defRPr/>
              </a:pPr>
              <a:t>‹#›</a:t>
            </a:fld>
            <a:endParaRPr lang="fr-FR"/>
          </a:p>
        </p:txBody>
      </p:sp>
    </p:spTree>
    <p:extLst>
      <p:ext uri="{BB962C8B-B14F-4D97-AF65-F5344CB8AC3E}">
        <p14:creationId xmlns:p14="http://schemas.microsoft.com/office/powerpoint/2010/main" val="4288278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2D9B3ED-F3AC-4763-9145-847C2D1EAE99}" type="datetimeFigureOut">
              <a:rPr lang="fr-FR"/>
              <a:pPr>
                <a:defRPr/>
              </a:pPr>
              <a:t>23/04/2018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D20FAA1-FBC4-47B3-8C63-4E0ED710D567}" type="slidenum">
              <a:rPr lang="fr-FR"/>
              <a:pPr>
                <a:defRPr/>
              </a:pPr>
              <a:t>‹#›</a:t>
            </a:fld>
            <a:endParaRPr lang="fr-FR"/>
          </a:p>
        </p:txBody>
      </p:sp>
    </p:spTree>
    <p:extLst>
      <p:ext uri="{BB962C8B-B14F-4D97-AF65-F5344CB8AC3E}">
        <p14:creationId xmlns:p14="http://schemas.microsoft.com/office/powerpoint/2010/main" val="282066368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 2000 by Cultural Heritage Administration</a:t>
            </a:r>
            <a:endParaRPr lang="fr-FR" dirty="0"/>
          </a:p>
        </p:txBody>
      </p:sp>
      <p:sp>
        <p:nvSpPr>
          <p:cNvPr id="4" name="Espace réservé du numéro de diapositive 3"/>
          <p:cNvSpPr>
            <a:spLocks noGrp="1"/>
          </p:cNvSpPr>
          <p:nvPr>
            <p:ph type="sldNum" sz="quarter" idx="10"/>
          </p:nvPr>
        </p:nvSpPr>
        <p:spPr/>
        <p:txBody>
          <a:bodyPr/>
          <a:lstStyle/>
          <a:p>
            <a:pPr>
              <a:defRPr/>
            </a:pPr>
            <a:fld id="{7D20FAA1-FBC4-47B3-8C63-4E0ED710D567}" type="slidenum">
              <a:rPr lang="fr-FR" smtClean="0"/>
              <a:pPr>
                <a:defRPr/>
              </a:pPr>
              <a:t>1</a:t>
            </a:fld>
            <a:endParaRPr lang="fr-FR"/>
          </a:p>
        </p:txBody>
      </p:sp>
    </p:spTree>
    <p:extLst>
      <p:ext uri="{BB962C8B-B14F-4D97-AF65-F5344CB8AC3E}">
        <p14:creationId xmlns:p14="http://schemas.microsoft.com/office/powerpoint/2010/main" val="2761072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7000" y="0"/>
            <a:ext cx="2664000" cy="6858000"/>
          </a:xfrm>
        </p:spPr>
        <p:txBody>
          <a:bodyPr rtlCol="0"/>
          <a:lstStyle/>
          <a:p>
            <a:pPr lvl="0"/>
            <a:endParaRPr lang="fr-FR"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7555" y="132493"/>
            <a:ext cx="1522069" cy="1142460"/>
          </a:xfrm>
          <a:prstGeom prst="rect">
            <a:avLst/>
          </a:prstGeom>
        </p:spPr>
      </p:pic>
    </p:spTree>
    <p:extLst>
      <p:ext uri="{BB962C8B-B14F-4D97-AF65-F5344CB8AC3E}">
        <p14:creationId xmlns:p14="http://schemas.microsoft.com/office/powerpoint/2010/main" val="365870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90053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185710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51297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40132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202438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015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406400" y="6338888"/>
            <a:ext cx="1041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fld id="{FECC82D2-CDA7-4F63-8010-9DDFD2FA2C5F}" type="slidenum">
              <a:rPr lang="fr-FR" sz="1400" b="1">
                <a:solidFill>
                  <a:srgbClr val="000000"/>
                </a:solidFill>
              </a:rPr>
              <a:pPr eaLnBrk="1" hangingPunct="1"/>
              <a:t>‹#›</a:t>
            </a:fld>
            <a:endParaRPr lang="fr-FR" sz="1400" b="1">
              <a:solidFill>
                <a:srgbClr val="000000"/>
              </a:solidFill>
            </a:endParaRPr>
          </a:p>
        </p:txBody>
      </p:sp>
      <p:pic>
        <p:nvPicPr>
          <p:cNvPr id="14" name="Pictur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57556" y="308563"/>
            <a:ext cx="1101123" cy="826499"/>
          </a:xfrm>
          <a:prstGeom prst="rect">
            <a:avLst/>
          </a:prstGeom>
        </p:spPr>
      </p:pic>
      <p:pic>
        <p:nvPicPr>
          <p:cNvPr id="17" name="Picture 1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04875" y="6667500"/>
            <a:ext cx="542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0" r:id="rId4"/>
    <p:sldLayoutId id="2147483681" r:id="rId5"/>
    <p:sldLayoutId id="2147483682" r:id="rId6"/>
    <p:sldLayoutId id="2147483685"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itchFamily="34" charset="0"/>
        <a:buChar char="•"/>
        <a:defRPr sz="2800" b="1" kern="1200">
          <a:solidFill>
            <a:schemeClr val="tx1"/>
          </a:solidFill>
          <a:latin typeface="+mn-lt"/>
          <a:ea typeface="+mn-ea"/>
          <a:cs typeface="+mn-cs"/>
        </a:defRPr>
      </a:lvl1pPr>
      <a:lvl2pPr marL="215900" indent="-215900" algn="l" defTabSz="457200" rtl="0" eaLnBrk="0" fontAlgn="base" hangingPunct="0">
        <a:spcBef>
          <a:spcPts val="12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rgbClr val="FFFF00"/>
        </a:buClr>
        <a:buFont typeface="Arial" pitchFamily="34" charset="0"/>
        <a:buChar char="•"/>
        <a:defRPr sz="2400" kern="1200">
          <a:solidFill>
            <a:schemeClr val="tx1"/>
          </a:solidFill>
          <a:latin typeface="+mn-lt"/>
          <a:ea typeface="+mn-ea"/>
          <a:cs typeface="+mn-cs"/>
        </a:defRPr>
      </a:lvl4pPr>
      <a:lvl5pPr marL="466725" indent="1362075" algn="l" defTabSz="457200" rtl="0" eaLnBrk="0" fontAlgn="base" hangingPunct="0">
        <a:spcBef>
          <a:spcPts val="600"/>
        </a:spcBef>
        <a:spcAft>
          <a:spcPct val="0"/>
        </a:spcAft>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5"/>
          <p:cNvSpPr>
            <a:spLocks noGrp="1"/>
          </p:cNvSpPr>
          <p:nvPr>
            <p:ph type="ctrTitle"/>
          </p:nvPr>
        </p:nvSpPr>
        <p:spPr>
          <a:xfrm>
            <a:off x="381000" y="1692275"/>
            <a:ext cx="5715000" cy="1508105"/>
          </a:xfrm>
        </p:spPr>
        <p:txBody>
          <a:bodyPr/>
          <a:lstStyle/>
          <a:p>
            <a:pPr eaLnBrk="1" hangingPunct="1"/>
            <a:r>
              <a:rPr lang="fr-FR" sz="4000" dirty="0" smtClean="0"/>
              <a:t>Consentement libre, préalable et informé</a:t>
            </a:r>
            <a:br>
              <a:rPr lang="fr-FR" sz="4000" dirty="0" smtClean="0"/>
            </a:br>
            <a:r>
              <a:rPr lang="fr-FR" sz="1800" dirty="0" smtClean="0"/>
              <a:t>Présentation PowerPoint de l’Unité 22</a:t>
            </a:r>
          </a:p>
        </p:txBody>
      </p:sp>
      <p:sp>
        <p:nvSpPr>
          <p:cNvPr id="5123" name="Sous-titre 6"/>
          <p:cNvSpPr>
            <a:spLocks noGrp="1"/>
          </p:cNvSpPr>
          <p:nvPr>
            <p:ph type="subTitle" idx="1"/>
          </p:nvPr>
        </p:nvSpPr>
        <p:spPr>
          <a:xfrm>
            <a:off x="403225" y="4959350"/>
            <a:ext cx="6096000" cy="747712"/>
          </a:xfrm>
        </p:spPr>
        <p:txBody>
          <a:bodyPr wrap="square">
            <a:spAutoFit/>
          </a:bodyPr>
          <a:lstStyle/>
          <a:p>
            <a:pPr marL="342900" indent="-342900" algn="ctr">
              <a:lnSpc>
                <a:spcPct val="80000"/>
              </a:lnSpc>
              <a:spcBef>
                <a:spcPct val="20000"/>
              </a:spcBef>
              <a:defRPr/>
            </a:pPr>
            <a:r>
              <a:rPr lang="en-US" dirty="0" smtClean="0">
                <a:solidFill>
                  <a:prstClr val="black"/>
                </a:solidFill>
                <a:latin typeface="Arial Unicode MS" charset="0"/>
                <a:cs typeface="Arial Unicode MS" charset="0"/>
              </a:rPr>
              <a:t>UNESCO </a:t>
            </a:r>
            <a:endParaRPr lang="en-US" sz="2400" dirty="0" smtClean="0">
              <a:solidFill>
                <a:prstClr val="black"/>
              </a:solidFill>
              <a:latin typeface="Arial Unicode MS" charset="0"/>
              <a:cs typeface="Arial Unicode MS" charset="0"/>
            </a:endParaRPr>
          </a:p>
          <a:p>
            <a:pPr marL="342900" indent="-342900" algn="ctr">
              <a:lnSpc>
                <a:spcPct val="80000"/>
              </a:lnSpc>
              <a:spcBef>
                <a:spcPct val="20000"/>
              </a:spcBef>
              <a:defRPr/>
            </a:pPr>
            <a:r>
              <a:rPr lang="fr-FR" dirty="0" smtClean="0">
                <a:solidFill>
                  <a:prstClr val="black"/>
                </a:solidFill>
                <a:cs typeface="Arial Unicode MS" charset="0"/>
              </a:rPr>
              <a:t>Section du patrimoine culturel immatériel</a:t>
            </a:r>
          </a:p>
          <a:p>
            <a:pPr eaLnBrk="1" hangingPunct="1">
              <a:spcBef>
                <a:spcPct val="0"/>
              </a:spcBef>
              <a:defRPr/>
            </a:pPr>
            <a:endParaRPr lang="en-US" dirty="0" smtClean="0"/>
          </a:p>
        </p:txBody>
      </p:sp>
      <p:pic>
        <p:nvPicPr>
          <p:cNvPr id="5124" name="Espace réservé pour une image  8" descr="funambule2.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7" r="27"/>
          <a:stretch>
            <a:fillRect/>
          </a:stretch>
        </p:blipFill>
        <p:spPr>
          <a:xfrm>
            <a:off x="6477000" y="0"/>
            <a:ext cx="2663825" cy="6858000"/>
          </a:xfrm>
        </p:spPr>
      </p:pic>
      <p:sp>
        <p:nvSpPr>
          <p:cNvPr id="5125" name="Rectangle 3"/>
          <p:cNvSpPr>
            <a:spLocks noChangeArrowheads="1"/>
          </p:cNvSpPr>
          <p:nvPr/>
        </p:nvSpPr>
        <p:spPr bwMode="auto">
          <a:xfrm>
            <a:off x="381000" y="5967413"/>
            <a:ext cx="1303338"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en-GB" sz="1200" b="1" dirty="0">
              <a:latin typeface="Arial Bold"/>
              <a:ea typeface="Arial Bold"/>
              <a:cs typeface="Arial Bold"/>
            </a:endParaRPr>
          </a:p>
        </p:txBody>
      </p:sp>
      <p:sp>
        <p:nvSpPr>
          <p:cNvPr id="5" name="Rectangle 4"/>
          <p:cNvSpPr/>
          <p:nvPr/>
        </p:nvSpPr>
        <p:spPr>
          <a:xfrm>
            <a:off x="381000" y="6243638"/>
            <a:ext cx="1303338" cy="276225"/>
          </a:xfrm>
          <a:prstGeom prst="rect">
            <a:avLst/>
          </a:prstGeom>
          <a:solidFill>
            <a:schemeClr val="tx1"/>
          </a:solidFill>
          <a:ln w="25400" cap="flat" cmpd="sng" algn="ctr">
            <a:solidFill>
              <a:schemeClr val="tx1"/>
            </a:solidFill>
            <a:prstDash val="solid"/>
            <a:round/>
            <a:headEnd type="none" w="med" len="med"/>
            <a:tailEnd type="none" w="med" len="med"/>
          </a:ln>
        </p:spPr>
        <p:txBody>
          <a:bodyPr>
            <a:spAutoFit/>
          </a:bodyPr>
          <a:lstStyle/>
          <a:p>
            <a:pPr fontAlgn="auto">
              <a:spcBef>
                <a:spcPts val="0"/>
              </a:spcBef>
              <a:spcAft>
                <a:spcPts val="0"/>
              </a:spcAft>
              <a:defRPr/>
            </a:pPr>
            <a:endParaRPr lang="en-GB" sz="1200" b="1" dirty="0">
              <a:solidFill>
                <a:schemeClr val="accent4"/>
              </a:solidFill>
              <a:latin typeface="Arial Bold"/>
              <a:cs typeface="Arial 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2825" y="417513"/>
            <a:ext cx="6480175" cy="492443"/>
          </a:xfrm>
        </p:spPr>
        <p:txBody>
          <a:bodyPr/>
          <a:lstStyle/>
          <a:p>
            <a:r>
              <a:rPr lang="fr-FR" dirty="0" smtClean="0"/>
              <a:t>Pourquoi « préalable » ? </a:t>
            </a:r>
          </a:p>
        </p:txBody>
      </p:sp>
      <p:sp>
        <p:nvSpPr>
          <p:cNvPr id="9221" name="Rectangle 5"/>
          <p:cNvSpPr>
            <a:spLocks noChangeArrowheads="1"/>
          </p:cNvSpPr>
          <p:nvPr/>
        </p:nvSpPr>
        <p:spPr bwMode="auto">
          <a:xfrm>
            <a:off x="2295230" y="1874875"/>
            <a:ext cx="646777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9388" indent="-179388">
              <a:spcBef>
                <a:spcPts val="600"/>
              </a:spcBef>
              <a:buFont typeface="Arial" pitchFamily="34" charset="0"/>
              <a:buChar char="•"/>
            </a:pPr>
            <a:r>
              <a:rPr lang="fr-FR" b="1" dirty="0" smtClean="0"/>
              <a:t>« </a:t>
            </a:r>
            <a:r>
              <a:rPr lang="fr-FR" b="1" dirty="0">
                <a:ea typeface="ＭＳ Ｐゴシック" pitchFamily="34" charset="-128"/>
              </a:rPr>
              <a:t>Préalable » </a:t>
            </a:r>
            <a:r>
              <a:rPr lang="fr-FR" dirty="0">
                <a:ea typeface="ＭＳ Ｐゴシック" pitchFamily="34" charset="-128"/>
              </a:rPr>
              <a:t>signifie que le consentement est accordé avant que toute décision ne soit prise ou que toute activité ne soit programmée.</a:t>
            </a:r>
          </a:p>
          <a:p>
            <a:pPr marL="179388" indent="-179388">
              <a:spcBef>
                <a:spcPts val="600"/>
              </a:spcBef>
              <a:buFont typeface="Arial" pitchFamily="34" charset="0"/>
              <a:buChar char="•"/>
            </a:pPr>
            <a:endParaRPr lang="fr-FR" dirty="0">
              <a:ea typeface="ＭＳ Ｐゴシック" pitchFamily="34" charset="-128"/>
            </a:endParaRPr>
          </a:p>
          <a:p>
            <a:pPr marL="179388" indent="-179388">
              <a:spcBef>
                <a:spcPts val="600"/>
              </a:spcBef>
              <a:buFont typeface="Arial" pitchFamily="34" charset="0"/>
              <a:buChar char="•"/>
            </a:pPr>
            <a:r>
              <a:rPr lang="fr-FR" dirty="0">
                <a:ea typeface="ＭＳ Ｐゴシック" pitchFamily="34" charset="-128"/>
              </a:rPr>
              <a:t>Suffisamment de temps doit être accordé à la communauté afin qu’elle donne son accord, en son sein et conformément à ses coutumes, aux activités pour lesquelles son consentement est souhaité.</a:t>
            </a:r>
          </a:p>
          <a:p>
            <a:pPr marL="179388" indent="-179388">
              <a:spcBef>
                <a:spcPts val="600"/>
              </a:spcBef>
              <a:buFont typeface="Arial" pitchFamily="34" charset="0"/>
              <a:buChar char="•"/>
            </a:pPr>
            <a:endParaRPr lang="fr-FR" dirty="0">
              <a:ea typeface="ＭＳ Ｐゴシック" pitchFamily="34" charset="-128"/>
            </a:endParaRPr>
          </a:p>
          <a:p>
            <a:pPr marL="179388" indent="-179388">
              <a:spcBef>
                <a:spcPts val="600"/>
              </a:spcBef>
              <a:buFont typeface="Arial" pitchFamily="34" charset="0"/>
              <a:buChar char="•"/>
            </a:pPr>
            <a:r>
              <a:rPr lang="fr-FR" b="1" dirty="0">
                <a:ea typeface="ＭＳ Ｐゴシック" pitchFamily="34" charset="-128"/>
              </a:rPr>
              <a:t>Préalable</a:t>
            </a:r>
            <a:r>
              <a:rPr lang="fr-FR" dirty="0">
                <a:ea typeface="ＭＳ Ｐゴシック" pitchFamily="34" charset="-128"/>
              </a:rPr>
              <a:t> à toute action, y compris la planification, la mise en œuvre, l’évaluation et la conclusion. </a:t>
            </a:r>
          </a:p>
          <a:p>
            <a:pPr marL="179388" indent="-179388">
              <a:spcBef>
                <a:spcPts val="600"/>
              </a:spcBef>
              <a:buFont typeface="Arial" pitchFamily="34" charset="0"/>
              <a:buChar char="•"/>
            </a:pPr>
            <a:endParaRPr lang="fr-FR" dirty="0">
              <a:ea typeface="ＭＳ Ｐゴシック" pitchFamily="34" charset="-128"/>
            </a:endParaRPr>
          </a:p>
          <a:p>
            <a:pPr marL="179388" indent="-179388">
              <a:spcBef>
                <a:spcPts val="600"/>
              </a:spcBef>
              <a:buFont typeface="Arial" pitchFamily="34" charset="0"/>
              <a:buChar char="•"/>
            </a:pPr>
            <a:r>
              <a:rPr lang="fr-FR" dirty="0">
                <a:ea typeface="ＭＳ Ｐゴシック" pitchFamily="34" charset="-128"/>
              </a:rPr>
              <a:t>« Ne me demandez pas de signer après avoir réalisé vos enregistrements et pris vos photos » </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p:spPr>
        <p:txBody>
          <a:bodyPr/>
          <a:lstStyle/>
          <a:p>
            <a:pPr>
              <a:defRPr/>
            </a:pPr>
            <a:r>
              <a:rPr lang="fr-FR" spc="-100" dirty="0" smtClean="0">
                <a:ln w="3200">
                  <a:solidFill>
                    <a:srgbClr val="D6ECFF">
                      <a:shade val="75000"/>
                      <a:alpha val="25000"/>
                    </a:srgbClr>
                  </a:solidFill>
                  <a:prstDash val="solid"/>
                  <a:round/>
                </a:ln>
                <a:solidFill>
                  <a:prstClr val="white"/>
                </a:solidFill>
                <a:ea typeface="Arial Unicode MS" pitchFamily="34" charset="-128"/>
                <a:cs typeface="Arial Unicode MS" pitchFamily="34" charset="-128"/>
              </a:rPr>
              <a:t> </a:t>
            </a:r>
            <a:r>
              <a:rPr lang="fr-FR" spc="-100" dirty="0" smtClean="0">
                <a:ln w="3200">
                  <a:solidFill>
                    <a:srgbClr val="D6ECFF">
                      <a:shade val="75000"/>
                      <a:alpha val="25000"/>
                    </a:srgbClr>
                  </a:solidFill>
                  <a:prstDash val="solid"/>
                  <a:round/>
                </a:ln>
                <a:ea typeface="Arial Unicode MS" pitchFamily="34" charset="-128"/>
                <a:cs typeface="Arial Unicode MS" pitchFamily="34" charset="-128"/>
              </a:rPr>
              <a:t>Pourquoi « informé » ?</a:t>
            </a:r>
            <a:endParaRPr lang="fr-FR" dirty="0"/>
          </a:p>
        </p:txBody>
      </p:sp>
      <p:sp>
        <p:nvSpPr>
          <p:cNvPr id="10243" name="Content Placeholder 2"/>
          <p:cNvSpPr>
            <a:spLocks noGrp="1"/>
          </p:cNvSpPr>
          <p:nvPr>
            <p:ph idx="1"/>
          </p:nvPr>
        </p:nvSpPr>
        <p:spPr>
          <a:xfrm>
            <a:off x="2281239" y="1905000"/>
            <a:ext cx="6481762" cy="4493538"/>
          </a:xfrm>
        </p:spPr>
        <p:txBody>
          <a:bodyPr/>
          <a:lstStyle/>
          <a:p>
            <a:pPr eaLnBrk="1" hangingPunct="1">
              <a:lnSpc>
                <a:spcPct val="100000"/>
              </a:lnSpc>
              <a:spcBef>
                <a:spcPct val="0"/>
              </a:spcBef>
              <a:buClrTx/>
            </a:pPr>
            <a:r>
              <a:rPr lang="en-IN" sz="2000" dirty="0" smtClean="0"/>
              <a:t> </a:t>
            </a:r>
            <a:r>
              <a:rPr lang="fr-FR" sz="1800" b="0" dirty="0">
                <a:latin typeface="Arial" pitchFamily="34" charset="0"/>
                <a:ea typeface="ＭＳ Ｐゴシック" pitchFamily="34" charset="-128"/>
              </a:rPr>
              <a:t>«Informé »signifie qu’on a remis aux populations concernées des informations complètes sur les activités proposées, y compris leurs conséquences, certaines et potentielles, sur le plan économique, social et culturel, sous une forme accessible (langue, présentation</a:t>
            </a:r>
            <a:r>
              <a:rPr lang="fr-FR" sz="1800" b="0" dirty="0" smtClean="0">
                <a:latin typeface="Arial" pitchFamily="34" charset="0"/>
                <a:ea typeface="ＭＳ Ｐゴシック" pitchFamily="34" charset="-128"/>
              </a:rPr>
              <a:t>)</a:t>
            </a:r>
          </a:p>
          <a:p>
            <a:pPr marL="0" indent="0" eaLnBrk="1" hangingPunct="1">
              <a:lnSpc>
                <a:spcPct val="100000"/>
              </a:lnSpc>
              <a:spcBef>
                <a:spcPct val="0"/>
              </a:spcBef>
              <a:buClrTx/>
              <a:buNone/>
            </a:pPr>
            <a:endParaRPr lang="fr-FR" sz="1800" b="0" dirty="0">
              <a:latin typeface="Arial" pitchFamily="34" charset="0"/>
              <a:ea typeface="ＭＳ Ｐゴシック" pitchFamily="34" charset="-128"/>
            </a:endParaRPr>
          </a:p>
          <a:p>
            <a:pPr eaLnBrk="1" hangingPunct="1">
              <a:lnSpc>
                <a:spcPct val="100000"/>
              </a:lnSpc>
              <a:spcBef>
                <a:spcPct val="0"/>
              </a:spcBef>
              <a:buClrTx/>
            </a:pPr>
            <a:r>
              <a:rPr lang="fr-FR" sz="1800" b="0" dirty="0" smtClean="0">
                <a:latin typeface="Arial" pitchFamily="34" charset="0"/>
                <a:ea typeface="ＭＳ Ｐゴシック" pitchFamily="34" charset="-128"/>
              </a:rPr>
              <a:t>Informé </a:t>
            </a:r>
            <a:r>
              <a:rPr lang="fr-FR" sz="1800" b="0" dirty="0">
                <a:latin typeface="Arial" pitchFamily="34" charset="0"/>
                <a:ea typeface="ＭＳ Ｐゴシック" pitchFamily="34" charset="-128"/>
              </a:rPr>
              <a:t>de la nature, de la portée, de l’objectif, de la durée, des bénéfices, des impacts, des risques, des intervenants… de façon précise et transparente dans un langage que la communauté comprend.</a:t>
            </a:r>
          </a:p>
          <a:p>
            <a:pPr eaLnBrk="1" hangingPunct="1">
              <a:lnSpc>
                <a:spcPct val="100000"/>
              </a:lnSpc>
              <a:spcBef>
                <a:spcPct val="0"/>
              </a:spcBef>
              <a:buClrTx/>
            </a:pPr>
            <a:r>
              <a:rPr lang="fr-FR" sz="1800" b="0" dirty="0">
                <a:latin typeface="Arial" pitchFamily="34" charset="0"/>
                <a:ea typeface="ＭＳ Ｐゴシック" pitchFamily="34" charset="-128"/>
              </a:rPr>
              <a:t>Je suis conscient …</a:t>
            </a:r>
          </a:p>
          <a:p>
            <a:pPr marL="179388" indent="-179388" eaLnBrk="1" hangingPunct="1">
              <a:lnSpc>
                <a:spcPct val="100000"/>
              </a:lnSpc>
              <a:spcBef>
                <a:spcPct val="0"/>
              </a:spcBef>
              <a:buClrTx/>
              <a:buNone/>
            </a:pPr>
            <a:r>
              <a:rPr lang="fr-FR" sz="1800" b="0" dirty="0">
                <a:latin typeface="Arial" pitchFamily="34" charset="0"/>
                <a:ea typeface="ＭＳ Ｐゴシック" pitchFamily="34" charset="-128"/>
              </a:rPr>
              <a:t>ou</a:t>
            </a:r>
          </a:p>
          <a:p>
            <a:pPr eaLnBrk="1" hangingPunct="1">
              <a:lnSpc>
                <a:spcPct val="100000"/>
              </a:lnSpc>
              <a:spcBef>
                <a:spcPct val="0"/>
              </a:spcBef>
              <a:buClrTx/>
            </a:pPr>
            <a:r>
              <a:rPr lang="fr-FR" sz="1800" b="0" dirty="0" smtClean="0">
                <a:latin typeface="Arial" pitchFamily="34" charset="0"/>
                <a:ea typeface="ＭＳ Ｐゴシック" pitchFamily="34" charset="-128"/>
              </a:rPr>
              <a:t>Je </a:t>
            </a:r>
            <a:r>
              <a:rPr lang="fr-FR" sz="1800" b="0" dirty="0">
                <a:latin typeface="Arial" pitchFamily="34" charset="0"/>
                <a:ea typeface="ＭＳ Ｐゴシック" pitchFamily="34" charset="-128"/>
              </a:rPr>
              <a:t>connais…</a:t>
            </a:r>
          </a:p>
          <a:p>
            <a:pPr marL="179388" indent="-179388" eaLnBrk="1" hangingPunct="1">
              <a:lnSpc>
                <a:spcPct val="100000"/>
              </a:lnSpc>
              <a:spcBef>
                <a:spcPct val="0"/>
              </a:spcBef>
              <a:buClrTx/>
              <a:buNone/>
            </a:pPr>
            <a:r>
              <a:rPr lang="fr-FR" sz="1800" b="0" dirty="0">
                <a:latin typeface="Arial" pitchFamily="34" charset="0"/>
                <a:ea typeface="ＭＳ Ｐゴシック" pitchFamily="34" charset="-128"/>
              </a:rPr>
              <a:t>ou</a:t>
            </a:r>
          </a:p>
          <a:p>
            <a:pPr eaLnBrk="1" hangingPunct="1">
              <a:lnSpc>
                <a:spcPct val="100000"/>
              </a:lnSpc>
              <a:spcBef>
                <a:spcPct val="0"/>
              </a:spcBef>
              <a:buClrTx/>
            </a:pPr>
            <a:r>
              <a:rPr lang="fr-FR" sz="1800" b="0" dirty="0" smtClean="0">
                <a:latin typeface="Arial" pitchFamily="34" charset="0"/>
                <a:ea typeface="ＭＳ Ｐゴシック" pitchFamily="34" charset="-128"/>
              </a:rPr>
              <a:t>J’ai </a:t>
            </a:r>
            <a:r>
              <a:rPr lang="fr-FR" sz="1800" b="0" dirty="0">
                <a:latin typeface="Arial" pitchFamily="34" charset="0"/>
                <a:ea typeface="ＭＳ Ｐゴシック" pitchFamily="34" charset="-128"/>
              </a:rPr>
              <a:t>entendu parler de…</a:t>
            </a:r>
          </a:p>
          <a:p>
            <a:endParaRPr lang="en-IN" sz="2000" b="0" dirty="0" smtClean="0"/>
          </a:p>
          <a:p>
            <a:endParaRPr lang="en-US" sz="2000" b="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fr-FR" dirty="0" smtClean="0">
                <a:latin typeface="Arial,Bold"/>
              </a:rPr>
              <a:t>Consentement :</a:t>
            </a:r>
            <a:r>
              <a:rPr lang="fr-FR" dirty="0" smtClean="0"/>
              <a:t> définitions</a:t>
            </a:r>
          </a:p>
        </p:txBody>
      </p:sp>
      <p:sp>
        <p:nvSpPr>
          <p:cNvPr id="3" name="Content Placeholder 2"/>
          <p:cNvSpPr>
            <a:spLocks noGrp="1"/>
          </p:cNvSpPr>
          <p:nvPr>
            <p:ph idx="1"/>
          </p:nvPr>
        </p:nvSpPr>
        <p:spPr>
          <a:xfrm>
            <a:off x="2282826" y="1924942"/>
            <a:ext cx="6472238" cy="4093428"/>
          </a:xfrm>
        </p:spPr>
        <p:txBody>
          <a:bodyPr/>
          <a:lstStyle/>
          <a:p>
            <a:pPr eaLnBrk="1" hangingPunct="1">
              <a:lnSpc>
                <a:spcPct val="100000"/>
              </a:lnSpc>
              <a:spcBef>
                <a:spcPts val="600"/>
              </a:spcBef>
              <a:buClrTx/>
              <a:defRPr/>
            </a:pPr>
            <a:r>
              <a:rPr lang="fr-FR" sz="2000" b="0" dirty="0" smtClean="0">
                <a:latin typeface="Arial" pitchFamily="34" charset="0"/>
                <a:ea typeface="ＭＳ Ｐゴシック" pitchFamily="34" charset="-128"/>
              </a:rPr>
              <a:t>Le </a:t>
            </a:r>
            <a:r>
              <a:rPr lang="fr-FR" sz="2000" b="0" dirty="0">
                <a:latin typeface="Arial" pitchFamily="34" charset="0"/>
                <a:ea typeface="ＭＳ Ｐゴシック" pitchFamily="34" charset="-128"/>
              </a:rPr>
              <a:t>droit pour le groupe cible de dire </a:t>
            </a:r>
            <a:r>
              <a:rPr lang="fr-FR" sz="2000" dirty="0" smtClean="0">
                <a:latin typeface="Arial" pitchFamily="34" charset="0"/>
                <a:ea typeface="ＭＳ Ｐゴシック" pitchFamily="34" charset="-128"/>
              </a:rPr>
              <a:t>oui</a:t>
            </a:r>
            <a:r>
              <a:rPr lang="fr-FR" sz="2000" b="0" dirty="0" smtClean="0">
                <a:latin typeface="Arial" pitchFamily="34" charset="0"/>
                <a:ea typeface="ＭＳ Ｐゴシック" pitchFamily="34" charset="-128"/>
              </a:rPr>
              <a:t> ou </a:t>
            </a:r>
            <a:r>
              <a:rPr lang="fr-FR" sz="2000" dirty="0" smtClean="0">
                <a:latin typeface="Arial" pitchFamily="34" charset="0"/>
                <a:ea typeface="ＭＳ Ｐゴシック" pitchFamily="34" charset="-128"/>
              </a:rPr>
              <a:t>non</a:t>
            </a:r>
            <a:r>
              <a:rPr lang="fr-FR" sz="2000" b="0" dirty="0" smtClean="0">
                <a:latin typeface="Arial" pitchFamily="34" charset="0"/>
                <a:ea typeface="ＭＳ Ｐゴシック" pitchFamily="34" charset="-128"/>
              </a:rPr>
              <a:t>, </a:t>
            </a:r>
            <a:r>
              <a:rPr lang="fr-FR" sz="2000" b="0" dirty="0">
                <a:latin typeface="Arial" pitchFamily="34" charset="0"/>
                <a:ea typeface="ＭＳ Ｐゴシック" pitchFamily="34" charset="-128"/>
              </a:rPr>
              <a:t>le droit de se forger une opinion indépendante après avoir été correctement informé.</a:t>
            </a:r>
          </a:p>
          <a:p>
            <a:pPr marL="179388" indent="-179388" eaLnBrk="1" hangingPunct="1">
              <a:lnSpc>
                <a:spcPct val="100000"/>
              </a:lnSpc>
              <a:spcBef>
                <a:spcPts val="600"/>
              </a:spcBef>
              <a:buClrTx/>
              <a:defRPr/>
            </a:pPr>
            <a:endParaRPr lang="fr-FR" sz="2000" b="0" dirty="0">
              <a:latin typeface="Arial" pitchFamily="34" charset="0"/>
              <a:ea typeface="ＭＳ Ｐゴシック" pitchFamily="34" charset="-128"/>
            </a:endParaRPr>
          </a:p>
          <a:p>
            <a:pPr marL="179388" indent="-179388" eaLnBrk="1" hangingPunct="1">
              <a:lnSpc>
                <a:spcPct val="100000"/>
              </a:lnSpc>
              <a:spcBef>
                <a:spcPts val="600"/>
              </a:spcBef>
              <a:buClrTx/>
              <a:defRPr/>
            </a:pPr>
            <a:r>
              <a:rPr lang="fr-FR" sz="2000" b="0" dirty="0">
                <a:latin typeface="Arial" pitchFamily="34" charset="0"/>
                <a:ea typeface="ＭＳ Ｐゴシック" pitchFamily="34" charset="-128"/>
              </a:rPr>
              <a:t>Le consentement donné par l’organe représentatif des populations concernées, y compris le droit de dire non. En aucun cas, un consentement ne doit être présumé ou implicite, un nouveau consentement doit être demandé pour des utilisations autres que celles pour lesquelles le consentement d’origine a été accordé. </a:t>
            </a:r>
          </a:p>
          <a:p>
            <a:pPr>
              <a:buFont typeface="Wingdings" pitchFamily="2" charset="2"/>
              <a:buChar char="v"/>
              <a:defRPr/>
            </a:pPr>
            <a:endParaRPr lang="fr-FR" sz="2000" b="0" dirty="0" smtClean="0"/>
          </a:p>
          <a:p>
            <a:pPr marL="0" indent="0">
              <a:buFont typeface="Arial" pitchFamily="34" charset="0"/>
              <a:buNone/>
              <a:defRPr/>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801" y="417513"/>
            <a:ext cx="6680200" cy="923330"/>
          </a:xfrm>
        </p:spPr>
        <p:txBody>
          <a:bodyPr/>
          <a:lstStyle/>
          <a:p>
            <a:r>
              <a:rPr lang="en-IN" sz="3000" dirty="0" smtClean="0"/>
              <a:t>Le consentement libre, préalable et informé dans le cadre de l’inventaire</a:t>
            </a:r>
            <a:endParaRPr lang="en-IN" sz="3000" dirty="0"/>
          </a:p>
        </p:txBody>
      </p:sp>
      <p:sp>
        <p:nvSpPr>
          <p:cNvPr id="3" name="Content Placeholder 2"/>
          <p:cNvSpPr>
            <a:spLocks noGrp="1"/>
          </p:cNvSpPr>
          <p:nvPr>
            <p:ph idx="1"/>
          </p:nvPr>
        </p:nvSpPr>
        <p:spPr>
          <a:xfrm>
            <a:off x="2281238" y="1905000"/>
            <a:ext cx="5895199" cy="4131362"/>
          </a:xfrm>
        </p:spPr>
        <p:txBody>
          <a:bodyPr/>
          <a:lstStyle/>
          <a:p>
            <a:pPr marL="0" indent="0">
              <a:buNone/>
            </a:pPr>
            <a:endParaRPr lang="fr-FR" sz="2000" b="0" dirty="0">
              <a:latin typeface="Arial" pitchFamily="34" charset="0"/>
              <a:ea typeface="ＭＳ Ｐゴシック" pitchFamily="34" charset="-128"/>
            </a:endParaRP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Individu</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Groupe</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Communauté</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Praticien</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Personne qui participe à </a:t>
            </a:r>
            <a:r>
              <a:rPr lang="fr-FR" sz="2000" dirty="0" smtClean="0">
                <a:latin typeface="Arial" pitchFamily="34" charset="0"/>
                <a:ea typeface="ＭＳ Ｐゴシック" pitchFamily="34" charset="-128"/>
              </a:rPr>
              <a:t>un entretien</a:t>
            </a:r>
            <a:endParaRPr lang="fr-FR" sz="2000" dirty="0">
              <a:latin typeface="Arial" pitchFamily="34" charset="0"/>
              <a:ea typeface="ＭＳ Ｐゴシック" pitchFamily="34" charset="-128"/>
            </a:endParaRP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Chef de village</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a:t>
            </a:r>
          </a:p>
          <a:p>
            <a:pPr marL="179388" lvl="2" indent="-179388" eaLnBrk="1" hangingPunct="1">
              <a:spcBef>
                <a:spcPts val="600"/>
              </a:spcBef>
              <a:buFont typeface="Arial" pitchFamily="34" charset="0"/>
              <a:buChar char="•"/>
            </a:pPr>
            <a:r>
              <a:rPr lang="fr-FR" sz="2000" dirty="0">
                <a:latin typeface="Arial" pitchFamily="34" charset="0"/>
                <a:ea typeface="ＭＳ Ｐゴシック" pitchFamily="34" charset="-128"/>
              </a:rPr>
              <a:t>…</a:t>
            </a:r>
          </a:p>
          <a:p>
            <a:pPr marL="914400" lvl="2" indent="0"/>
            <a:endParaRPr lang="fr-FR" dirty="0" smtClean="0"/>
          </a:p>
          <a:p>
            <a:pPr marL="914400" lvl="2" indent="0"/>
            <a:endParaRPr lang="en-US" dirty="0"/>
          </a:p>
          <a:p>
            <a:pPr marL="914400" lvl="2" indent="0"/>
            <a:endParaRPr lang="en-US" dirty="0" smtClean="0"/>
          </a:p>
          <a:p>
            <a:endParaRPr lang="en-IN" dirty="0"/>
          </a:p>
        </p:txBody>
      </p:sp>
    </p:spTree>
    <p:extLst>
      <p:ext uri="{BB962C8B-B14F-4D97-AF65-F5344CB8AC3E}">
        <p14:creationId xmlns:p14="http://schemas.microsoft.com/office/powerpoint/2010/main" val="3239788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492443"/>
          </a:xfrm>
        </p:spPr>
        <p:txBody>
          <a:bodyPr/>
          <a:lstStyle/>
          <a:p>
            <a:r>
              <a:rPr lang="fr-FR" dirty="0"/>
              <a:t>P</a:t>
            </a:r>
            <a:r>
              <a:rPr lang="fr-FR" dirty="0" smtClean="0"/>
              <a:t>rotéger</a:t>
            </a:r>
            <a:endParaRPr lang="fr-FR" dirty="0"/>
          </a:p>
        </p:txBody>
      </p:sp>
      <p:sp>
        <p:nvSpPr>
          <p:cNvPr id="3" name="Content Placeholder 2"/>
          <p:cNvSpPr>
            <a:spLocks noGrp="1"/>
          </p:cNvSpPr>
          <p:nvPr>
            <p:ph idx="1"/>
          </p:nvPr>
        </p:nvSpPr>
        <p:spPr>
          <a:xfrm>
            <a:off x="2282825" y="1946255"/>
            <a:ext cx="6480175" cy="1679447"/>
          </a:xfrm>
        </p:spPr>
        <p:txBody>
          <a:bodyPr/>
          <a:lstStyle/>
          <a:p>
            <a:pPr lvl="1" eaLnBrk="1" hangingPunct="1">
              <a:spcBef>
                <a:spcPts val="600"/>
              </a:spcBef>
            </a:pPr>
            <a:r>
              <a:rPr lang="fr-FR" sz="2000" dirty="0" smtClean="0">
                <a:latin typeface="Arial" pitchFamily="34" charset="0"/>
                <a:ea typeface="ＭＳ Ｐゴシック" pitchFamily="34" charset="-128"/>
              </a:rPr>
              <a:t>Protéger </a:t>
            </a:r>
            <a:r>
              <a:rPr lang="fr-FR" sz="2000" dirty="0">
                <a:latin typeface="Arial" pitchFamily="34" charset="0"/>
                <a:ea typeface="ＭＳ Ｐゴシック" pitchFamily="34" charset="-128"/>
              </a:rPr>
              <a:t>contre tout mauvais usage</a:t>
            </a:r>
          </a:p>
          <a:p>
            <a:pPr marL="179388" lvl="1" indent="-179388" eaLnBrk="1" hangingPunct="1">
              <a:spcBef>
                <a:spcPts val="600"/>
              </a:spcBef>
            </a:pPr>
            <a:r>
              <a:rPr lang="fr-FR" sz="2000" dirty="0">
                <a:latin typeface="Arial" pitchFamily="34" charset="0"/>
                <a:ea typeface="ＭＳ Ｐゴシック" pitchFamily="34" charset="-128"/>
              </a:rPr>
              <a:t>Protéger les pratiques coutumières</a:t>
            </a:r>
          </a:p>
          <a:p>
            <a:pPr marL="179388" lvl="1" indent="-179388" eaLnBrk="1" hangingPunct="1">
              <a:spcBef>
                <a:spcPts val="600"/>
              </a:spcBef>
            </a:pPr>
            <a:r>
              <a:rPr lang="fr-FR" sz="2000" dirty="0">
                <a:latin typeface="Arial" pitchFamily="34" charset="0"/>
                <a:ea typeface="ＭＳ Ｐゴシック" pitchFamily="34" charset="-128"/>
              </a:rPr>
              <a:t>Donner la parole aux communautés et aux praticiens </a:t>
            </a:r>
          </a:p>
          <a:p>
            <a:pPr marL="179388" lvl="1" indent="-179388" eaLnBrk="1" hangingPunct="1">
              <a:spcBef>
                <a:spcPts val="600"/>
              </a:spcBef>
            </a:pPr>
            <a:r>
              <a:rPr lang="fr-FR" sz="2000" dirty="0">
                <a:latin typeface="Arial" pitchFamily="34" charset="0"/>
                <a:ea typeface="ＭＳ Ｐゴシック" pitchFamily="34" charset="-128"/>
              </a:rPr>
              <a:t>Protéger contre toute exploitation commerciale</a:t>
            </a:r>
          </a:p>
          <a:p>
            <a:pPr marL="0" lvl="1" indent="0">
              <a:buNone/>
            </a:pPr>
            <a:endParaRPr lang="en-US" dirty="0" smtClean="0"/>
          </a:p>
          <a:p>
            <a:pPr lvl="1">
              <a:buFont typeface="Wingdings" pitchFamily="2" charset="2"/>
              <a:buChar char="v"/>
            </a:pPr>
            <a:endParaRPr lang="en-IN" dirty="0"/>
          </a:p>
        </p:txBody>
      </p:sp>
    </p:spTree>
    <p:extLst>
      <p:ext uri="{BB962C8B-B14F-4D97-AF65-F5344CB8AC3E}">
        <p14:creationId xmlns:p14="http://schemas.microsoft.com/office/powerpoint/2010/main" val="326102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492443"/>
          </a:xfrm>
        </p:spPr>
        <p:txBody>
          <a:bodyPr/>
          <a:lstStyle/>
          <a:p>
            <a:r>
              <a:rPr lang="fr-FR" dirty="0" smtClean="0"/>
              <a:t>Implication positive</a:t>
            </a:r>
            <a:endParaRPr lang="fr-FR" dirty="0"/>
          </a:p>
        </p:txBody>
      </p:sp>
      <p:sp>
        <p:nvSpPr>
          <p:cNvPr id="3" name="Content Placeholder 2"/>
          <p:cNvSpPr>
            <a:spLocks noGrp="1"/>
          </p:cNvSpPr>
          <p:nvPr>
            <p:ph idx="1"/>
          </p:nvPr>
        </p:nvSpPr>
        <p:spPr>
          <a:xfrm>
            <a:off x="2282825" y="1918523"/>
            <a:ext cx="5872347" cy="4084195"/>
          </a:xfrm>
        </p:spPr>
        <p:txBody>
          <a:bodyPr/>
          <a:lstStyle/>
          <a:p>
            <a:pPr lvl="1" eaLnBrk="1" hangingPunct="1">
              <a:spcBef>
                <a:spcPts val="600"/>
              </a:spcBef>
            </a:pPr>
            <a:r>
              <a:rPr lang="fr-FR" sz="2000" dirty="0" smtClean="0">
                <a:latin typeface="Arial" pitchFamily="34" charset="0"/>
                <a:ea typeface="ＭＳ Ｐゴシック" pitchFamily="34" charset="-128"/>
              </a:rPr>
              <a:t>Accès </a:t>
            </a:r>
            <a:r>
              <a:rPr lang="fr-FR" sz="2000" dirty="0">
                <a:latin typeface="Arial" pitchFamily="34" charset="0"/>
                <a:ea typeface="ＭＳ Ｐゴシック" pitchFamily="34" charset="-128"/>
              </a:rPr>
              <a:t>conforme aux pratiques coutumières</a:t>
            </a:r>
          </a:p>
          <a:p>
            <a:pPr marL="179388" lvl="1" indent="-179388" eaLnBrk="1" hangingPunct="1">
              <a:spcBef>
                <a:spcPts val="600"/>
              </a:spcBef>
            </a:pPr>
            <a:r>
              <a:rPr lang="fr-FR" sz="2000" dirty="0">
                <a:latin typeface="Arial" pitchFamily="34" charset="0"/>
                <a:ea typeface="ＭＳ Ｐゴシック" pitchFamily="34" charset="-128"/>
              </a:rPr>
              <a:t>Propriété et fierté</a:t>
            </a:r>
          </a:p>
          <a:p>
            <a:pPr marL="179388" lvl="1" indent="-179388" eaLnBrk="1" hangingPunct="1">
              <a:spcBef>
                <a:spcPts val="600"/>
              </a:spcBef>
            </a:pPr>
            <a:r>
              <a:rPr lang="fr-FR" sz="2000" dirty="0">
                <a:latin typeface="Arial" pitchFamily="34" charset="0"/>
                <a:ea typeface="ＭＳ Ｐゴシック" pitchFamily="34" charset="-128"/>
              </a:rPr>
              <a:t>Revitalisation</a:t>
            </a:r>
          </a:p>
          <a:p>
            <a:pPr marL="179388" lvl="1" indent="-179388" eaLnBrk="1" hangingPunct="1">
              <a:spcBef>
                <a:spcPts val="600"/>
              </a:spcBef>
            </a:pPr>
            <a:r>
              <a:rPr lang="fr-FR" sz="2000" dirty="0">
                <a:latin typeface="Arial" pitchFamily="34" charset="0"/>
                <a:ea typeface="ＭＳ Ｐゴシック" pitchFamily="34" charset="-128"/>
              </a:rPr>
              <a:t>Sensibilisation</a:t>
            </a:r>
          </a:p>
          <a:p>
            <a:pPr marL="179388" lvl="1" indent="-179388" eaLnBrk="1" hangingPunct="1">
              <a:spcBef>
                <a:spcPts val="600"/>
              </a:spcBef>
            </a:pPr>
            <a:r>
              <a:rPr lang="fr-FR" sz="2000" dirty="0">
                <a:latin typeface="Arial" pitchFamily="34" charset="0"/>
                <a:ea typeface="ＭＳ Ｐゴシック" pitchFamily="34" charset="-128"/>
              </a:rPr>
              <a:t>Utilisation à des fins éducatives</a:t>
            </a:r>
          </a:p>
          <a:p>
            <a:pPr marL="179388" lvl="1" indent="-179388" eaLnBrk="1" hangingPunct="1">
              <a:spcBef>
                <a:spcPts val="600"/>
              </a:spcBef>
            </a:pPr>
            <a:r>
              <a:rPr lang="fr-FR" sz="2000" dirty="0">
                <a:latin typeface="Arial" pitchFamily="34" charset="0"/>
                <a:ea typeface="ＭＳ Ｐゴシック" pitchFamily="34" charset="-128"/>
              </a:rPr>
              <a:t>Recherche</a:t>
            </a:r>
          </a:p>
          <a:p>
            <a:pPr marL="179388" lvl="1" indent="-179388" eaLnBrk="1" hangingPunct="1">
              <a:spcBef>
                <a:spcPts val="600"/>
              </a:spcBef>
            </a:pPr>
            <a:r>
              <a:rPr lang="fr-FR" sz="2000" dirty="0">
                <a:latin typeface="Arial" pitchFamily="34" charset="0"/>
                <a:ea typeface="ＭＳ Ｐゴシック" pitchFamily="34" charset="-128"/>
              </a:rPr>
              <a:t>Respect et reconnaissance</a:t>
            </a:r>
          </a:p>
          <a:p>
            <a:pPr marL="179388" lvl="1" indent="-179388" eaLnBrk="1" hangingPunct="1">
              <a:spcBef>
                <a:spcPts val="600"/>
              </a:spcBef>
            </a:pPr>
            <a:r>
              <a:rPr lang="fr-FR" sz="2000" dirty="0">
                <a:latin typeface="Arial" pitchFamily="34" charset="0"/>
                <a:ea typeface="ＭＳ Ｐゴシック" pitchFamily="34" charset="-128"/>
              </a:rPr>
              <a:t>Candidature d’éléments du PCI </a:t>
            </a:r>
          </a:p>
          <a:p>
            <a:pPr>
              <a:buFont typeface="Wingdings" pitchFamily="2" charset="2"/>
              <a:buChar char="v"/>
            </a:pPr>
            <a:endParaRPr lang="en-US" b="0" dirty="0" smtClean="0"/>
          </a:p>
          <a:p>
            <a:pPr>
              <a:buFont typeface="Wingdings" pitchFamily="2" charset="2"/>
              <a:buChar char="v"/>
            </a:pPr>
            <a:endParaRPr lang="en-IN" b="0" dirty="0"/>
          </a:p>
        </p:txBody>
      </p:sp>
    </p:spTree>
    <p:extLst>
      <p:ext uri="{BB962C8B-B14F-4D97-AF65-F5344CB8AC3E}">
        <p14:creationId xmlns:p14="http://schemas.microsoft.com/office/powerpoint/2010/main" val="1156991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492443"/>
          </a:xfrm>
        </p:spPr>
        <p:txBody>
          <a:bodyPr/>
          <a:lstStyle/>
          <a:p>
            <a:r>
              <a:rPr lang="fr-FR" dirty="0"/>
              <a:t>B</a:t>
            </a:r>
            <a:r>
              <a:rPr lang="fr-FR" dirty="0" smtClean="0"/>
              <a:t>âtir un accord</a:t>
            </a:r>
            <a:endParaRPr lang="fr-FR" dirty="0"/>
          </a:p>
        </p:txBody>
      </p:sp>
      <p:sp>
        <p:nvSpPr>
          <p:cNvPr id="3" name="Content Placeholder 2"/>
          <p:cNvSpPr>
            <a:spLocks noGrp="1"/>
          </p:cNvSpPr>
          <p:nvPr>
            <p:ph idx="1"/>
          </p:nvPr>
        </p:nvSpPr>
        <p:spPr>
          <a:xfrm>
            <a:off x="2281239" y="1890305"/>
            <a:ext cx="6481762" cy="3266485"/>
          </a:xfrm>
        </p:spPr>
        <p:txBody>
          <a:bodyPr/>
          <a:lstStyle/>
          <a:p>
            <a:pPr marL="0" indent="0" eaLnBrk="1" hangingPunct="1">
              <a:spcBef>
                <a:spcPts val="600"/>
              </a:spcBef>
              <a:buNone/>
            </a:pPr>
            <a:r>
              <a:rPr lang="fr-FR" sz="2000" dirty="0">
                <a:latin typeface="Arial" pitchFamily="34" charset="0"/>
                <a:ea typeface="ＭＳ Ｐゴシック" pitchFamily="34" charset="-128"/>
              </a:rPr>
              <a:t>Le Consentement libre, préalable et informé : un forme définie, un formulaire unique? </a:t>
            </a:r>
          </a:p>
          <a:p>
            <a:pPr marL="342900" lvl="2" indent="-342900" eaLnBrk="1" hangingPunct="1">
              <a:spcBef>
                <a:spcPts val="600"/>
              </a:spcBef>
              <a:buFont typeface="Arial" panose="020B0604020202020204" pitchFamily="34" charset="0"/>
              <a:buChar char="•"/>
            </a:pPr>
            <a:r>
              <a:rPr lang="fr-FR" sz="2000" dirty="0">
                <a:latin typeface="Arial" pitchFamily="34" charset="0"/>
                <a:ea typeface="ＭＳ Ｐゴシック" pitchFamily="34" charset="-128"/>
              </a:rPr>
              <a:t>Non, la forme peut et doit être définie selon le contexte et les questions abordées</a:t>
            </a:r>
          </a:p>
          <a:p>
            <a:pPr marL="0" indent="0" eaLnBrk="1" hangingPunct="1">
              <a:spcBef>
                <a:spcPts val="600"/>
              </a:spcBef>
              <a:buNone/>
            </a:pPr>
            <a:endParaRPr lang="fr-FR" sz="2000" dirty="0" smtClean="0">
              <a:latin typeface="Arial" pitchFamily="34" charset="0"/>
              <a:ea typeface="ＭＳ Ｐゴシック" pitchFamily="34" charset="-128"/>
            </a:endParaRPr>
          </a:p>
          <a:p>
            <a:pPr marL="0" indent="0" eaLnBrk="1" hangingPunct="1">
              <a:spcBef>
                <a:spcPts val="600"/>
              </a:spcBef>
              <a:buNone/>
            </a:pPr>
            <a:r>
              <a:rPr lang="fr-FR" sz="2000" dirty="0" smtClean="0">
                <a:latin typeface="Arial" pitchFamily="34" charset="0"/>
                <a:ea typeface="ＭＳ Ｐゴシック" pitchFamily="34" charset="-128"/>
              </a:rPr>
              <a:t>Qui </a:t>
            </a:r>
            <a:r>
              <a:rPr lang="fr-FR" sz="2000" dirty="0">
                <a:latin typeface="Arial" pitchFamily="34" charset="0"/>
                <a:ea typeface="ＭＳ Ｐゴシック" pitchFamily="34" charset="-128"/>
              </a:rPr>
              <a:t>peut rédiger ce document?</a:t>
            </a:r>
          </a:p>
          <a:p>
            <a:pPr marL="342900" lvl="2" indent="-342900" eaLnBrk="1" hangingPunct="1">
              <a:spcBef>
                <a:spcPts val="600"/>
              </a:spcBef>
              <a:buFont typeface="Arial" panose="020B0604020202020204" pitchFamily="34" charset="0"/>
              <a:buChar char="•"/>
            </a:pPr>
            <a:r>
              <a:rPr lang="fr-FR" sz="2000" dirty="0">
                <a:latin typeface="Arial" pitchFamily="34" charset="0"/>
                <a:ea typeface="ＭＳ Ｐゴシック" pitchFamily="34" charset="-128"/>
              </a:rPr>
              <a:t>Tout le monde, mais il est vivement conseillé que des représentants de la communauté y </a:t>
            </a:r>
            <a:r>
              <a:rPr lang="fr-FR" sz="2000" dirty="0" smtClean="0">
                <a:latin typeface="Arial" pitchFamily="34" charset="0"/>
                <a:ea typeface="ＭＳ Ｐゴシック" pitchFamily="34" charset="-128"/>
              </a:rPr>
              <a:t>participent</a:t>
            </a:r>
            <a:endParaRPr lang="fr-FR" sz="2000" dirty="0">
              <a:latin typeface="Arial" pitchFamily="34" charset="0"/>
              <a:ea typeface="ＭＳ Ｐゴシック" pitchFamily="34" charset="-128"/>
            </a:endParaRPr>
          </a:p>
        </p:txBody>
      </p:sp>
    </p:spTree>
    <p:extLst>
      <p:ext uri="{BB962C8B-B14F-4D97-AF65-F5344CB8AC3E}">
        <p14:creationId xmlns:p14="http://schemas.microsoft.com/office/powerpoint/2010/main" val="3570565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1" y="417513"/>
            <a:ext cx="6819900" cy="984885"/>
          </a:xfrm>
        </p:spPr>
        <p:txBody>
          <a:bodyPr/>
          <a:lstStyle/>
          <a:p>
            <a:r>
              <a:rPr lang="fr-FR" dirty="0" smtClean="0"/>
              <a:t>Éléments clés à prendre en compte</a:t>
            </a:r>
            <a:endParaRPr lang="fr-FR" dirty="0"/>
          </a:p>
        </p:txBody>
      </p:sp>
      <p:sp>
        <p:nvSpPr>
          <p:cNvPr id="3" name="Content Placeholder 2"/>
          <p:cNvSpPr>
            <a:spLocks noGrp="1"/>
          </p:cNvSpPr>
          <p:nvPr>
            <p:ph idx="1"/>
          </p:nvPr>
        </p:nvSpPr>
        <p:spPr>
          <a:xfrm>
            <a:off x="2281238" y="1894441"/>
            <a:ext cx="5917767" cy="2773067"/>
          </a:xfrm>
        </p:spPr>
        <p:txBody>
          <a:bodyPr/>
          <a:lstStyle/>
          <a:p>
            <a:pPr eaLnBrk="1" hangingPunct="1">
              <a:lnSpc>
                <a:spcPct val="100000"/>
              </a:lnSpc>
              <a:spcBef>
                <a:spcPts val="600"/>
              </a:spcBef>
              <a:buClrTx/>
            </a:pPr>
            <a:r>
              <a:rPr lang="fr-FR" sz="2000" b="0" dirty="0" smtClean="0">
                <a:latin typeface="Arial" pitchFamily="34" charset="0"/>
                <a:ea typeface="ＭＳ Ｐゴシック" pitchFamily="34" charset="-128"/>
              </a:rPr>
              <a:t>Transparence</a:t>
            </a:r>
            <a:endParaRPr lang="fr-FR" sz="2000" b="0" dirty="0">
              <a:latin typeface="Arial" pitchFamily="34" charset="0"/>
              <a:ea typeface="ＭＳ Ｐゴシック" pitchFamily="34" charset="-128"/>
            </a:endParaRPr>
          </a:p>
          <a:p>
            <a:pPr marL="179388" indent="-179388" eaLnBrk="1" hangingPunct="1">
              <a:lnSpc>
                <a:spcPct val="100000"/>
              </a:lnSpc>
              <a:spcBef>
                <a:spcPts val="600"/>
              </a:spcBef>
              <a:buClrTx/>
            </a:pPr>
            <a:r>
              <a:rPr lang="fr-FR" sz="2000" b="0" dirty="0">
                <a:latin typeface="Arial" pitchFamily="34" charset="0"/>
                <a:ea typeface="ＭＳ Ｐゴシック" pitchFamily="34" charset="-128"/>
              </a:rPr>
              <a:t>Instaurer la confiance</a:t>
            </a:r>
          </a:p>
          <a:p>
            <a:pPr marL="179388" indent="-179388" eaLnBrk="1" hangingPunct="1">
              <a:lnSpc>
                <a:spcPct val="100000"/>
              </a:lnSpc>
              <a:spcBef>
                <a:spcPts val="600"/>
              </a:spcBef>
              <a:buClrTx/>
            </a:pPr>
            <a:r>
              <a:rPr lang="fr-FR" sz="2000" b="0" dirty="0">
                <a:latin typeface="Arial" pitchFamily="34" charset="0"/>
                <a:ea typeface="ＭＳ Ｐゴシック" pitchFamily="34" charset="-128"/>
              </a:rPr>
              <a:t>Impliquer et créer un sentiment d’appropriation</a:t>
            </a:r>
          </a:p>
          <a:p>
            <a:pPr marL="179388" indent="-179388" eaLnBrk="1" hangingPunct="1">
              <a:lnSpc>
                <a:spcPct val="100000"/>
              </a:lnSpc>
              <a:spcBef>
                <a:spcPts val="600"/>
              </a:spcBef>
              <a:buClrTx/>
            </a:pPr>
            <a:r>
              <a:rPr lang="fr-FR" sz="2000" b="0" dirty="0">
                <a:latin typeface="Arial" pitchFamily="34" charset="0"/>
                <a:ea typeface="ＭＳ Ｐゴシック" pitchFamily="34" charset="-128"/>
              </a:rPr>
              <a:t>Mettre en place la sauvegarde</a:t>
            </a:r>
          </a:p>
          <a:p>
            <a:pPr marL="179388" indent="-179388" eaLnBrk="1" hangingPunct="1">
              <a:lnSpc>
                <a:spcPct val="100000"/>
              </a:lnSpc>
              <a:spcBef>
                <a:spcPts val="600"/>
              </a:spcBef>
              <a:buClrTx/>
            </a:pPr>
            <a:r>
              <a:rPr lang="fr-FR" sz="2000" b="0" dirty="0">
                <a:latin typeface="Arial" pitchFamily="34" charset="0"/>
                <a:ea typeface="ＭＳ Ｐゴシック" pitchFamily="34" charset="-128"/>
              </a:rPr>
              <a:t>Accès et utilisation</a:t>
            </a:r>
          </a:p>
          <a:p>
            <a:pPr marL="179388" indent="-179388" eaLnBrk="1" hangingPunct="1">
              <a:lnSpc>
                <a:spcPct val="100000"/>
              </a:lnSpc>
              <a:spcBef>
                <a:spcPts val="600"/>
              </a:spcBef>
              <a:buClrTx/>
            </a:pPr>
            <a:r>
              <a:rPr lang="fr-FR" sz="2000" b="0" dirty="0">
                <a:latin typeface="Arial" pitchFamily="34" charset="0"/>
                <a:ea typeface="ＭＳ Ｐゴシック" pitchFamily="34" charset="-128"/>
              </a:rPr>
              <a:t>Éviter de faux espoirs</a:t>
            </a:r>
          </a:p>
          <a:p>
            <a:endParaRPr lang="en-US" dirty="0"/>
          </a:p>
        </p:txBody>
      </p:sp>
    </p:spTree>
    <p:extLst>
      <p:ext uri="{BB962C8B-B14F-4D97-AF65-F5344CB8AC3E}">
        <p14:creationId xmlns:p14="http://schemas.microsoft.com/office/powerpoint/2010/main" val="3773902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492443"/>
          </a:xfrm>
        </p:spPr>
        <p:txBody>
          <a:bodyPr/>
          <a:lstStyle/>
          <a:p>
            <a:r>
              <a:rPr lang="fr-FR" dirty="0" smtClean="0"/>
              <a:t>Étude de cas : </a:t>
            </a:r>
            <a:r>
              <a:rPr lang="fr-FR" dirty="0" err="1" smtClean="0"/>
              <a:t>Sikri</a:t>
            </a:r>
            <a:r>
              <a:rPr lang="fr-FR" dirty="0" smtClean="0"/>
              <a:t>, Népal (1)</a:t>
            </a:r>
            <a:endParaRPr lang="fr-FR" dirty="0"/>
          </a:p>
        </p:txBody>
      </p:sp>
      <p:sp>
        <p:nvSpPr>
          <p:cNvPr id="3" name="Content Placeholder 2"/>
          <p:cNvSpPr>
            <a:spLocks noGrp="1"/>
          </p:cNvSpPr>
          <p:nvPr>
            <p:ph idx="1"/>
          </p:nvPr>
        </p:nvSpPr>
        <p:spPr>
          <a:xfrm>
            <a:off x="2273300" y="1316466"/>
            <a:ext cx="6595361" cy="4654886"/>
          </a:xfrm>
        </p:spPr>
        <p:txBody>
          <a:bodyPr/>
          <a:lstStyle/>
          <a:p>
            <a:pPr marL="179388" indent="-179388">
              <a:lnSpc>
                <a:spcPct val="100000"/>
              </a:lnSpc>
              <a:spcBef>
                <a:spcPts val="600"/>
              </a:spcBef>
            </a:pPr>
            <a:r>
              <a:rPr lang="fr-FR" sz="2000" b="0" dirty="0">
                <a:ea typeface="ＭＳ Ｐゴシック" pitchFamily="34" charset="-128"/>
                <a:cs typeface="ＭＳ Ｐゴシック" charset="-128"/>
              </a:rPr>
              <a:t>Atelier d’inventaire organisé à Jiri et à </a:t>
            </a:r>
            <a:r>
              <a:rPr lang="fr-FR" sz="2000" b="0" dirty="0" err="1">
                <a:ea typeface="ＭＳ Ｐゴシック" pitchFamily="34" charset="-128"/>
                <a:cs typeface="ＭＳ Ｐゴシック" charset="-128"/>
              </a:rPr>
              <a:t>Sikri</a:t>
            </a:r>
            <a:r>
              <a:rPr lang="fr-FR" sz="2000" b="0" dirty="0">
                <a:ea typeface="ＭＳ Ｐゴシック" pitchFamily="34" charset="-128"/>
                <a:cs typeface="ＭＳ Ｐゴシック" charset="-128"/>
              </a:rPr>
              <a:t>, au sein de la communauté </a:t>
            </a:r>
            <a:r>
              <a:rPr lang="fr-FR" sz="2000" b="0" dirty="0" err="1">
                <a:ea typeface="ＭＳ Ｐゴシック" pitchFamily="34" charset="-128"/>
                <a:cs typeface="ＭＳ Ｐゴシック" charset="-128"/>
              </a:rPr>
              <a:t>Jirel</a:t>
            </a:r>
            <a:endParaRPr lang="fr-FR" sz="2000" b="0" dirty="0">
              <a:ea typeface="ＭＳ Ｐゴシック" pitchFamily="34" charset="-128"/>
              <a:cs typeface="ＭＳ Ｐゴシック" charset="-128"/>
            </a:endParaRPr>
          </a:p>
          <a:p>
            <a:pPr marL="179388" indent="-179388">
              <a:lnSpc>
                <a:spcPct val="100000"/>
              </a:lnSpc>
              <a:spcBef>
                <a:spcPts val="600"/>
              </a:spcBef>
            </a:pPr>
            <a:r>
              <a:rPr lang="fr-FR" sz="2000" b="0" dirty="0">
                <a:ea typeface="ＭＳ Ｐゴシック" pitchFamily="34" charset="-128"/>
                <a:cs typeface="ＭＳ Ｐゴシック" charset="-128"/>
              </a:rPr>
              <a:t>50% des participants sont originaires de la communauté </a:t>
            </a:r>
            <a:r>
              <a:rPr lang="fr-FR" sz="2000" b="0" dirty="0" err="1">
                <a:ea typeface="ＭＳ Ｐゴシック" pitchFamily="34" charset="-128"/>
                <a:cs typeface="ＭＳ Ｐゴシック" charset="-128"/>
              </a:rPr>
              <a:t>Jirel</a:t>
            </a:r>
            <a:endParaRPr lang="fr-FR" sz="2000" b="0" dirty="0">
              <a:ea typeface="ＭＳ Ｐゴシック" pitchFamily="34" charset="-128"/>
              <a:cs typeface="ＭＳ Ｐゴシック" charset="-128"/>
            </a:endParaRPr>
          </a:p>
          <a:p>
            <a:pPr marL="179388" indent="-179388">
              <a:lnSpc>
                <a:spcPct val="100000"/>
              </a:lnSpc>
              <a:spcBef>
                <a:spcPts val="600"/>
              </a:spcBef>
            </a:pPr>
            <a:r>
              <a:rPr lang="fr-FR" sz="2000" b="0" dirty="0">
                <a:ea typeface="ＭＳ Ｐゴシック" pitchFamily="34" charset="-128"/>
                <a:cs typeface="ＭＳ Ｐゴシック" charset="-128"/>
              </a:rPr>
              <a:t>Une traduction en </a:t>
            </a:r>
            <a:r>
              <a:rPr lang="fr-FR" sz="2000" b="0" dirty="0" err="1">
                <a:ea typeface="ＭＳ Ｐゴシック" pitchFamily="34" charset="-128"/>
                <a:cs typeface="ＭＳ Ｐゴシック" charset="-128"/>
              </a:rPr>
              <a:t>Jirel</a:t>
            </a:r>
            <a:r>
              <a:rPr lang="fr-FR" sz="2000" b="0" dirty="0">
                <a:ea typeface="ＭＳ Ｐゴシック" pitchFamily="34" charset="-128"/>
                <a:cs typeface="ＭＳ Ｐゴシック" charset="-128"/>
              </a:rPr>
              <a:t> de l’atelier</a:t>
            </a:r>
          </a:p>
          <a:p>
            <a:pPr marL="179388" indent="-179388">
              <a:lnSpc>
                <a:spcPct val="100000"/>
              </a:lnSpc>
              <a:spcBef>
                <a:spcPts val="600"/>
              </a:spcBef>
            </a:pPr>
            <a:r>
              <a:rPr lang="fr-FR" sz="2000" b="0" dirty="0">
                <a:ea typeface="ＭＳ Ｐゴシック" pitchFamily="34" charset="-128"/>
                <a:cs typeface="ＭＳ Ｐゴシック" charset="-128"/>
              </a:rPr>
              <a:t>Les participants issus de la communauté </a:t>
            </a:r>
            <a:r>
              <a:rPr lang="fr-FR" sz="2000" b="0" dirty="0" err="1">
                <a:ea typeface="ＭＳ Ｐゴシック" pitchFamily="34" charset="-128"/>
                <a:cs typeface="ＭＳ Ｐゴシック" charset="-128"/>
              </a:rPr>
              <a:t>Jirel</a:t>
            </a:r>
            <a:r>
              <a:rPr lang="fr-FR" sz="2000" b="0" dirty="0">
                <a:ea typeface="ＭＳ Ｐゴシック" pitchFamily="34" charset="-128"/>
                <a:cs typeface="ＭＳ Ｐゴシック" charset="-128"/>
              </a:rPr>
              <a:t> prennent part aux exercices, aux jeux de rôle et aux sessions</a:t>
            </a:r>
          </a:p>
          <a:p>
            <a:pPr marL="179388" indent="-179388">
              <a:lnSpc>
                <a:spcPct val="100000"/>
              </a:lnSpc>
              <a:spcBef>
                <a:spcPts val="600"/>
              </a:spcBef>
            </a:pPr>
            <a:r>
              <a:rPr lang="fr-FR" sz="2000" b="0" dirty="0">
                <a:ea typeface="ＭＳ Ｐゴシック" pitchFamily="34" charset="-128"/>
                <a:cs typeface="ＭＳ Ｐゴシック" charset="-128"/>
              </a:rPr>
              <a:t>Les éléments du PCI de la communauté </a:t>
            </a:r>
            <a:r>
              <a:rPr lang="fr-FR" sz="2000" b="0" dirty="0" err="1">
                <a:ea typeface="ＭＳ Ｐゴシック" pitchFamily="34" charset="-128"/>
                <a:cs typeface="ＭＳ Ｐゴシック" charset="-128"/>
              </a:rPr>
              <a:t>Jirel</a:t>
            </a:r>
            <a:r>
              <a:rPr lang="fr-FR" sz="2000" b="0" dirty="0">
                <a:ea typeface="ＭＳ Ｐゴシック" pitchFamily="34" charset="-128"/>
                <a:cs typeface="ＭＳ Ｐゴシック" charset="-128"/>
              </a:rPr>
              <a:t> sont présentés par les membres de la communauté</a:t>
            </a:r>
          </a:p>
          <a:p>
            <a:pPr marL="179388" indent="-179388">
              <a:lnSpc>
                <a:spcPct val="100000"/>
              </a:lnSpc>
              <a:spcBef>
                <a:spcPts val="600"/>
              </a:spcBef>
            </a:pPr>
            <a:r>
              <a:rPr lang="fr-FR" sz="2000" b="0" dirty="0">
                <a:ea typeface="ＭＳ Ｐゴシック" pitchFamily="34" charset="-128"/>
                <a:cs typeface="ＭＳ Ｐゴシック" charset="-128"/>
              </a:rPr>
              <a:t>Le premier jour, tous les participants à l’atelier ont pris part à une cérémonie </a:t>
            </a:r>
          </a:p>
          <a:p>
            <a:pPr>
              <a:buFont typeface="Wingdings" pitchFamily="2" charset="2"/>
              <a:buChar char="v"/>
            </a:pPr>
            <a:endParaRPr lang="en-US" sz="2000" dirty="0" smtClean="0"/>
          </a:p>
          <a:p>
            <a:pPr>
              <a:buFont typeface="Wingdings" pitchFamily="2" charset="2"/>
              <a:buChar char="v"/>
            </a:pPr>
            <a:endParaRPr lang="en-US" sz="2000" dirty="0"/>
          </a:p>
        </p:txBody>
      </p:sp>
    </p:spTree>
    <p:extLst>
      <p:ext uri="{BB962C8B-B14F-4D97-AF65-F5344CB8AC3E}">
        <p14:creationId xmlns:p14="http://schemas.microsoft.com/office/powerpoint/2010/main" val="988619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069867" cy="492443"/>
          </a:xfrm>
        </p:spPr>
        <p:txBody>
          <a:bodyPr/>
          <a:lstStyle/>
          <a:p>
            <a:r>
              <a:rPr lang="fr-FR" dirty="0"/>
              <a:t>Étude de </a:t>
            </a:r>
            <a:r>
              <a:rPr lang="fr-FR" dirty="0" smtClean="0"/>
              <a:t>cas : </a:t>
            </a:r>
            <a:r>
              <a:rPr lang="fr-FR" dirty="0" err="1" smtClean="0"/>
              <a:t>Sikri</a:t>
            </a:r>
            <a:r>
              <a:rPr lang="fr-FR" dirty="0"/>
              <a:t>, </a:t>
            </a:r>
            <a:r>
              <a:rPr lang="fr-FR" dirty="0" smtClean="0"/>
              <a:t>Népal (2)</a:t>
            </a:r>
            <a:endParaRPr lang="en-IN" dirty="0"/>
          </a:p>
        </p:txBody>
      </p:sp>
      <p:sp>
        <p:nvSpPr>
          <p:cNvPr id="7" name="TextBox 6"/>
          <p:cNvSpPr txBox="1"/>
          <p:nvPr/>
        </p:nvSpPr>
        <p:spPr>
          <a:xfrm>
            <a:off x="2281238" y="1695259"/>
            <a:ext cx="6473825" cy="5047536"/>
          </a:xfrm>
          <a:prstGeom prst="rect">
            <a:avLst/>
          </a:prstGeom>
          <a:noFill/>
        </p:spPr>
        <p:txBody>
          <a:bodyPr wrap="square" lIns="0" tIns="0" rIns="0" bIns="0" rtlCol="0">
            <a:spAutoFit/>
          </a:bodyPr>
          <a:lstStyle/>
          <a:p>
            <a:pPr>
              <a:spcBef>
                <a:spcPts val="600"/>
              </a:spcBef>
            </a:pPr>
            <a:r>
              <a:rPr lang="fr-FR" sz="2000" b="1" dirty="0">
                <a:ea typeface="ＭＳ Ｐゴシック" pitchFamily="34" charset="-128"/>
              </a:rPr>
              <a:t>Préparation d’un travail pratique sur le </a:t>
            </a:r>
            <a:r>
              <a:rPr lang="fr-FR" sz="2000" b="1" dirty="0" smtClean="0">
                <a:ea typeface="ＭＳ Ｐゴシック" pitchFamily="34" charset="-128"/>
              </a:rPr>
              <a:t>terrain</a:t>
            </a:r>
          </a:p>
          <a:p>
            <a:pPr>
              <a:spcBef>
                <a:spcPts val="600"/>
              </a:spcBef>
            </a:pPr>
            <a:endParaRPr lang="fr-FR" sz="2000" b="1" dirty="0">
              <a:ea typeface="ＭＳ Ｐゴシック" pitchFamily="34" charset="-128"/>
            </a:endParaRPr>
          </a:p>
          <a:p>
            <a:pPr marL="342900" lvl="1" indent="-342900">
              <a:spcBef>
                <a:spcPts val="600"/>
              </a:spcBef>
              <a:buFont typeface="Arial" panose="020B0604020202020204" pitchFamily="34" charset="0"/>
              <a:buChar char="•"/>
            </a:pPr>
            <a:r>
              <a:rPr lang="fr-FR" sz="2000" dirty="0">
                <a:ea typeface="ＭＳ Ｐゴシック" pitchFamily="34" charset="-128"/>
              </a:rPr>
              <a:t>Éléments à inventorier choisis par les participants issus de la communauté </a:t>
            </a:r>
            <a:r>
              <a:rPr lang="fr-FR" sz="2000" dirty="0" err="1">
                <a:ea typeface="ＭＳ Ｐゴシック" pitchFamily="34" charset="-128"/>
              </a:rPr>
              <a:t>Jirel</a:t>
            </a:r>
            <a:endParaRPr lang="fr-FR" sz="2000" dirty="0">
              <a:ea typeface="ＭＳ Ｐゴシック" pitchFamily="34" charset="-128"/>
            </a:endParaRPr>
          </a:p>
          <a:p>
            <a:pPr marL="342900" lvl="1" indent="-342900">
              <a:spcBef>
                <a:spcPts val="600"/>
              </a:spcBef>
              <a:buFont typeface="Arial" panose="020B0604020202020204" pitchFamily="34" charset="0"/>
              <a:buChar char="•"/>
            </a:pPr>
            <a:r>
              <a:rPr lang="fr-FR" sz="2000" dirty="0" smtClean="0">
                <a:ea typeface="ＭＳ Ｐゴシック" pitchFamily="34" charset="-128"/>
              </a:rPr>
              <a:t>Présentation </a:t>
            </a:r>
            <a:r>
              <a:rPr lang="fr-FR" sz="2000" dirty="0">
                <a:ea typeface="ＭＳ Ｐゴシック" pitchFamily="34" charset="-128"/>
              </a:rPr>
              <a:t>aux habitants de </a:t>
            </a:r>
            <a:r>
              <a:rPr lang="fr-FR" sz="2000" dirty="0" err="1">
                <a:ea typeface="ＭＳ Ｐゴシック" pitchFamily="34" charset="-128"/>
              </a:rPr>
              <a:t>Sikri</a:t>
            </a:r>
            <a:r>
              <a:rPr lang="fr-FR" sz="2000" dirty="0">
                <a:ea typeface="ＭＳ Ｐゴシック" pitchFamily="34" charset="-128"/>
              </a:rPr>
              <a:t>, le village choisi pour la pratique de terrain, par les participants </a:t>
            </a:r>
            <a:r>
              <a:rPr lang="fr-FR" sz="2000" dirty="0" err="1">
                <a:ea typeface="ＭＳ Ｐゴシック" pitchFamily="34" charset="-128"/>
              </a:rPr>
              <a:t>Jirel</a:t>
            </a:r>
            <a:endParaRPr lang="fr-FR" sz="2000" dirty="0">
              <a:ea typeface="ＭＳ Ｐゴシック" pitchFamily="34" charset="-128"/>
            </a:endParaRPr>
          </a:p>
          <a:p>
            <a:pPr marL="342900" lvl="1" indent="-342900">
              <a:spcBef>
                <a:spcPts val="600"/>
              </a:spcBef>
              <a:buFont typeface="Arial" panose="020B0604020202020204" pitchFamily="34" charset="0"/>
              <a:buChar char="•"/>
            </a:pPr>
            <a:r>
              <a:rPr lang="fr-FR" sz="2000" dirty="0">
                <a:ea typeface="ＭＳ Ｐゴシック" pitchFamily="34" charset="-128"/>
              </a:rPr>
              <a:t>Formulaire pour le consentement libre, préalable et informé rédigé après discussions et traduit en </a:t>
            </a:r>
            <a:r>
              <a:rPr lang="fr-FR" sz="2000" dirty="0" err="1">
                <a:ea typeface="ＭＳ Ｐゴシック" pitchFamily="34" charset="-128"/>
              </a:rPr>
              <a:t>Jirel</a:t>
            </a:r>
            <a:endParaRPr lang="fr-FR" sz="2000" dirty="0">
              <a:ea typeface="ＭＳ Ｐゴシック" pitchFamily="34" charset="-128"/>
            </a:endParaRPr>
          </a:p>
          <a:p>
            <a:pPr marL="342900" lvl="1" indent="-342900">
              <a:spcBef>
                <a:spcPts val="600"/>
              </a:spcBef>
              <a:buFont typeface="Arial" panose="020B0604020202020204" pitchFamily="34" charset="0"/>
              <a:buChar char="•"/>
            </a:pPr>
            <a:r>
              <a:rPr lang="fr-FR" sz="2000" dirty="0">
                <a:ea typeface="ＭＳ Ｐゴシック" pitchFamily="34" charset="-128"/>
              </a:rPr>
              <a:t>Les participants à l’atelier originaires de </a:t>
            </a:r>
            <a:r>
              <a:rPr lang="fr-FR" sz="2000" dirty="0" err="1">
                <a:ea typeface="ＭＳ Ｐゴシック" pitchFamily="34" charset="-128"/>
              </a:rPr>
              <a:t>Sikri</a:t>
            </a:r>
            <a:r>
              <a:rPr lang="fr-FR" sz="2000" dirty="0">
                <a:ea typeface="ＭＳ Ｐゴシック" pitchFamily="34" charset="-128"/>
              </a:rPr>
              <a:t> ont organisé des réunions afin de débattre de la pratique de terrain</a:t>
            </a:r>
          </a:p>
          <a:p>
            <a:pPr marL="342900" lvl="1" indent="-342900">
              <a:spcBef>
                <a:spcPts val="600"/>
              </a:spcBef>
              <a:buFont typeface="Arial" panose="020B0604020202020204" pitchFamily="34" charset="0"/>
              <a:buChar char="•"/>
            </a:pPr>
            <a:r>
              <a:rPr lang="fr-FR" sz="2000" dirty="0">
                <a:ea typeface="ＭＳ Ｐゴシック" pitchFamily="34" charset="-128"/>
              </a:rPr>
              <a:t>Les habitants de </a:t>
            </a:r>
            <a:r>
              <a:rPr lang="fr-FR" sz="2000" dirty="0" err="1">
                <a:ea typeface="ＭＳ Ｐゴシック" pitchFamily="34" charset="-128"/>
              </a:rPr>
              <a:t>Sikri</a:t>
            </a:r>
            <a:r>
              <a:rPr lang="fr-FR" sz="2000" dirty="0">
                <a:ea typeface="ＭＳ Ｐゴシック" pitchFamily="34" charset="-128"/>
              </a:rPr>
              <a:t> qui ne participaient pas à l’atelier ont été invités à se joindre à la pratique de terrain </a:t>
            </a:r>
            <a:endParaRPr lang="en-US" sz="2400" b="1" dirty="0" smtClean="0"/>
          </a:p>
          <a:p>
            <a:endParaRPr lang="en-IN" dirty="0" err="1" smtClean="0"/>
          </a:p>
        </p:txBody>
      </p:sp>
    </p:spTree>
    <p:extLst>
      <p:ext uri="{BB962C8B-B14F-4D97-AF65-F5344CB8AC3E}">
        <p14:creationId xmlns:p14="http://schemas.microsoft.com/office/powerpoint/2010/main" val="358598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Dans cette présentation… </a:t>
            </a:r>
            <a:endParaRPr lang="fr-FR" dirty="0"/>
          </a:p>
        </p:txBody>
      </p:sp>
      <p:sp>
        <p:nvSpPr>
          <p:cNvPr id="3" name="Content Placeholder 2"/>
          <p:cNvSpPr>
            <a:spLocks noGrp="1"/>
          </p:cNvSpPr>
          <p:nvPr>
            <p:ph idx="1"/>
          </p:nvPr>
        </p:nvSpPr>
        <p:spPr>
          <a:xfrm>
            <a:off x="2282825" y="1890306"/>
            <a:ext cx="6480175" cy="3588675"/>
          </a:xfrm>
        </p:spPr>
        <p:txBody>
          <a:bodyPr/>
          <a:lstStyle/>
          <a:p>
            <a:pPr eaLnBrk="1" hangingPunct="1">
              <a:lnSpc>
                <a:spcPct val="100000"/>
              </a:lnSpc>
              <a:spcBef>
                <a:spcPct val="0"/>
              </a:spcBef>
              <a:buClrTx/>
            </a:pPr>
            <a:r>
              <a:rPr lang="fr-FR" altLang="fr-FR" sz="1800" b="0" dirty="0">
                <a:latin typeface="Arial" pitchFamily="34" charset="0"/>
                <a:ea typeface="ＭＳ Ｐゴシック" pitchFamily="34" charset="-128"/>
              </a:rPr>
              <a:t>Le consentement libre, préalable et informé: Pourquoi ? </a:t>
            </a:r>
            <a:endParaRPr lang="fr-FR" altLang="fr-FR" sz="1800" b="0" dirty="0" smtClean="0">
              <a:latin typeface="Arial" pitchFamily="34" charset="0"/>
              <a:ea typeface="ＭＳ Ｐゴシック" pitchFamily="34" charset="-128"/>
            </a:endParaRPr>
          </a:p>
          <a:p>
            <a:pPr eaLnBrk="1" hangingPunct="1">
              <a:lnSpc>
                <a:spcPct val="100000"/>
              </a:lnSpc>
              <a:spcBef>
                <a:spcPct val="0"/>
              </a:spcBef>
              <a:buClrTx/>
            </a:pPr>
            <a:r>
              <a:rPr lang="fr-FR" altLang="fr-FR" sz="1800" b="0" dirty="0">
                <a:latin typeface="Arial" pitchFamily="34" charset="0"/>
                <a:ea typeface="ＭＳ Ｐゴシック" pitchFamily="34" charset="-128"/>
              </a:rPr>
              <a:t>Une norme émergente pour les droits des peuples </a:t>
            </a:r>
            <a:r>
              <a:rPr lang="fr-FR" altLang="fr-FR" sz="1800" b="0" dirty="0" smtClean="0">
                <a:latin typeface="Arial" pitchFamily="34" charset="0"/>
                <a:ea typeface="ＭＳ Ｐゴシック" pitchFamily="34" charset="-128"/>
              </a:rPr>
              <a:t>autochtones</a:t>
            </a:r>
          </a:p>
          <a:p>
            <a:pPr eaLnBrk="1" hangingPunct="1">
              <a:lnSpc>
                <a:spcPct val="100000"/>
              </a:lnSpc>
              <a:spcBef>
                <a:spcPct val="0"/>
              </a:spcBef>
              <a:buClrTx/>
            </a:pPr>
            <a:r>
              <a:rPr lang="fr-FR" altLang="fr-FR" sz="1800" b="0" dirty="0">
                <a:latin typeface="Arial" pitchFamily="34" charset="0"/>
                <a:ea typeface="ＭＳ Ｐゴシック" pitchFamily="34" charset="-128"/>
              </a:rPr>
              <a:t>Le consentement libre, préalable et informé et la </a:t>
            </a:r>
            <a:r>
              <a:rPr lang="fr-FR" altLang="fr-FR" sz="1800" b="0" dirty="0" smtClean="0">
                <a:latin typeface="Arial" pitchFamily="34" charset="0"/>
                <a:ea typeface="ＭＳ Ｐゴシック" pitchFamily="34" charset="-128"/>
              </a:rPr>
              <a:t>Convention</a:t>
            </a:r>
          </a:p>
          <a:p>
            <a:pPr eaLnBrk="1" hangingPunct="1">
              <a:lnSpc>
                <a:spcPct val="100000"/>
              </a:lnSpc>
              <a:spcBef>
                <a:spcPct val="0"/>
              </a:spcBef>
              <a:buClrTx/>
            </a:pPr>
            <a:r>
              <a:rPr lang="en-US" altLang="fr-FR" sz="1800" b="0" dirty="0" err="1" smtClean="0">
                <a:latin typeface="Arial" pitchFamily="34" charset="0"/>
                <a:ea typeface="ＭＳ Ｐゴシック" pitchFamily="34" charset="-128"/>
              </a:rPr>
              <a:t>Pourquoi</a:t>
            </a:r>
            <a:r>
              <a:rPr lang="en-US" altLang="fr-FR" sz="1800" b="0" dirty="0" smtClean="0">
                <a:latin typeface="Arial" pitchFamily="34" charset="0"/>
                <a:ea typeface="ＭＳ Ｐゴシック" pitchFamily="34" charset="-128"/>
              </a:rPr>
              <a:t> ‘</a:t>
            </a:r>
            <a:r>
              <a:rPr lang="en-US" altLang="fr-FR" sz="1800" b="0" dirty="0" err="1" smtClean="0">
                <a:latin typeface="Arial" pitchFamily="34" charset="0"/>
                <a:ea typeface="ＭＳ Ｐゴシック" pitchFamily="34" charset="-128"/>
              </a:rPr>
              <a:t>libre</a:t>
            </a:r>
            <a:r>
              <a:rPr lang="en-US" altLang="fr-FR" sz="1800" b="0" dirty="0" smtClean="0">
                <a:latin typeface="Arial" pitchFamily="34" charset="0"/>
                <a:ea typeface="ＭＳ Ｐゴシック" pitchFamily="34" charset="-128"/>
              </a:rPr>
              <a:t>’? ‘</a:t>
            </a:r>
            <a:r>
              <a:rPr lang="en-US" altLang="fr-FR" sz="1800" b="0" dirty="0" err="1" smtClean="0">
                <a:latin typeface="Arial" pitchFamily="34" charset="0"/>
                <a:ea typeface="ＭＳ Ｐゴシック" pitchFamily="34" charset="-128"/>
              </a:rPr>
              <a:t>préalable</a:t>
            </a:r>
            <a:r>
              <a:rPr lang="en-US" altLang="fr-FR" sz="1800" b="0" dirty="0" smtClean="0">
                <a:latin typeface="Arial" pitchFamily="34" charset="0"/>
                <a:ea typeface="ＭＳ Ｐゴシック" pitchFamily="34" charset="-128"/>
              </a:rPr>
              <a:t>’? ‘</a:t>
            </a:r>
            <a:r>
              <a:rPr lang="en-US" altLang="fr-FR" sz="1800" b="0" dirty="0" err="1" smtClean="0">
                <a:latin typeface="Arial" pitchFamily="34" charset="0"/>
                <a:ea typeface="ＭＳ Ｐゴシック" pitchFamily="34" charset="-128"/>
              </a:rPr>
              <a:t>consentement</a:t>
            </a:r>
            <a:r>
              <a:rPr lang="en-US" altLang="fr-FR" sz="1800" b="0" dirty="0" smtClean="0">
                <a:latin typeface="Arial" pitchFamily="34" charset="0"/>
                <a:ea typeface="ＭＳ Ｐゴシック" pitchFamily="34" charset="-128"/>
              </a:rPr>
              <a:t>’?</a:t>
            </a:r>
            <a:endParaRPr lang="en-US" altLang="fr-FR" sz="1800" b="0" dirty="0">
              <a:latin typeface="Arial" pitchFamily="34" charset="0"/>
              <a:ea typeface="ＭＳ Ｐゴシック" pitchFamily="34" charset="-128"/>
            </a:endParaRPr>
          </a:p>
          <a:p>
            <a:pPr eaLnBrk="1" hangingPunct="1">
              <a:lnSpc>
                <a:spcPct val="100000"/>
              </a:lnSpc>
              <a:spcBef>
                <a:spcPct val="0"/>
              </a:spcBef>
              <a:buClrTx/>
            </a:pPr>
            <a:r>
              <a:rPr lang="en-US" altLang="fr-FR" sz="1800" b="0" dirty="0" smtClean="0">
                <a:latin typeface="Arial" pitchFamily="34" charset="0"/>
                <a:ea typeface="ＭＳ Ｐゴシック" pitchFamily="34" charset="-128"/>
              </a:rPr>
              <a:t>Le travail </a:t>
            </a:r>
            <a:r>
              <a:rPr lang="en-US" altLang="fr-FR" sz="1800" b="0" dirty="0" err="1" smtClean="0">
                <a:latin typeface="Arial" pitchFamily="34" charset="0"/>
                <a:ea typeface="ＭＳ Ｐゴシック" pitchFamily="34" charset="-128"/>
              </a:rPr>
              <a:t>d’inventaire</a:t>
            </a:r>
            <a:endParaRPr lang="en-US" altLang="fr-FR" sz="1800" b="0" dirty="0">
              <a:latin typeface="Arial" pitchFamily="34" charset="0"/>
              <a:ea typeface="ＭＳ Ｐゴシック" pitchFamily="34" charset="-128"/>
            </a:endParaRPr>
          </a:p>
          <a:p>
            <a:pPr eaLnBrk="1" hangingPunct="1">
              <a:lnSpc>
                <a:spcPct val="100000"/>
              </a:lnSpc>
              <a:spcBef>
                <a:spcPct val="0"/>
              </a:spcBef>
              <a:buClrTx/>
            </a:pPr>
            <a:r>
              <a:rPr lang="en-US" altLang="fr-FR" sz="1800" b="0" dirty="0" smtClean="0">
                <a:latin typeface="Arial" pitchFamily="34" charset="0"/>
                <a:ea typeface="ＭＳ Ｐゴシック" pitchFamily="34" charset="-128"/>
              </a:rPr>
              <a:t>Qui </a:t>
            </a:r>
            <a:r>
              <a:rPr lang="en-US" altLang="fr-FR" sz="1800" b="0" dirty="0" err="1" smtClean="0">
                <a:latin typeface="Arial" pitchFamily="34" charset="0"/>
                <a:ea typeface="ＭＳ Ｐゴシック" pitchFamily="34" charset="-128"/>
              </a:rPr>
              <a:t>peut</a:t>
            </a:r>
            <a:r>
              <a:rPr lang="en-US" altLang="fr-FR" sz="1800" b="0" dirty="0" smtClean="0">
                <a:latin typeface="Arial" pitchFamily="34" charset="0"/>
                <a:ea typeface="ＭＳ Ｐゴシック" pitchFamily="34" charset="-128"/>
              </a:rPr>
              <a:t> donner son </a:t>
            </a:r>
            <a:r>
              <a:rPr lang="en-US" altLang="fr-FR" sz="1800" b="0" dirty="0" err="1" smtClean="0">
                <a:latin typeface="Arial" pitchFamily="34" charset="0"/>
                <a:ea typeface="ＭＳ Ｐゴシック" pitchFamily="34" charset="-128"/>
              </a:rPr>
              <a:t>consentement</a:t>
            </a:r>
            <a:r>
              <a:rPr lang="en-US" altLang="fr-FR" sz="1800" b="0" dirty="0" smtClean="0">
                <a:latin typeface="Arial" pitchFamily="34" charset="0"/>
                <a:ea typeface="ＭＳ Ｐゴシック" pitchFamily="34" charset="-128"/>
              </a:rPr>
              <a:t>?</a:t>
            </a:r>
            <a:endParaRPr lang="en-US" altLang="fr-FR" sz="1800" b="0" dirty="0">
              <a:latin typeface="Arial" pitchFamily="34" charset="0"/>
              <a:ea typeface="ＭＳ Ｐゴシック" pitchFamily="34" charset="-128"/>
            </a:endParaRPr>
          </a:p>
          <a:p>
            <a:pPr eaLnBrk="1" hangingPunct="1">
              <a:lnSpc>
                <a:spcPct val="100000"/>
              </a:lnSpc>
              <a:spcBef>
                <a:spcPct val="0"/>
              </a:spcBef>
              <a:buClrTx/>
            </a:pPr>
            <a:r>
              <a:rPr lang="en-US" altLang="fr-FR" sz="1800" b="0" dirty="0" err="1" smtClean="0">
                <a:latin typeface="Arial" pitchFamily="34" charset="0"/>
                <a:ea typeface="ＭＳ Ｐゴシック" pitchFamily="34" charset="-128"/>
              </a:rPr>
              <a:t>Protéger</a:t>
            </a:r>
            <a:endParaRPr lang="en-US" altLang="fr-FR" sz="1800" b="0" dirty="0">
              <a:latin typeface="Arial" pitchFamily="34" charset="0"/>
              <a:ea typeface="ＭＳ Ｐゴシック" pitchFamily="34" charset="-128"/>
            </a:endParaRPr>
          </a:p>
          <a:p>
            <a:pPr eaLnBrk="1" hangingPunct="1">
              <a:lnSpc>
                <a:spcPct val="100000"/>
              </a:lnSpc>
              <a:spcBef>
                <a:spcPct val="0"/>
              </a:spcBef>
              <a:buClrTx/>
            </a:pPr>
            <a:r>
              <a:rPr lang="en-US" altLang="fr-FR" sz="1800" b="0" dirty="0">
                <a:latin typeface="Arial" pitchFamily="34" charset="0"/>
                <a:ea typeface="ＭＳ Ｐゴシック" pitchFamily="34" charset="-128"/>
              </a:rPr>
              <a:t>Positive enabling features</a:t>
            </a:r>
          </a:p>
          <a:p>
            <a:pPr eaLnBrk="1" hangingPunct="1">
              <a:lnSpc>
                <a:spcPct val="100000"/>
              </a:lnSpc>
              <a:spcBef>
                <a:spcPct val="0"/>
              </a:spcBef>
              <a:buClrTx/>
            </a:pPr>
            <a:r>
              <a:rPr lang="en-US" altLang="fr-FR" sz="1800" b="0" dirty="0" err="1" smtClean="0">
                <a:latin typeface="Arial" pitchFamily="34" charset="0"/>
                <a:ea typeface="ＭＳ Ｐゴシック" pitchFamily="34" charset="-128"/>
              </a:rPr>
              <a:t>Bâtir</a:t>
            </a:r>
            <a:r>
              <a:rPr lang="en-US" altLang="fr-FR" sz="1800" b="0" dirty="0" smtClean="0">
                <a:latin typeface="Arial" pitchFamily="34" charset="0"/>
                <a:ea typeface="ＭＳ Ｐゴシック" pitchFamily="34" charset="-128"/>
              </a:rPr>
              <a:t> </a:t>
            </a:r>
            <a:r>
              <a:rPr lang="en-US" altLang="fr-FR" sz="1800" b="0" dirty="0">
                <a:latin typeface="Arial" pitchFamily="34" charset="0"/>
                <a:ea typeface="ＭＳ Ｐゴシック" pitchFamily="34" charset="-128"/>
              </a:rPr>
              <a:t>un </a:t>
            </a:r>
            <a:r>
              <a:rPr lang="en-US" altLang="fr-FR" sz="1800" b="0" dirty="0" smtClean="0">
                <a:latin typeface="Arial" pitchFamily="34" charset="0"/>
                <a:ea typeface="ＭＳ Ｐゴシック" pitchFamily="34" charset="-128"/>
              </a:rPr>
              <a:t>accord</a:t>
            </a:r>
          </a:p>
          <a:p>
            <a:pPr eaLnBrk="1" hangingPunct="1">
              <a:lnSpc>
                <a:spcPct val="100000"/>
              </a:lnSpc>
              <a:spcBef>
                <a:spcPct val="0"/>
              </a:spcBef>
              <a:buClrTx/>
            </a:pPr>
            <a:r>
              <a:rPr lang="fr-FR" altLang="fr-FR" sz="1800" b="0" dirty="0" smtClean="0">
                <a:latin typeface="Arial" pitchFamily="34" charset="0"/>
                <a:ea typeface="ＭＳ Ｐゴシック" pitchFamily="34" charset="-128"/>
              </a:rPr>
              <a:t>Éléments clés à prendre en compte</a:t>
            </a:r>
            <a:endParaRPr lang="es-ES_tradnl" altLang="fr-FR" sz="1800" b="0" dirty="0">
              <a:latin typeface="Arial" pitchFamily="34" charset="0"/>
              <a:ea typeface="ＭＳ Ｐゴシック" pitchFamily="34" charset="-128"/>
            </a:endParaRPr>
          </a:p>
          <a:p>
            <a:endParaRPr lang="fr-FR" dirty="0"/>
          </a:p>
        </p:txBody>
      </p:sp>
    </p:spTree>
    <p:extLst>
      <p:ext uri="{BB962C8B-B14F-4D97-AF65-F5344CB8AC3E}">
        <p14:creationId xmlns:p14="http://schemas.microsoft.com/office/powerpoint/2010/main" val="490054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88184" y="645281"/>
            <a:ext cx="5759107" cy="5567437"/>
          </a:xfrm>
          <a:prstGeom prst="rect">
            <a:avLst/>
          </a:prstGeom>
        </p:spPr>
      </p:pic>
    </p:spTree>
    <p:extLst>
      <p:ext uri="{BB962C8B-B14F-4D97-AF65-F5344CB8AC3E}">
        <p14:creationId xmlns:p14="http://schemas.microsoft.com/office/powerpoint/2010/main" val="363260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967" y="417513"/>
            <a:ext cx="6893034" cy="861774"/>
          </a:xfrm>
        </p:spPr>
        <p:txBody>
          <a:bodyPr/>
          <a:lstStyle/>
          <a:p>
            <a:pPr algn="just"/>
            <a:r>
              <a:rPr lang="fr-FR" sz="2800" dirty="0" smtClean="0"/>
              <a:t>Le consentement libre, préalable et informé: Pourquoi ? </a:t>
            </a:r>
            <a:endParaRPr lang="fr-FR" sz="2800" dirty="0"/>
          </a:p>
        </p:txBody>
      </p:sp>
      <p:sp>
        <p:nvSpPr>
          <p:cNvPr id="3" name="Content Placeholder 2"/>
          <p:cNvSpPr>
            <a:spLocks noGrp="1"/>
          </p:cNvSpPr>
          <p:nvPr>
            <p:ph idx="1"/>
          </p:nvPr>
        </p:nvSpPr>
        <p:spPr>
          <a:xfrm>
            <a:off x="558801" y="1905000"/>
            <a:ext cx="8204200" cy="4368209"/>
          </a:xfrm>
        </p:spPr>
        <p:txBody>
          <a:bodyPr/>
          <a:lstStyle/>
          <a:p>
            <a:pPr>
              <a:spcBef>
                <a:spcPts val="600"/>
              </a:spcBef>
            </a:pPr>
            <a:r>
              <a:rPr lang="fr-FR" sz="2000" b="0" dirty="0">
                <a:solidFill>
                  <a:srgbClr val="000000"/>
                </a:solidFill>
                <a:ea typeface="ＭＳ Ｐゴシック" pitchFamily="34" charset="-128"/>
                <a:cs typeface="ＭＳ Ｐゴシック" charset="-128"/>
              </a:rPr>
              <a:t>Les expressions culturelles traditionnelles et les savoirs traditionnels constituent la plus grande partie du PCI. Dans de nombreux pays, ils ne sont pas concernés par la législation en matière de droits </a:t>
            </a:r>
            <a:r>
              <a:rPr lang="fr-FR" sz="2000" b="0" dirty="0" smtClean="0">
                <a:solidFill>
                  <a:srgbClr val="000000"/>
                </a:solidFill>
                <a:ea typeface="ＭＳ Ｐゴシック" pitchFamily="34" charset="-128"/>
                <a:cs typeface="ＭＳ Ｐゴシック" charset="-128"/>
              </a:rPr>
              <a:t>d’auteur</a:t>
            </a:r>
            <a:endParaRPr lang="fr-FR" sz="2000" b="0" dirty="0">
              <a:solidFill>
                <a:srgbClr val="000000"/>
              </a:solidFill>
              <a:ea typeface="ＭＳ Ｐゴシック" pitchFamily="34" charset="-128"/>
              <a:cs typeface="ＭＳ Ｐゴシック" charset="-128"/>
            </a:endParaRPr>
          </a:p>
          <a:p>
            <a:pPr>
              <a:spcBef>
                <a:spcPts val="600"/>
              </a:spcBef>
            </a:pPr>
            <a:r>
              <a:rPr lang="fr-FR" sz="2000" b="0" dirty="0">
                <a:solidFill>
                  <a:srgbClr val="000000"/>
                </a:solidFill>
                <a:ea typeface="ＭＳ Ｐゴシック" pitchFamily="34" charset="-128"/>
                <a:cs typeface="ＭＳ Ｐゴシック" charset="-128"/>
              </a:rPr>
              <a:t>Bien que la propriété communautaire de la culture et du PCI soit reconnue et soutenue par la </a:t>
            </a:r>
            <a:r>
              <a:rPr lang="fr-FR" sz="2000" b="0" dirty="0" smtClean="0">
                <a:solidFill>
                  <a:srgbClr val="000000"/>
                </a:solidFill>
                <a:ea typeface="ＭＳ Ｐゴシック" pitchFamily="34" charset="-128"/>
                <a:cs typeface="ＭＳ Ｐゴシック" charset="-128"/>
              </a:rPr>
              <a:t>Convention, </a:t>
            </a:r>
            <a:r>
              <a:rPr lang="fr-FR" sz="2000" b="0" dirty="0">
                <a:solidFill>
                  <a:srgbClr val="000000"/>
                </a:solidFill>
                <a:ea typeface="ＭＳ Ｐゴシック" pitchFamily="34" charset="-128"/>
                <a:cs typeface="ＭＳ Ｐゴシック" charset="-128"/>
              </a:rPr>
              <a:t>peu de pays accordent des droits aux communautés en tant que </a:t>
            </a:r>
            <a:r>
              <a:rPr lang="fr-FR" sz="2000" b="0" dirty="0" smtClean="0">
                <a:solidFill>
                  <a:srgbClr val="000000"/>
                </a:solidFill>
                <a:ea typeface="ＭＳ Ｐゴシック" pitchFamily="34" charset="-128"/>
                <a:cs typeface="ＭＳ Ｐゴシック" charset="-128"/>
              </a:rPr>
              <a:t>telles</a:t>
            </a:r>
            <a:endParaRPr lang="fr-FR" sz="2000" b="0" dirty="0">
              <a:solidFill>
                <a:srgbClr val="000000"/>
              </a:solidFill>
              <a:ea typeface="ＭＳ Ｐゴシック" pitchFamily="34" charset="-128"/>
              <a:cs typeface="ＭＳ Ｐゴシック" charset="-128"/>
            </a:endParaRPr>
          </a:p>
          <a:p>
            <a:pPr>
              <a:spcBef>
                <a:spcPts val="600"/>
              </a:spcBef>
            </a:pPr>
            <a:r>
              <a:rPr lang="fr-FR" sz="2000" b="0" dirty="0">
                <a:solidFill>
                  <a:srgbClr val="000000"/>
                </a:solidFill>
                <a:ea typeface="ＭＳ Ｐゴシック" pitchFamily="34" charset="-128"/>
                <a:cs typeface="ＭＳ Ｐゴシック" charset="-128"/>
              </a:rPr>
              <a:t>Les Conventions de L’UNESCO ne pas sont signées avec des communautés mais avec des Etats Parties, le consentement libre, préalable et </a:t>
            </a:r>
            <a:r>
              <a:rPr lang="fr-FR" sz="2000" b="0" dirty="0" smtClean="0">
                <a:solidFill>
                  <a:srgbClr val="000000"/>
                </a:solidFill>
                <a:ea typeface="ＭＳ Ｐゴシック" pitchFamily="34" charset="-128"/>
                <a:cs typeface="ＭＳ Ｐゴシック" charset="-128"/>
              </a:rPr>
              <a:t>informé </a:t>
            </a:r>
            <a:r>
              <a:rPr lang="fr-FR" sz="2000" b="0" dirty="0">
                <a:solidFill>
                  <a:srgbClr val="000000"/>
                </a:solidFill>
                <a:ea typeface="ＭＳ Ｐゴシック" pitchFamily="34" charset="-128"/>
                <a:cs typeface="ＭＳ Ｐゴシック" charset="-128"/>
              </a:rPr>
              <a:t>permet aux communautés de disposer d’un instrument </a:t>
            </a:r>
            <a:r>
              <a:rPr lang="fr-FR" sz="2000" b="0" dirty="0" smtClean="0">
                <a:solidFill>
                  <a:srgbClr val="000000"/>
                </a:solidFill>
                <a:ea typeface="ＭＳ Ｐゴシック" pitchFamily="34" charset="-128"/>
                <a:cs typeface="ＭＳ Ｐゴシック" charset="-128"/>
              </a:rPr>
              <a:t>utile</a:t>
            </a:r>
            <a:endParaRPr lang="fr-FR" sz="2000" b="0" dirty="0">
              <a:solidFill>
                <a:srgbClr val="000000"/>
              </a:solidFill>
              <a:ea typeface="ＭＳ Ｐゴシック" pitchFamily="34" charset="-128"/>
              <a:cs typeface="ＭＳ Ｐゴシック" charset="-128"/>
            </a:endParaRPr>
          </a:p>
          <a:p>
            <a:pPr>
              <a:spcBef>
                <a:spcPts val="600"/>
              </a:spcBef>
            </a:pPr>
            <a:r>
              <a:rPr lang="fr-FR" sz="2000" b="0" dirty="0">
                <a:solidFill>
                  <a:srgbClr val="000000"/>
                </a:solidFill>
                <a:ea typeface="ＭＳ Ｐゴシック" pitchFamily="34" charset="-128"/>
                <a:cs typeface="ＭＳ Ｐゴシック" charset="-128"/>
              </a:rPr>
              <a:t>S</a:t>
            </a:r>
            <a:r>
              <a:rPr lang="fr-FR" sz="2000" b="0" dirty="0" smtClean="0">
                <a:solidFill>
                  <a:srgbClr val="000000"/>
                </a:solidFill>
                <a:ea typeface="ＭＳ Ｐゴシック" pitchFamily="34" charset="-128"/>
                <a:cs typeface="ＭＳ Ｐゴシック" charset="-128"/>
              </a:rPr>
              <a:t>ensibilise </a:t>
            </a:r>
            <a:r>
              <a:rPr lang="fr-FR" sz="2000" b="0" dirty="0">
                <a:solidFill>
                  <a:srgbClr val="000000"/>
                </a:solidFill>
                <a:ea typeface="ＭＳ Ｐゴシック" pitchFamily="34" charset="-128"/>
                <a:cs typeface="ＭＳ Ｐゴシック" charset="-128"/>
              </a:rPr>
              <a:t>les communautés qui veulent avoir leur mot à dire dans l’utilisation, l’exploitation et la pratique de leurs </a:t>
            </a:r>
            <a:r>
              <a:rPr lang="fr-FR" sz="2000" b="0" dirty="0" smtClean="0">
                <a:solidFill>
                  <a:srgbClr val="000000"/>
                </a:solidFill>
                <a:ea typeface="ＭＳ Ｐゴシック" pitchFamily="34" charset="-128"/>
                <a:cs typeface="ＭＳ Ｐゴシック" charset="-128"/>
              </a:rPr>
              <a:t>traditions </a:t>
            </a:r>
          </a:p>
          <a:p>
            <a:pPr>
              <a:spcBef>
                <a:spcPts val="600"/>
              </a:spcBef>
            </a:pPr>
            <a:r>
              <a:rPr lang="fr-FR" sz="2000" b="0" dirty="0" smtClean="0">
                <a:solidFill>
                  <a:srgbClr val="000000"/>
                </a:solidFill>
                <a:ea typeface="ＭＳ Ｐゴシック" pitchFamily="34" charset="-128"/>
                <a:cs typeface="ＭＳ Ｐゴシック" charset="-128"/>
              </a:rPr>
              <a:t>Une norme émergente pour les droits des peuples autochtones</a:t>
            </a:r>
          </a:p>
          <a:p>
            <a:pPr>
              <a:spcBef>
                <a:spcPts val="600"/>
              </a:spcBef>
            </a:pPr>
            <a:r>
              <a:rPr lang="fr-FR" sz="2000" b="0" dirty="0" smtClean="0">
                <a:solidFill>
                  <a:srgbClr val="000000"/>
                </a:solidFill>
                <a:ea typeface="ＭＳ Ｐゴシック" pitchFamily="34" charset="-128"/>
                <a:cs typeface="ＭＳ Ｐゴシック" charset="-128"/>
              </a:rPr>
              <a:t>UNECO, ONU, Organisation mondiale de la propriété intellectuelle</a:t>
            </a:r>
            <a:endParaRPr lang="fr-FR" sz="2000" b="0" dirty="0">
              <a:solidFill>
                <a:srgbClr val="000000"/>
              </a:solidFill>
              <a:ea typeface="ＭＳ Ｐゴシック" pitchFamily="34" charset="-128"/>
              <a:cs typeface="ＭＳ Ｐゴシック" charset="-128"/>
            </a:endParaRPr>
          </a:p>
          <a:p>
            <a:pPr>
              <a:buFont typeface="Wingdings" pitchFamily="2" charset="2"/>
              <a:buChar char="v"/>
            </a:pPr>
            <a:endParaRPr lang="fr-FR" sz="2000" b="0" dirty="0" smtClean="0"/>
          </a:p>
        </p:txBody>
      </p:sp>
    </p:spTree>
    <p:extLst>
      <p:ext uri="{BB962C8B-B14F-4D97-AF65-F5344CB8AC3E}">
        <p14:creationId xmlns:p14="http://schemas.microsoft.com/office/powerpoint/2010/main" val="16504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61774"/>
          </a:xfrm>
        </p:spPr>
        <p:txBody>
          <a:bodyPr/>
          <a:lstStyle/>
          <a:p>
            <a:pPr algn="just"/>
            <a:r>
              <a:rPr lang="fr-FR" sz="2800" dirty="0"/>
              <a:t>U</a:t>
            </a:r>
            <a:r>
              <a:rPr lang="fr-FR" sz="2800" dirty="0" smtClean="0"/>
              <a:t>ne norme émergente pour les droits des peuples autochtones</a:t>
            </a:r>
          </a:p>
        </p:txBody>
      </p:sp>
      <p:sp>
        <p:nvSpPr>
          <p:cNvPr id="3" name="Content Placeholder 2"/>
          <p:cNvSpPr>
            <a:spLocks noGrp="1"/>
          </p:cNvSpPr>
          <p:nvPr>
            <p:ph idx="1"/>
          </p:nvPr>
        </p:nvSpPr>
        <p:spPr>
          <a:xfrm>
            <a:off x="2282825" y="1900612"/>
            <a:ext cx="6480175" cy="1745093"/>
          </a:xfrm>
        </p:spPr>
        <p:txBody>
          <a:bodyPr/>
          <a:lstStyle/>
          <a:p>
            <a:pPr marL="0" indent="0">
              <a:spcBef>
                <a:spcPct val="0"/>
              </a:spcBef>
              <a:buNone/>
              <a:defRPr/>
            </a:pPr>
            <a:r>
              <a:rPr lang="fr-FR" sz="1800" b="0" dirty="0">
                <a:latin typeface="Arial" pitchFamily="34" charset="0"/>
                <a:ea typeface="ＭＳ Ｐゴシック" pitchFamily="34" charset="-128"/>
              </a:rPr>
              <a:t>Déclaration des Nations unies sur les droits des peuples </a:t>
            </a:r>
            <a:r>
              <a:rPr lang="fr-FR" sz="1800" b="0" dirty="0" smtClean="0">
                <a:latin typeface="Arial" pitchFamily="34" charset="0"/>
                <a:ea typeface="ＭＳ Ｐゴシック" pitchFamily="34" charset="-128"/>
              </a:rPr>
              <a:t>autochtones</a:t>
            </a:r>
          </a:p>
          <a:p>
            <a:pPr marL="0" indent="0">
              <a:spcBef>
                <a:spcPct val="0"/>
              </a:spcBef>
              <a:buNone/>
              <a:defRPr/>
            </a:pPr>
            <a:endParaRPr lang="fr-FR" sz="1800" b="0" dirty="0" smtClean="0">
              <a:latin typeface="Arial" pitchFamily="34" charset="0"/>
              <a:ea typeface="ＭＳ Ｐゴシック" pitchFamily="34" charset="-128"/>
            </a:endParaRPr>
          </a:p>
          <a:p>
            <a:pPr>
              <a:spcBef>
                <a:spcPct val="0"/>
              </a:spcBef>
              <a:defRPr/>
            </a:pPr>
            <a:r>
              <a:rPr lang="fr-FR" sz="1800" b="0" dirty="0" smtClean="0">
                <a:latin typeface="Arial" pitchFamily="34" charset="0"/>
                <a:ea typeface="ＭＳ Ｐゴシック" pitchFamily="34" charset="-128"/>
              </a:rPr>
              <a:t>Article </a:t>
            </a:r>
            <a:r>
              <a:rPr lang="fr-FR" sz="1800" b="0" dirty="0">
                <a:latin typeface="Arial" pitchFamily="34" charset="0"/>
                <a:ea typeface="ＭＳ Ｐゴシック" pitchFamily="34" charset="-128"/>
              </a:rPr>
              <a:t>11</a:t>
            </a:r>
          </a:p>
          <a:p>
            <a:pPr>
              <a:spcBef>
                <a:spcPct val="0"/>
              </a:spcBef>
              <a:defRPr/>
            </a:pPr>
            <a:r>
              <a:rPr lang="fr-FR" sz="1800" b="0" dirty="0">
                <a:latin typeface="Arial" pitchFamily="34" charset="0"/>
                <a:ea typeface="ＭＳ Ｐゴシック" pitchFamily="34" charset="-128"/>
              </a:rPr>
              <a:t>Article 12</a:t>
            </a:r>
          </a:p>
          <a:p>
            <a:pPr>
              <a:spcBef>
                <a:spcPct val="0"/>
              </a:spcBef>
              <a:defRPr/>
            </a:pPr>
            <a:r>
              <a:rPr lang="fr-FR" sz="1800" b="0" dirty="0">
                <a:latin typeface="Arial" pitchFamily="34" charset="0"/>
                <a:ea typeface="ＭＳ Ｐゴシック" pitchFamily="34" charset="-128"/>
              </a:rPr>
              <a:t>Article 19</a:t>
            </a:r>
          </a:p>
          <a:p>
            <a:pPr marL="0" indent="0">
              <a:spcBef>
                <a:spcPct val="0"/>
              </a:spcBef>
              <a:buNone/>
              <a:defRPr/>
            </a:pPr>
            <a:endParaRPr lang="fr-FR" sz="1800" b="0" dirty="0">
              <a:latin typeface="Arial" pitchFamily="34" charset="0"/>
              <a:ea typeface="ＭＳ Ｐゴシック" pitchFamily="34" charset="-128"/>
            </a:endParaRPr>
          </a:p>
          <a:p>
            <a:pPr marL="0" indent="0">
              <a:spcBef>
                <a:spcPct val="0"/>
              </a:spcBef>
              <a:buNone/>
              <a:defRPr/>
            </a:pPr>
            <a:endParaRPr lang="fr-FR" sz="1800" b="0" dirty="0">
              <a:latin typeface="Arial" pitchFamily="34" charset="0"/>
              <a:ea typeface="ＭＳ Ｐゴシック" pitchFamily="34" charset="-128"/>
            </a:endParaRPr>
          </a:p>
        </p:txBody>
      </p:sp>
    </p:spTree>
    <p:extLst>
      <p:ext uri="{BB962C8B-B14F-4D97-AF65-F5344CB8AC3E}">
        <p14:creationId xmlns:p14="http://schemas.microsoft.com/office/powerpoint/2010/main" val="225822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984885"/>
          </a:xfrm>
        </p:spPr>
        <p:txBody>
          <a:bodyPr/>
          <a:lstStyle/>
          <a:p>
            <a:r>
              <a:rPr lang="en-IN" dirty="0" smtClean="0"/>
              <a:t>Consentement libre, préalable et informé</a:t>
            </a:r>
            <a:endParaRPr lang="en-IN" dirty="0"/>
          </a:p>
        </p:txBody>
      </p:sp>
      <p:sp>
        <p:nvSpPr>
          <p:cNvPr id="7" name="Oval 6"/>
          <p:cNvSpPr/>
          <p:nvPr/>
        </p:nvSpPr>
        <p:spPr>
          <a:xfrm>
            <a:off x="1621206" y="2586407"/>
            <a:ext cx="2548792" cy="2338755"/>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p>
        </p:txBody>
      </p:sp>
      <p:sp>
        <p:nvSpPr>
          <p:cNvPr id="11" name="TextBox 10"/>
          <p:cNvSpPr txBox="1"/>
          <p:nvPr/>
        </p:nvSpPr>
        <p:spPr>
          <a:xfrm>
            <a:off x="2082800" y="3527122"/>
            <a:ext cx="1283677" cy="430887"/>
          </a:xfrm>
          <a:prstGeom prst="rect">
            <a:avLst/>
          </a:prstGeom>
          <a:noFill/>
        </p:spPr>
        <p:txBody>
          <a:bodyPr wrap="square" lIns="0" tIns="0" rIns="0" bIns="0" rtlCol="0">
            <a:spAutoFit/>
          </a:bodyPr>
          <a:lstStyle/>
          <a:p>
            <a:r>
              <a:rPr lang="fr-FR" sz="2800" dirty="0" smtClean="0"/>
              <a:t>Ethique</a:t>
            </a:r>
          </a:p>
        </p:txBody>
      </p:sp>
      <p:sp>
        <p:nvSpPr>
          <p:cNvPr id="12" name="TextBox 11"/>
          <p:cNvSpPr txBox="1"/>
          <p:nvPr/>
        </p:nvSpPr>
        <p:spPr>
          <a:xfrm>
            <a:off x="5301762" y="3094892"/>
            <a:ext cx="1143000" cy="1107996"/>
          </a:xfrm>
          <a:prstGeom prst="rect">
            <a:avLst/>
          </a:prstGeom>
          <a:noFill/>
        </p:spPr>
        <p:txBody>
          <a:bodyPr wrap="square" lIns="0" tIns="0" rIns="0" bIns="0" rtlCol="0">
            <a:spAutoFit/>
          </a:bodyPr>
          <a:lstStyle/>
          <a:p>
            <a:r>
              <a:rPr lang="en-US" sz="2400" b="1" dirty="0" smtClean="0"/>
              <a:t>Legal Instrument</a:t>
            </a:r>
            <a:endParaRPr lang="en-IN" sz="2400" b="1" dirty="0" err="1" smtClean="0"/>
          </a:p>
        </p:txBody>
      </p:sp>
      <p:sp>
        <p:nvSpPr>
          <p:cNvPr id="13" name="Oval 12"/>
          <p:cNvSpPr/>
          <p:nvPr/>
        </p:nvSpPr>
        <p:spPr>
          <a:xfrm>
            <a:off x="4901518" y="2620106"/>
            <a:ext cx="2548792" cy="2338755"/>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p>
        </p:txBody>
      </p:sp>
      <p:sp>
        <p:nvSpPr>
          <p:cNvPr id="14" name="TextBox 13"/>
          <p:cNvSpPr txBox="1"/>
          <p:nvPr/>
        </p:nvSpPr>
        <p:spPr>
          <a:xfrm>
            <a:off x="5301762" y="3173930"/>
            <a:ext cx="1732084" cy="861774"/>
          </a:xfrm>
          <a:prstGeom prst="rect">
            <a:avLst/>
          </a:prstGeom>
          <a:noFill/>
        </p:spPr>
        <p:txBody>
          <a:bodyPr wrap="square" lIns="0" tIns="0" rIns="0" bIns="0" rtlCol="0">
            <a:spAutoFit/>
          </a:bodyPr>
          <a:lstStyle/>
          <a:p>
            <a:pPr algn="ctr"/>
            <a:r>
              <a:rPr lang="en-US" sz="2800" dirty="0" smtClean="0"/>
              <a:t>Instrument </a:t>
            </a:r>
            <a:r>
              <a:rPr lang="fr-FR" sz="2800" dirty="0" smtClean="0"/>
              <a:t>juridique</a:t>
            </a:r>
          </a:p>
        </p:txBody>
      </p:sp>
      <p:sp>
        <p:nvSpPr>
          <p:cNvPr id="15" name="Curved Left Arrow 14"/>
          <p:cNvSpPr/>
          <p:nvPr/>
        </p:nvSpPr>
        <p:spPr>
          <a:xfrm>
            <a:off x="4169998" y="3181407"/>
            <a:ext cx="731520" cy="121615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38186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800" y="417513"/>
            <a:ext cx="6480175" cy="984885"/>
          </a:xfrm>
        </p:spPr>
        <p:txBody>
          <a:bodyPr/>
          <a:lstStyle/>
          <a:p>
            <a:r>
              <a:rPr lang="fr-FR" spc="-100" dirty="0" smtClean="0">
                <a:ln w="3200">
                  <a:solidFill>
                    <a:srgbClr val="D6ECFF">
                      <a:shade val="75000"/>
                      <a:alpha val="25000"/>
                    </a:srgbClr>
                  </a:solidFill>
                  <a:prstDash val="solid"/>
                  <a:round/>
                </a:ln>
                <a:ea typeface="Arial Unicode MS" pitchFamily="34" charset="-128"/>
                <a:cs typeface="Arial Unicode MS" pitchFamily="34" charset="-128"/>
              </a:rPr>
              <a:t>Le consentement libre, préalable et informé et la Convention (1)</a:t>
            </a:r>
            <a:endParaRPr lang="fr-FR" spc="-100" dirty="0">
              <a:ln w="3200">
                <a:solidFill>
                  <a:srgbClr val="D6ECFF">
                    <a:shade val="75000"/>
                    <a:alpha val="25000"/>
                  </a:srgbClr>
                </a:solidFill>
                <a:prstDash val="solid"/>
                <a:round/>
              </a:ln>
              <a:ea typeface="Arial Unicode MS" pitchFamily="34" charset="-128"/>
              <a:cs typeface="Arial Unicode MS" pitchFamily="34" charset="-128"/>
            </a:endParaRPr>
          </a:p>
        </p:txBody>
      </p:sp>
      <p:sp>
        <p:nvSpPr>
          <p:cNvPr id="3" name="Content Placeholder 2"/>
          <p:cNvSpPr>
            <a:spLocks noGrp="1"/>
          </p:cNvSpPr>
          <p:nvPr>
            <p:ph idx="1"/>
          </p:nvPr>
        </p:nvSpPr>
        <p:spPr>
          <a:xfrm>
            <a:off x="2281237" y="1905000"/>
            <a:ext cx="6473825" cy="3273056"/>
          </a:xfrm>
        </p:spPr>
        <p:txBody>
          <a:bodyPr/>
          <a:lstStyle/>
          <a:p>
            <a:pPr marL="179388" indent="-179388" eaLnBrk="1" hangingPunct="1">
              <a:lnSpc>
                <a:spcPct val="100000"/>
              </a:lnSpc>
              <a:spcBef>
                <a:spcPts val="600"/>
              </a:spcBef>
              <a:buClrTx/>
              <a:buNone/>
            </a:pPr>
            <a:r>
              <a:rPr lang="fr-FR" sz="2000" dirty="0">
                <a:latin typeface="Arial" pitchFamily="34" charset="0"/>
                <a:ea typeface="ＭＳ Ｐゴシック" pitchFamily="34" charset="-128"/>
              </a:rPr>
              <a:t>Le consentement libre, préalable et informé est exigé et son obtention doit être décrite</a:t>
            </a:r>
          </a:p>
          <a:p>
            <a:pPr marL="179388" lvl="1" indent="-179388" eaLnBrk="1" hangingPunct="1">
              <a:spcBef>
                <a:spcPts val="600"/>
              </a:spcBef>
            </a:pPr>
            <a:r>
              <a:rPr lang="fr-FR" sz="2000" dirty="0">
                <a:latin typeface="Arial" pitchFamily="34" charset="0"/>
                <a:ea typeface="ＭＳ Ｐゴシック" pitchFamily="34" charset="-128"/>
              </a:rPr>
              <a:t>Candidature</a:t>
            </a:r>
          </a:p>
          <a:p>
            <a:pPr marL="179388" lvl="1" indent="-179388" eaLnBrk="1" hangingPunct="1">
              <a:spcBef>
                <a:spcPts val="600"/>
              </a:spcBef>
            </a:pPr>
            <a:r>
              <a:rPr lang="fr-FR" sz="2000" dirty="0" smtClean="0">
                <a:latin typeface="Arial" pitchFamily="34" charset="0"/>
                <a:ea typeface="ＭＳ Ｐゴシック" pitchFamily="34" charset="-128"/>
              </a:rPr>
              <a:t>Sauvegarde</a:t>
            </a:r>
          </a:p>
          <a:p>
            <a:pPr marL="179388" lvl="1" indent="-179388" eaLnBrk="1" hangingPunct="1">
              <a:spcBef>
                <a:spcPts val="600"/>
              </a:spcBef>
            </a:pPr>
            <a:endParaRPr lang="en-US" sz="2000" dirty="0">
              <a:latin typeface="Arial" pitchFamily="34" charset="0"/>
              <a:ea typeface="ＭＳ Ｐゴシック" pitchFamily="34" charset="-128"/>
            </a:endParaRPr>
          </a:p>
          <a:p>
            <a:pPr marL="179388" indent="-179388" eaLnBrk="1" hangingPunct="1">
              <a:lnSpc>
                <a:spcPct val="100000"/>
              </a:lnSpc>
              <a:spcBef>
                <a:spcPts val="600"/>
              </a:spcBef>
              <a:buClrTx/>
              <a:buNone/>
            </a:pPr>
            <a:r>
              <a:rPr lang="fr-FR" sz="2000" dirty="0">
                <a:latin typeface="Arial" pitchFamily="34" charset="0"/>
                <a:ea typeface="ＭＳ Ｐゴシック" pitchFamily="34" charset="-128"/>
              </a:rPr>
              <a:t>Le consentement libre, préalable et informé est recommandé</a:t>
            </a:r>
          </a:p>
          <a:p>
            <a:pPr marL="179388" lvl="1" indent="-179388" eaLnBrk="1" hangingPunct="1">
              <a:spcBef>
                <a:spcPts val="600"/>
              </a:spcBef>
            </a:pPr>
            <a:r>
              <a:rPr lang="fr-FR" sz="2000" dirty="0">
                <a:latin typeface="Arial" pitchFamily="34" charset="0"/>
                <a:ea typeface="ＭＳ Ｐゴシック" pitchFamily="34" charset="-128"/>
              </a:rPr>
              <a:t>Inventaire</a:t>
            </a:r>
          </a:p>
        </p:txBody>
      </p:sp>
    </p:spTree>
    <p:extLst>
      <p:ext uri="{BB962C8B-B14F-4D97-AF65-F5344CB8AC3E}">
        <p14:creationId xmlns:p14="http://schemas.microsoft.com/office/powerpoint/2010/main" val="33845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2082800" y="417513"/>
            <a:ext cx="6680201" cy="984885"/>
          </a:xfrm>
          <a:extLst/>
        </p:spPr>
        <p:txBody>
          <a:bodyPr/>
          <a:lstStyle/>
          <a:p>
            <a:pPr algn="just" eaLnBrk="1" hangingPunct="1">
              <a:defRPr/>
            </a:pPr>
            <a:r>
              <a:rPr lang="fr-FR" dirty="0" smtClean="0"/>
              <a:t>Le consentement libre, préalable et informé et la Convention (2)</a:t>
            </a:r>
          </a:p>
        </p:txBody>
      </p:sp>
      <p:sp>
        <p:nvSpPr>
          <p:cNvPr id="6147" name="Espace réservé du contenu 2"/>
          <p:cNvSpPr>
            <a:spLocks noGrp="1"/>
          </p:cNvSpPr>
          <p:nvPr>
            <p:ph idx="1"/>
          </p:nvPr>
        </p:nvSpPr>
        <p:spPr>
          <a:xfrm>
            <a:off x="513567" y="1894841"/>
            <a:ext cx="8249433" cy="4308872"/>
          </a:xfrm>
        </p:spPr>
        <p:txBody>
          <a:bodyPr/>
          <a:lstStyle/>
          <a:p>
            <a:pPr marL="179388" indent="-179388" eaLnBrk="1" hangingPunct="1">
              <a:lnSpc>
                <a:spcPct val="100000"/>
              </a:lnSpc>
              <a:spcBef>
                <a:spcPts val="600"/>
              </a:spcBef>
              <a:buClrTx/>
              <a:buSzPct val="85000"/>
            </a:pPr>
            <a:r>
              <a:rPr lang="fr-FR" sz="2000" b="0" dirty="0">
                <a:latin typeface="Arial" pitchFamily="34" charset="0"/>
                <a:ea typeface="ＭＳ Ｐゴシック" pitchFamily="34" charset="-128"/>
              </a:rPr>
              <a:t>Différentes mesures de sauvegarde prévues dans la Convention exigent le consentement libre, préalable et informé de la communauté concernée.</a:t>
            </a:r>
          </a:p>
          <a:p>
            <a:pPr marL="179388" indent="-179388" eaLnBrk="1" hangingPunct="1">
              <a:lnSpc>
                <a:spcPct val="100000"/>
              </a:lnSpc>
              <a:spcBef>
                <a:spcPts val="600"/>
              </a:spcBef>
              <a:buClrTx/>
              <a:buSzPct val="85000"/>
            </a:pPr>
            <a:endParaRPr lang="en-US" sz="2000" b="0" dirty="0">
              <a:latin typeface="Arial" pitchFamily="34" charset="0"/>
              <a:ea typeface="ＭＳ Ｐゴシック" pitchFamily="34" charset="-128"/>
            </a:endParaRPr>
          </a:p>
          <a:p>
            <a:pPr marL="179388" indent="-179388" eaLnBrk="1" hangingPunct="1">
              <a:lnSpc>
                <a:spcPct val="100000"/>
              </a:lnSpc>
              <a:spcBef>
                <a:spcPts val="600"/>
              </a:spcBef>
              <a:buClrTx/>
              <a:buSzPct val="85000"/>
            </a:pPr>
            <a:r>
              <a:rPr lang="fr-FR" sz="2000" b="0" dirty="0">
                <a:latin typeface="Arial" pitchFamily="34" charset="0"/>
                <a:ea typeface="ＭＳ Ｐゴシック" pitchFamily="34" charset="-128"/>
              </a:rPr>
              <a:t>Le consentement libre, préalable et informé est exigé pour la préparation et la soumission des dossiers de candidature à l’inscription sur les listes de la Convention. </a:t>
            </a:r>
          </a:p>
          <a:p>
            <a:pPr marL="179388" indent="-179388" eaLnBrk="1" hangingPunct="1">
              <a:lnSpc>
                <a:spcPct val="100000"/>
              </a:lnSpc>
              <a:spcBef>
                <a:spcPts val="600"/>
              </a:spcBef>
              <a:buClrTx/>
              <a:buSzPct val="85000"/>
            </a:pPr>
            <a:endParaRPr lang="en-US" sz="2000" b="0" dirty="0">
              <a:latin typeface="Arial" pitchFamily="34" charset="0"/>
              <a:ea typeface="ＭＳ Ｐゴシック" pitchFamily="34" charset="-128"/>
            </a:endParaRPr>
          </a:p>
          <a:p>
            <a:pPr marL="179388" indent="-179388" eaLnBrk="1" hangingPunct="1">
              <a:lnSpc>
                <a:spcPct val="100000"/>
              </a:lnSpc>
              <a:spcBef>
                <a:spcPts val="600"/>
              </a:spcBef>
              <a:buClrTx/>
              <a:buSzPct val="85000"/>
            </a:pPr>
            <a:r>
              <a:rPr lang="fr-FR" sz="2000" b="0" dirty="0">
                <a:latin typeface="Arial" pitchFamily="34" charset="0"/>
                <a:ea typeface="ＭＳ Ｐゴシック" pitchFamily="34" charset="-128"/>
              </a:rPr>
              <a:t>Le consentement de la communauté est également exigé lorsqu’un État Partie présente la candidature d’une pratique à la sélection des meilleures pratiques de sauvegarde (DO 7, P.5) ou lorsqu’il prépare une action de sensibilisation qui concerne le PCI d’un ou de plusieurs groupes spécifiques (DO 101(b))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282825" y="417513"/>
            <a:ext cx="6480175" cy="984885"/>
          </a:xfrm>
          <a:extLst/>
        </p:spPr>
        <p:txBody>
          <a:bodyPr/>
          <a:lstStyle/>
          <a:p>
            <a:pPr eaLnBrk="1" hangingPunct="1">
              <a:defRPr/>
            </a:pPr>
            <a:r>
              <a:rPr lang="fr-FR" spc="-100" dirty="0" smtClean="0">
                <a:ln w="3200">
                  <a:solidFill>
                    <a:srgbClr val="D6ECFF">
                      <a:shade val="75000"/>
                      <a:alpha val="25000"/>
                    </a:srgbClr>
                  </a:solidFill>
                  <a:prstDash val="solid"/>
                  <a:round/>
                </a:ln>
                <a:solidFill>
                  <a:prstClr val="black"/>
                </a:solidFill>
                <a:ea typeface="Arial Unicode MS" pitchFamily="34" charset="-128"/>
                <a:cs typeface="Arial Unicode MS" pitchFamily="34" charset="-128"/>
              </a:rPr>
              <a:t>Le consentement libre préalable et informé et la Convention (3)</a:t>
            </a:r>
            <a:endParaRPr lang="fr-FR" dirty="0" smtClean="0"/>
          </a:p>
        </p:txBody>
      </p:sp>
      <p:sp>
        <p:nvSpPr>
          <p:cNvPr id="7171" name="Espace réservé du contenu 2"/>
          <p:cNvSpPr>
            <a:spLocks noGrp="1"/>
          </p:cNvSpPr>
          <p:nvPr>
            <p:ph sz="half" idx="2"/>
          </p:nvPr>
        </p:nvSpPr>
        <p:spPr>
          <a:xfrm>
            <a:off x="812271" y="1924981"/>
            <a:ext cx="8069262" cy="4739759"/>
          </a:xfrm>
        </p:spPr>
        <p:txBody>
          <a:bodyPr/>
          <a:lstStyle/>
          <a:p>
            <a:pPr marL="179388" indent="-179388" eaLnBrk="1" hangingPunct="1">
              <a:lnSpc>
                <a:spcPct val="100000"/>
              </a:lnSpc>
              <a:spcBef>
                <a:spcPct val="0"/>
              </a:spcBef>
              <a:buClrTx/>
            </a:pPr>
            <a:r>
              <a:rPr lang="fr-FR" sz="2000" b="0" dirty="0">
                <a:solidFill>
                  <a:srgbClr val="000000"/>
                </a:solidFill>
                <a:latin typeface="Arial" pitchFamily="34" charset="0"/>
                <a:ea typeface="ＭＳ Ｐゴシック" pitchFamily="34" charset="-128"/>
              </a:rPr>
              <a:t>Parmi les critères de sélection pour l’inscription sur la Liste de sauvegarde urgente, on trouve, par exemple, les points suivants </a:t>
            </a:r>
            <a:r>
              <a:rPr lang="fr-FR" sz="2000" b="0" dirty="0" smtClean="0">
                <a:solidFill>
                  <a:srgbClr val="000000"/>
                </a:solidFill>
                <a:latin typeface="Arial" pitchFamily="34" charset="0"/>
                <a:ea typeface="ＭＳ Ｐゴシック" pitchFamily="34" charset="-128"/>
              </a:rPr>
              <a:t>:</a:t>
            </a:r>
          </a:p>
          <a:p>
            <a:pPr marL="0" indent="0" eaLnBrk="1" hangingPunct="1">
              <a:lnSpc>
                <a:spcPct val="100000"/>
              </a:lnSpc>
              <a:spcBef>
                <a:spcPct val="0"/>
              </a:spcBef>
              <a:buClrTx/>
              <a:buNone/>
            </a:pPr>
            <a:endParaRPr lang="fr-FR" sz="2000" b="0" dirty="0" smtClean="0">
              <a:solidFill>
                <a:srgbClr val="000000"/>
              </a:solidFill>
              <a:latin typeface="Arial" pitchFamily="34" charset="0"/>
              <a:ea typeface="ＭＳ Ｐゴシック" pitchFamily="34" charset="-128"/>
            </a:endParaRPr>
          </a:p>
          <a:p>
            <a:pPr marL="179388" indent="-179388" eaLnBrk="1" hangingPunct="1">
              <a:lnSpc>
                <a:spcPct val="100000"/>
              </a:lnSpc>
              <a:spcBef>
                <a:spcPct val="0"/>
              </a:spcBef>
              <a:buClrTx/>
            </a:pPr>
            <a:r>
              <a:rPr lang="fr-FR" sz="2000" b="0" dirty="0" smtClean="0">
                <a:solidFill>
                  <a:srgbClr val="000000"/>
                </a:solidFill>
                <a:latin typeface="Arial" pitchFamily="34" charset="0"/>
                <a:ea typeface="ＭＳ Ｐゴシック" pitchFamily="34" charset="-128"/>
              </a:rPr>
              <a:t>U.4 </a:t>
            </a:r>
            <a:r>
              <a:rPr lang="fr-FR" sz="2000" b="0" dirty="0">
                <a:solidFill>
                  <a:srgbClr val="000000"/>
                </a:solidFill>
                <a:latin typeface="Arial" pitchFamily="34" charset="0"/>
                <a:ea typeface="ＭＳ Ｐゴシック" pitchFamily="34" charset="-128"/>
              </a:rPr>
              <a:t>L’élément a été soumis au terme de la participation la plus large possible de la communauté, du groupe ou, le cas échéant, des individus concernés et avec leur consentement libre, préalable et informé</a:t>
            </a:r>
            <a:r>
              <a:rPr lang="fr-FR" sz="2000" b="0" dirty="0" smtClean="0">
                <a:solidFill>
                  <a:srgbClr val="000000"/>
                </a:solidFill>
                <a:latin typeface="Arial" pitchFamily="34" charset="0"/>
                <a:ea typeface="ＭＳ Ｐゴシック" pitchFamily="34" charset="-128"/>
              </a:rPr>
              <a:t>.</a:t>
            </a:r>
          </a:p>
          <a:p>
            <a:pPr marL="0" indent="0" eaLnBrk="1" hangingPunct="1">
              <a:lnSpc>
                <a:spcPct val="100000"/>
              </a:lnSpc>
              <a:spcBef>
                <a:spcPct val="0"/>
              </a:spcBef>
              <a:buClrTx/>
              <a:buNone/>
            </a:pPr>
            <a:endParaRPr lang="fr-FR" sz="2000" b="0" dirty="0">
              <a:solidFill>
                <a:srgbClr val="000000"/>
              </a:solidFill>
              <a:latin typeface="Arial" pitchFamily="34" charset="0"/>
              <a:ea typeface="ＭＳ Ｐゴシック" pitchFamily="34" charset="-128"/>
            </a:endParaRPr>
          </a:p>
          <a:p>
            <a:pPr marL="179388" indent="-179388" eaLnBrk="1" hangingPunct="1">
              <a:lnSpc>
                <a:spcPct val="100000"/>
              </a:lnSpc>
              <a:spcBef>
                <a:spcPct val="0"/>
              </a:spcBef>
              <a:buClrTx/>
            </a:pPr>
            <a:r>
              <a:rPr lang="fr-FR" sz="2000" b="0" dirty="0">
                <a:solidFill>
                  <a:srgbClr val="000000"/>
                </a:solidFill>
                <a:latin typeface="Arial" pitchFamily="34" charset="0"/>
                <a:ea typeface="ＭＳ Ｐゴシック" pitchFamily="34" charset="-128"/>
              </a:rPr>
              <a:t>Lors de sa dernière session, l’Organe consultatif en charge de l’examen des candidatures a précisé que les soumissions ne doivent pas uniquement démontrer que le consentement a été donné par les communautés mais qu’elles doivent également décrire la procédure qui a conduit à l’obtention du consentement libre, préalable et informé.  </a:t>
            </a:r>
          </a:p>
          <a:p>
            <a:pPr eaLnBrk="1" hangingPunct="1"/>
            <a:endParaRPr lang="en-US" sz="2000" dirty="0" smtClean="0"/>
          </a:p>
        </p:txBody>
      </p:sp>
      <p:sp>
        <p:nvSpPr>
          <p:cNvPr id="7172" name="Espace réservé du contenu 4"/>
          <p:cNvSpPr>
            <a:spLocks noGrp="1"/>
          </p:cNvSpPr>
          <p:nvPr>
            <p:ph sz="quarter" idx="11"/>
          </p:nvPr>
        </p:nvSpPr>
        <p:spPr>
          <a:xfrm>
            <a:off x="-3495675" y="5764213"/>
            <a:ext cx="2879725" cy="234950"/>
          </a:xfrm>
        </p:spPr>
        <p:txBody>
          <a:bodyPr>
            <a:spAutoFit/>
          </a:bodyPr>
          <a:lstStyle/>
          <a:p>
            <a:pPr eaLnBrk="1" hangingPunct="1">
              <a:spcBef>
                <a:spcPct val="0"/>
              </a:spcBef>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dirty="0" smtClean="0"/>
              <a:t>Pourquoi « libre » ? </a:t>
            </a:r>
          </a:p>
        </p:txBody>
      </p:sp>
      <p:sp>
        <p:nvSpPr>
          <p:cNvPr id="8197" name="Rectangle 1"/>
          <p:cNvSpPr>
            <a:spLocks noChangeArrowheads="1"/>
          </p:cNvSpPr>
          <p:nvPr/>
        </p:nvSpPr>
        <p:spPr bwMode="auto">
          <a:xfrm>
            <a:off x="2281237" y="1901210"/>
            <a:ext cx="5937729"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9388" indent="-179388">
              <a:spcBef>
                <a:spcPts val="600"/>
              </a:spcBef>
              <a:buFont typeface="Arial" pitchFamily="34" charset="0"/>
              <a:buChar char="•"/>
            </a:pPr>
            <a:r>
              <a:rPr lang="fr-FR" dirty="0" smtClean="0"/>
              <a:t>« </a:t>
            </a:r>
            <a:r>
              <a:rPr lang="fr-FR" sz="2000" dirty="0">
                <a:ea typeface="ＭＳ Ｐゴシック" pitchFamily="34" charset="-128"/>
              </a:rPr>
              <a:t>libre » signifie que le consentement est donné sans qu’aucune pression ne soit exercée, sans manipulation ni tromperie</a:t>
            </a:r>
          </a:p>
          <a:p>
            <a:pPr marL="179388" indent="-179388">
              <a:spcBef>
                <a:spcPts val="600"/>
              </a:spcBef>
              <a:buFont typeface="Arial" pitchFamily="34" charset="0"/>
              <a:buChar char="•"/>
            </a:pPr>
            <a:endParaRPr lang="fr-FR" sz="2000" dirty="0">
              <a:ea typeface="ＭＳ Ｐゴシック" pitchFamily="34" charset="-128"/>
            </a:endParaRPr>
          </a:p>
          <a:p>
            <a:pPr marL="179388" indent="-179388">
              <a:spcBef>
                <a:spcPts val="600"/>
              </a:spcBef>
              <a:buFont typeface="Arial" pitchFamily="34" charset="0"/>
              <a:buChar char="•"/>
            </a:pPr>
            <a:r>
              <a:rPr lang="fr-FR" sz="2000" dirty="0">
                <a:ea typeface="ＭＳ Ｐゴシック" pitchFamily="34" charset="-128"/>
              </a:rPr>
              <a:t>Donné librement sans aucune coercition, manipulation, intimidation, sans crainte de répercussions </a:t>
            </a:r>
          </a:p>
          <a:p>
            <a:pPr marL="179388" indent="-179388">
              <a:spcBef>
                <a:spcPts val="600"/>
              </a:spcBef>
              <a:buFont typeface="Arial" pitchFamily="34" charset="0"/>
              <a:buChar char="•"/>
            </a:pPr>
            <a:endParaRPr lang="fr-FR" sz="2000" dirty="0">
              <a:ea typeface="ＭＳ Ｐゴシック" pitchFamily="34" charset="-128"/>
            </a:endParaRPr>
          </a:p>
          <a:p>
            <a:pPr marL="179388" indent="-179388">
              <a:spcBef>
                <a:spcPts val="600"/>
              </a:spcBef>
              <a:buFont typeface="Arial" pitchFamily="34" charset="0"/>
              <a:buChar char="•"/>
            </a:pPr>
            <a:r>
              <a:rPr lang="fr-FR" sz="2000" dirty="0">
                <a:ea typeface="ＭＳ Ｐゴシック" pitchFamily="34" charset="-128"/>
              </a:rPr>
              <a:t>« Nous pouvons décider de ce que nous voulons et de ce qui est bon pour nous parce que nous le voulons »</a:t>
            </a:r>
          </a:p>
          <a:p>
            <a:endParaRPr lang="en-US" dirty="0"/>
          </a:p>
          <a:p>
            <a:endParaRPr lang="en-IN" dirty="0"/>
          </a:p>
        </p:txBody>
      </p:sp>
    </p:spTree>
  </p:cSld>
  <p:clrMapOvr>
    <a:masterClrMapping/>
  </p:clrMapOvr>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1430</TotalTime>
  <Words>996</Words>
  <Application>Microsoft Office PowerPoint</Application>
  <PresentationFormat>On-screen Show (4:3)</PresentationFormat>
  <Paragraphs>133</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Bold</vt:lpstr>
      <vt:lpstr>Arial Unicode MS</vt:lpstr>
      <vt:lpstr>Arial,Bold</vt:lpstr>
      <vt:lpstr>ＭＳ Ｐゴシック</vt:lpstr>
      <vt:lpstr>Arial</vt:lpstr>
      <vt:lpstr>Calibri</vt:lpstr>
      <vt:lpstr>Wingdings</vt:lpstr>
      <vt:lpstr>Thème Office</vt:lpstr>
      <vt:lpstr>Consentement libre, préalable et informé Présentation PowerPoint de l’Unité 22</vt:lpstr>
      <vt:lpstr>Dans cette présentation… </vt:lpstr>
      <vt:lpstr>Le consentement libre, préalable et informé: Pourquoi ? </vt:lpstr>
      <vt:lpstr>Une norme émergente pour les droits des peuples autochtones</vt:lpstr>
      <vt:lpstr>Consentement libre, préalable et informé</vt:lpstr>
      <vt:lpstr>Le consentement libre, préalable et informé et la Convention (1)</vt:lpstr>
      <vt:lpstr>Le consentement libre, préalable et informé et la Convention (2)</vt:lpstr>
      <vt:lpstr>Le consentement libre préalable et informé et la Convention (3)</vt:lpstr>
      <vt:lpstr>Pourquoi « libre » ? </vt:lpstr>
      <vt:lpstr>Pourquoi « préalable » ? </vt:lpstr>
      <vt:lpstr> Pourquoi « informé » ?</vt:lpstr>
      <vt:lpstr>Consentement : définitions</vt:lpstr>
      <vt:lpstr>Le consentement libre, préalable et informé dans le cadre de l’inventaire</vt:lpstr>
      <vt:lpstr>Protéger</vt:lpstr>
      <vt:lpstr>Implication positive</vt:lpstr>
      <vt:lpstr>Bâtir un accord</vt:lpstr>
      <vt:lpstr>Éléments clés à prendre en compte</vt:lpstr>
      <vt:lpstr>Étude de cas : Sikri, Népal (1)</vt:lpstr>
      <vt:lpstr>Étude de cas : Sikri, Népal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Kim, Dain</cp:lastModifiedBy>
  <cp:revision>162</cp:revision>
  <dcterms:created xsi:type="dcterms:W3CDTF">2013-12-08T19:34:24Z</dcterms:created>
  <dcterms:modified xsi:type="dcterms:W3CDTF">2018-04-23T07:48:41Z</dcterms:modified>
</cp:coreProperties>
</file>