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66" r:id="rId3"/>
    <p:sldId id="283" r:id="rId4"/>
    <p:sldId id="284" r:id="rId5"/>
    <p:sldId id="292" r:id="rId6"/>
    <p:sldId id="293" r:id="rId7"/>
    <p:sldId id="268" r:id="rId8"/>
    <p:sldId id="285" r:id="rId9"/>
    <p:sldId id="286" r:id="rId10"/>
    <p:sldId id="294" r:id="rId11"/>
    <p:sldId id="303" r:id="rId12"/>
    <p:sldId id="295" r:id="rId13"/>
    <p:sldId id="304" r:id="rId14"/>
    <p:sldId id="306" r:id="rId15"/>
    <p:sldId id="305" r:id="rId16"/>
    <p:sldId id="307" r:id="rId17"/>
    <p:sldId id="298" r:id="rId18"/>
    <p:sldId id="308" r:id="rId19"/>
    <p:sldId id="302" r:id="rId20"/>
    <p:sldId id="309" r:id="rId21"/>
    <p:sldId id="310" r:id="rId22"/>
    <p:sldId id="311" r:id="rId23"/>
    <p:sldId id="312" r:id="rId24"/>
    <p:sldId id="313" r:id="rId25"/>
    <p:sldId id="314" r:id="rId26"/>
    <p:sldId id="315" r:id="rId2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4" autoAdjust="0"/>
    <p:restoredTop sz="92883" autoAdjust="0"/>
  </p:normalViewPr>
  <p:slideViewPr>
    <p:cSldViewPr snapToGrid="0" snapToObjects="1">
      <p:cViewPr varScale="1">
        <p:scale>
          <a:sx n="83" d="100"/>
          <a:sy n="83" d="100"/>
        </p:scale>
        <p:origin x="84" y="40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A6F9E2B-4D6A-4BA4-85EA-757A719FF88A}" type="datetime1">
              <a:rPr lang="fr-FR" altLang="es-ES_tradnl"/>
              <a:pPr>
                <a:defRPr/>
              </a:pPr>
              <a:t>25/04/2018</a:t>
            </a:fld>
            <a:endParaRPr lang="fr-FR" altLang="es-ES_tradn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07B4B34-9D00-4D58-9ED5-A8FB49352C85}" type="slidenum">
              <a:rPr lang="fr-FR" altLang="es-ES_tradnl"/>
              <a:pPr/>
              <a:t>‹#›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31639687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48EF822-88EA-47FF-AB7C-78191E91E451}" type="datetime1">
              <a:rPr lang="fr-FR" altLang="es-ES_tradnl"/>
              <a:pPr>
                <a:defRPr/>
              </a:pPr>
              <a:t>25/04/2018</a:t>
            </a:fld>
            <a:endParaRPr lang="fr-FR" altLang="es-ES_tradnl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_tradnl" altLang="es-ES_tradnl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s-ES_tradnl" noProof="0" smtClean="0"/>
              <a:t>Cliquez pour modifier les styles du texte du masque</a:t>
            </a:r>
          </a:p>
          <a:p>
            <a:pPr lvl="1"/>
            <a:r>
              <a:rPr lang="fr-FR" altLang="es-ES_tradnl" noProof="0" smtClean="0"/>
              <a:t>Deuxième niveau</a:t>
            </a:r>
          </a:p>
          <a:p>
            <a:pPr lvl="2"/>
            <a:r>
              <a:rPr lang="fr-FR" altLang="es-ES_tradnl" noProof="0" smtClean="0"/>
              <a:t>Troisième niveau</a:t>
            </a:r>
          </a:p>
          <a:p>
            <a:pPr lvl="3"/>
            <a:r>
              <a:rPr lang="fr-FR" altLang="es-ES_tradnl" noProof="0" smtClean="0"/>
              <a:t>Quatrième niveau</a:t>
            </a:r>
          </a:p>
          <a:p>
            <a:pPr lvl="4"/>
            <a:r>
              <a:rPr lang="fr-FR" altLang="es-ES_tradnl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27ECA9C-10B8-421F-B14E-6D14379D5E39}" type="slidenum">
              <a:rPr lang="fr-FR" altLang="es-ES_tradnl"/>
              <a:pPr/>
              <a:t>‹#›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308045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© 2009 by Chen Ming/Beijing Bureau of Culture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CA9C-10B8-421F-B14E-6D14379D5E39}" type="slidenum">
              <a:rPr lang="fr-FR" altLang="es-ES_tradnl" smtClean="0"/>
              <a:pPr/>
              <a:t>1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3081234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EG" altLang="fr-FR" dirty="0" smtClean="0">
                <a:cs typeface="Arial" panose="020B0604020202020204" pitchFamily="34" charset="0"/>
              </a:rPr>
              <a:t>استمدت هذه الوحدة مادتها من</a:t>
            </a:r>
            <a:r>
              <a:rPr lang="fr-FR" altLang="fr-FR" dirty="0" smtClean="0">
                <a:cs typeface="Arial" panose="020B0604020202020204" pitchFamily="34" charset="0"/>
              </a:rPr>
              <a:t>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fr-FR" dirty="0" smtClean="0">
                <a:cs typeface="Arial" panose="020B0604020202020204" pitchFamily="34" charset="0"/>
              </a:rPr>
              <a:t>CTA. 2010. </a:t>
            </a:r>
            <a:r>
              <a:rPr lang="en-US" altLang="fr-FR" i="1" dirty="0" smtClean="0">
                <a:cs typeface="Arial" panose="020B0604020202020204" pitchFamily="34" charset="0"/>
              </a:rPr>
              <a:t>Training Kit on Participatory Spatial Information Management and Communication</a:t>
            </a:r>
            <a:r>
              <a:rPr lang="en-US" altLang="fr-FR" dirty="0" smtClean="0">
                <a:cs typeface="Arial" panose="020B0604020202020204" pitchFamily="34" charset="0"/>
              </a:rPr>
              <a:t>. CTA, The Netherlands and IFAD, Italy (ISBN: 978-92-9081-446-7)</a:t>
            </a:r>
            <a:endParaRPr lang="es-ES_tradnl" altLang="es-ES_tradnl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CA9C-10B8-421F-B14E-6D14379D5E39}" type="slidenum">
              <a:rPr lang="fr-FR" altLang="es-ES_tradnl" smtClean="0"/>
              <a:pPr/>
              <a:t>2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2529498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s-ES_tradnl" sz="1800" smtClean="0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71" y="189998"/>
            <a:ext cx="1603653" cy="103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86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486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6602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0160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7542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03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13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s-ES_tradnl" sz="1800" smtClean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s-ES_tradnl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es-ES_tradnl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es-ES_tradnl" smtClean="0"/>
              <a:t>Cliquez pour modifier les styles du texte du masque</a:t>
            </a:r>
          </a:p>
          <a:p>
            <a:pPr lvl="1"/>
            <a:r>
              <a:rPr lang="fr-FR" altLang="es-ES_tradnl" smtClean="0"/>
              <a:t>Deuxième niveau</a:t>
            </a:r>
          </a:p>
          <a:p>
            <a:pPr lvl="2"/>
            <a:r>
              <a:rPr lang="fr-FR" altLang="es-ES_tradnl" smtClean="0"/>
              <a:t>Troisième niveau</a:t>
            </a:r>
          </a:p>
          <a:p>
            <a:pPr lvl="3"/>
            <a:r>
              <a:rPr lang="fr-FR" altLang="es-ES_tradnl" smtClean="0"/>
              <a:t>Quatrième niveau</a:t>
            </a:r>
          </a:p>
          <a:p>
            <a:pPr lvl="4"/>
            <a:r>
              <a:rPr lang="fr-FR" altLang="es-ES_tradnl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0D4E7B4-5C7A-4146-89C2-AEF90114EA4E}" type="slidenum">
              <a:rPr lang="fr-FR" altLang="es-ES_tradnl" sz="1400" b="1">
                <a:solidFill>
                  <a:schemeClr val="accent1"/>
                </a:solidFill>
              </a:rPr>
              <a:pPr eaLnBrk="1" hangingPunct="1"/>
              <a:t>‹#›</a:t>
            </a:fld>
            <a:endParaRPr lang="fr-FR" altLang="es-ES_tradnl" sz="1400" b="1">
              <a:solidFill>
                <a:schemeClr val="accent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19" y="364980"/>
            <a:ext cx="1198058" cy="770083"/>
          </a:xfrm>
          <a:prstGeom prst="rect">
            <a:avLst/>
          </a:prstGeom>
        </p:spPr>
      </p:pic>
      <p:pic>
        <p:nvPicPr>
          <p:cNvPr id="23" name="Image 1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6664325"/>
            <a:ext cx="565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0" r:id="rId2"/>
    <p:sldLayoutId id="2147483916" r:id="rId3"/>
    <p:sldLayoutId id="2147483911" r:id="rId4"/>
    <p:sldLayoutId id="2147483912" r:id="rId5"/>
    <p:sldLayoutId id="2147483913" r:id="rId6"/>
    <p:sldLayoutId id="2147483914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800" b="1" kern="1200">
          <a:solidFill>
            <a:srgbClr val="07DEDB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1230313"/>
          </a:xfrm>
        </p:spPr>
        <p:txBody>
          <a:bodyPr/>
          <a:lstStyle/>
          <a:p>
            <a:pPr algn="r" rtl="1" eaLnBrk="1" hangingPunct="1"/>
            <a:r>
              <a:rPr lang="ar-IQ" altLang="es-ES_tradnl" sz="4400" dirty="0" smtClean="0">
                <a:cs typeface="+mn-cs"/>
              </a:rPr>
              <a:t>أساليب وتقنيات عملية الحصر</a:t>
            </a:r>
            <a:r>
              <a:rPr lang="en-ZA" altLang="es-ES_tradnl" sz="4400" dirty="0" smtClean="0">
                <a:cs typeface="+mn-cs"/>
              </a:rPr>
              <a:t/>
            </a:r>
            <a:br>
              <a:rPr lang="en-ZA" altLang="es-ES_tradnl" sz="4400" dirty="0" smtClean="0">
                <a:cs typeface="+mn-cs"/>
              </a:rPr>
            </a:br>
            <a:r>
              <a:rPr lang="ar-IQ" altLang="es-ES_tradnl" sz="1800" dirty="0" smtClean="0">
                <a:cs typeface="+mn-cs"/>
              </a:rPr>
              <a:t>الوحدة 23: عرض تقديمي</a:t>
            </a:r>
            <a:r>
              <a:rPr lang="fr-FR" altLang="es-ES_tradnl" sz="1800" dirty="0" smtClean="0">
                <a:cs typeface="+mn-cs"/>
              </a:rPr>
              <a:t/>
            </a:r>
            <a:br>
              <a:rPr lang="fr-FR" altLang="es-ES_tradnl" sz="1800" dirty="0" smtClean="0">
                <a:cs typeface="+mn-cs"/>
              </a:rPr>
            </a:br>
            <a:endParaRPr lang="en-ZA" altLang="es-ES_tradnl" sz="1800" dirty="0" smtClean="0">
              <a:cs typeface="+mn-cs"/>
            </a:endParaRPr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678363"/>
            <a:ext cx="5715000" cy="809625"/>
          </a:xfrm>
        </p:spPr>
        <p:txBody>
          <a:bodyPr>
            <a:spAutoFit/>
          </a:bodyPr>
          <a:lstStyle/>
          <a:p>
            <a:pPr marL="342900" indent="-342900" algn="ctr" rtl="1"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es-ES_tradnl" sz="2000" dirty="0" smtClean="0">
                <a:cs typeface="+mn-cs"/>
              </a:rPr>
              <a:t/>
            </a:r>
            <a:br>
              <a:rPr lang="en-US" altLang="es-ES_tradnl" sz="2000" dirty="0" smtClean="0">
                <a:cs typeface="+mn-cs"/>
              </a:rPr>
            </a:br>
            <a:r>
              <a:rPr lang="ar-SA" altLang="es-ES_tradnl" sz="2000" dirty="0" smtClean="0">
                <a:cs typeface="+mn-cs"/>
              </a:rPr>
              <a:t>ا</a:t>
            </a:r>
            <a:r>
              <a:rPr lang="ar-IQ" altLang="fr-FR" sz="2000" dirty="0" smtClean="0">
                <a:solidFill>
                  <a:srgbClr val="000000"/>
                </a:solidFill>
                <a:cs typeface="+mn-cs"/>
              </a:rPr>
              <a:t>ليونسكو</a:t>
            </a:r>
            <a:endParaRPr lang="en-US" altLang="fr-FR" sz="2000" dirty="0" smtClean="0">
              <a:solidFill>
                <a:srgbClr val="000000"/>
              </a:solidFill>
              <a:cs typeface="+mn-cs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ar-IQ" altLang="fr-FR" sz="2000" dirty="0" smtClean="0">
                <a:solidFill>
                  <a:srgbClr val="000000"/>
                </a:solidFill>
                <a:cs typeface="+mn-cs"/>
              </a:rPr>
              <a:t>شعبة التراث الثقافي غير المادي</a:t>
            </a:r>
            <a:endParaRPr lang="en-US" altLang="fr-FR" sz="2000" dirty="0" smtClean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es-ES_tradnl" sz="1200">
              <a:solidFill>
                <a:schemeClr val="tx1"/>
              </a:solidFill>
              <a:latin typeface="Arial Bold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es-ES_tradnl" sz="1200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المراقبة وتدوين الملاحظات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13316" name="Text Placeholder 8"/>
          <p:cNvSpPr txBox="1">
            <a:spLocks/>
          </p:cNvSpPr>
          <p:nvPr/>
        </p:nvSpPr>
        <p:spPr bwMode="auto">
          <a:xfrm>
            <a:off x="2286000" y="24272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000" b="0">
                <a:solidFill>
                  <a:schemeClr val="tx1"/>
                </a:solidFill>
              </a:rPr>
              <a:t>الاستماع والمراقبة </a:t>
            </a:r>
            <a:endParaRPr lang="en-US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000" b="0">
                <a:solidFill>
                  <a:schemeClr val="tx1"/>
                </a:solidFill>
              </a:rPr>
              <a:t>التجرد من التحيز والنظرة المسبقة، أو ’رؤية ما نتوقع رؤيته‘ </a:t>
            </a: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000" b="0">
                <a:solidFill>
                  <a:schemeClr val="tx1"/>
                </a:solidFill>
              </a:rPr>
              <a:t>التجرد من النظرة الذاتية، أو ’رؤية ما نريد رؤيته‘</a:t>
            </a:r>
            <a:endParaRPr lang="en-US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000" b="0">
                <a:solidFill>
                  <a:schemeClr val="tx1"/>
                </a:solidFill>
              </a:rPr>
              <a:t>تقييم قائمة الحصر</a:t>
            </a:r>
            <a:endParaRPr lang="en-US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000" b="0">
                <a:solidFill>
                  <a:schemeClr val="tx1"/>
                </a:solidFill>
              </a:rPr>
              <a:t>الملاحظات الميدانية</a:t>
            </a:r>
            <a:endParaRPr lang="en-US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8075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المراقبة وتدوين الملاحظات: الإيجابيات والسلبيات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14340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2000" dirty="0">
                <a:solidFill>
                  <a:schemeClr val="tx1"/>
                </a:solidFill>
              </a:rPr>
              <a:t>الإيجابيات</a:t>
            </a:r>
            <a:endParaRPr lang="fr-FR" altLang="es-ES_tradnl" sz="20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CA" altLang="es-ES_tradnl" sz="20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2000" b="0" dirty="0">
                <a:solidFill>
                  <a:schemeClr val="tx1"/>
                </a:solidFill>
              </a:rPr>
              <a:t>تكلفة منخفضة</a:t>
            </a:r>
            <a:endParaRPr lang="en-CA" altLang="es-ES_tradnl" sz="20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2000" b="0" dirty="0">
                <a:solidFill>
                  <a:schemeClr val="tx1"/>
                </a:solidFill>
              </a:rPr>
              <a:t>التقاط ملاحظات وتعليقات عفوية ومرتجلة</a:t>
            </a:r>
            <a:endParaRPr lang="en-CA" altLang="es-ES_tradnl" sz="20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2000" b="0" dirty="0">
                <a:solidFill>
                  <a:schemeClr val="tx1"/>
                </a:solidFill>
              </a:rPr>
              <a:t>تسجل سلوكيات قد تغفل عنها وسائل أخرى لاستحصال المعلومات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2000" b="0" dirty="0">
                <a:solidFill>
                  <a:schemeClr val="tx1"/>
                </a:solidFill>
              </a:rPr>
              <a:t>توثق الخطوات المتخذة على طريق إعداد قائمة الحصر</a:t>
            </a:r>
            <a:endParaRPr lang="fr-FR" altLang="es-ES_tradnl" sz="2000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1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2000">
                <a:solidFill>
                  <a:schemeClr val="tx1"/>
                </a:solidFill>
              </a:rPr>
              <a:t>السلبيات</a:t>
            </a:r>
            <a:endParaRPr lang="fr-FR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CA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chemeClr val="tx1"/>
                </a:solidFill>
              </a:rPr>
              <a:t> قد تستبعد هذه الوسيلة بعض أفراد المجتمع المحلي أو الجماعة</a:t>
            </a:r>
            <a:endParaRPr lang="en-CA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chemeClr val="tx1"/>
                </a:solidFill>
              </a:rPr>
              <a:t> قد تعبر عن منظور المراقب أو مدون الملاحظات</a:t>
            </a:r>
            <a:endParaRPr lang="en-CA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CA" altLang="es-ES_tradnl" sz="2000" b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ar-IQ" altLang="es-ES_tradnl" sz="2000" b="0">
                <a:solidFill>
                  <a:schemeClr val="tx1"/>
                </a:solidFill>
              </a:rPr>
              <a:t>وقد لا تشمل خلفية البيانات أو الأحداث وسياقاتها</a:t>
            </a:r>
            <a:endParaRPr lang="en-CA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endParaRPr lang="en-CA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CA" altLang="es-ES_tradnl" sz="2000" b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إجراء المقابلات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15364" name="Text Placeholder 8"/>
          <p:cNvSpPr txBox="1">
            <a:spLocks/>
          </p:cNvSpPr>
          <p:nvPr/>
        </p:nvSpPr>
        <p:spPr bwMode="auto">
          <a:xfrm>
            <a:off x="2338388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ar-IQ" altLang="es-ES_tradnl" sz="2000" b="0" dirty="0" smtClean="0">
                <a:solidFill>
                  <a:schemeClr val="tx1"/>
                </a:solidFill>
              </a:rPr>
              <a:t>المقابلة هي حوار بين شخصين أو أكثر</a:t>
            </a:r>
          </a:p>
          <a:p>
            <a:pPr marL="0" indent="0" algn="r" rtl="1" eaLnBrk="1" hangingPunct="1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None/>
              <a:defRPr/>
            </a:pPr>
            <a:r>
              <a:rPr lang="ar-IQ" altLang="es-ES_tradnl" sz="2000" b="0" dirty="0" smtClean="0">
                <a:solidFill>
                  <a:schemeClr val="tx1"/>
                </a:solidFill>
              </a:rPr>
              <a:t> </a:t>
            </a:r>
            <a:endParaRPr lang="en-CA" altLang="es-ES_tradnl" sz="20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ar-IQ" altLang="es-ES_tradnl" sz="2000" b="0" dirty="0" smtClean="0">
                <a:solidFill>
                  <a:schemeClr val="tx1"/>
                </a:solidFill>
              </a:rPr>
              <a:t>المقابلات الجماعية</a:t>
            </a:r>
            <a:endParaRPr lang="en-CA" altLang="es-ES_tradnl" sz="20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endParaRPr lang="en-CA" altLang="es-ES_tradnl" sz="20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ar-IQ" altLang="es-ES_tradnl" sz="2000" b="0" dirty="0" smtClean="0">
                <a:solidFill>
                  <a:schemeClr val="tx1"/>
                </a:solidFill>
              </a:rPr>
              <a:t>المقابلات المنظمة</a:t>
            </a:r>
            <a:endParaRPr lang="en-CA" altLang="es-ES_tradnl" sz="20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endParaRPr lang="en-CA" altLang="es-ES_tradnl" sz="20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ar-IQ" altLang="es-ES_tradnl" sz="2000" b="0" dirty="0" smtClean="0">
                <a:solidFill>
                  <a:schemeClr val="tx1"/>
                </a:solidFill>
              </a:rPr>
              <a:t>المقابلات شبه المنظمة</a:t>
            </a:r>
            <a:endParaRPr lang="en-CA" altLang="es-ES_tradnl" sz="20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endParaRPr lang="en-CA" altLang="es-ES_tradnl" sz="20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ar-IQ" altLang="es-ES_tradnl" sz="2000" b="0" dirty="0" smtClean="0">
                <a:solidFill>
                  <a:schemeClr val="tx1"/>
                </a:solidFill>
              </a:rPr>
              <a:t>المقابلات غير المنظمة</a:t>
            </a:r>
            <a:endParaRPr lang="en-CA" altLang="es-ES_tradnl" sz="20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المقابلات الجماعية: الإيجابيات والسلبيات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16388" name="Text Placeholder 8"/>
          <p:cNvSpPr txBox="1">
            <a:spLocks/>
          </p:cNvSpPr>
          <p:nvPr/>
        </p:nvSpPr>
        <p:spPr bwMode="auto">
          <a:xfrm>
            <a:off x="4703763" y="2427288"/>
            <a:ext cx="40513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2000">
                <a:solidFill>
                  <a:schemeClr val="tx1"/>
                </a:solidFill>
              </a:rPr>
              <a:t>الإيجابيات</a:t>
            </a:r>
            <a:endParaRPr lang="fr-FR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CA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  <a:ea typeface="Arial Unicode MS" panose="020B0604020202020204" pitchFamily="34" charset="-128"/>
              </a:rPr>
              <a:t>تؤدي المقابلات الجماعية إلى حل المشكلات في إطار تعاوني</a:t>
            </a:r>
            <a:endParaRPr lang="en-CA" altLang="es-ES_tradnl" sz="20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</a:rPr>
              <a:t>فعالة من حيث الوقت والتكلفة</a:t>
            </a:r>
            <a:endParaRPr lang="en-CA" altLang="es-ES_tradnl" sz="20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</a:rPr>
              <a:t>تضع أفراد المجتمع المحلي أو الجماعة على قدم المساواة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</a:rPr>
              <a:t>لها صيغة مرنة</a:t>
            </a:r>
            <a:endParaRPr lang="en-CA" altLang="es-ES_tradnl" sz="2000" b="0">
              <a:solidFill>
                <a:srgbClr val="7F7F7F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557" name="Text Placeholder 8"/>
          <p:cNvSpPr txBox="1">
            <a:spLocks/>
          </p:cNvSpPr>
          <p:nvPr/>
        </p:nvSpPr>
        <p:spPr bwMode="auto">
          <a:xfrm>
            <a:off x="434975" y="2417763"/>
            <a:ext cx="39751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 eaLnBrk="1" hangingPunct="1">
              <a:defRPr/>
            </a:pPr>
            <a:r>
              <a:rPr lang="ar-IQ" altLang="es-ES_tradnl" sz="2000" b="1" dirty="0" smtClean="0"/>
              <a:t>السلبيات</a:t>
            </a:r>
            <a:endParaRPr lang="fr-FR" altLang="es-ES_tradnl" sz="2000" dirty="0" smtClean="0"/>
          </a:p>
          <a:p>
            <a:pPr marL="0" indent="0" eaLnBrk="1" hangingPunct="1">
              <a:defRPr/>
            </a:pPr>
            <a:endParaRPr lang="en-CA" altLang="es-ES_tradnl" sz="2000" dirty="0" smtClean="0"/>
          </a:p>
          <a:p>
            <a:pPr algn="r" rtl="1" eaLnBrk="1" hangingPunct="1">
              <a:buFontTx/>
              <a:buChar char="•"/>
              <a:defRPr/>
            </a:pPr>
            <a:r>
              <a:rPr lang="ar-IQ" altLang="es-ES_tradnl" sz="2000" dirty="0">
                <a:solidFill>
                  <a:srgbClr val="000000"/>
                </a:solidFill>
              </a:rPr>
              <a:t>لا يمكن للمقابلات الجماعية أن توفر نفس النوع من المعلومات المعمقة أو التفصيلية التي توفرها المقابلات الفردية</a:t>
            </a:r>
            <a:endParaRPr lang="en-CA" altLang="es-ES_tradnl" sz="2000" dirty="0" smtClean="0">
              <a:solidFill>
                <a:srgbClr val="000000"/>
              </a:solidFill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IQ" altLang="es-ES_tradnl" sz="2000" dirty="0">
                <a:solidFill>
                  <a:srgbClr val="000000"/>
                </a:solidFill>
              </a:rPr>
              <a:t>قد يشعر بعض المشاركين بالحرج في التكلم أمام مجموعة من الناس</a:t>
            </a:r>
            <a:endParaRPr lang="en-CA" altLang="es-ES_tradnl" sz="2000" dirty="0" smtClean="0">
              <a:solidFill>
                <a:srgbClr val="000000"/>
              </a:solidFill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IQ" altLang="es-ES_tradnl" sz="2000" dirty="0" smtClean="0">
                <a:solidFill>
                  <a:srgbClr val="000000"/>
                </a:solidFill>
              </a:rPr>
              <a:t>يؤدي التفكير الجماعي إلى الاتفاق على الأفكار الرائجة</a:t>
            </a:r>
            <a:endParaRPr lang="en-CA" altLang="es-ES_tradnl" sz="2000" dirty="0" smtClean="0">
              <a:solidFill>
                <a:srgbClr val="000000"/>
              </a:solidFill>
            </a:endParaRPr>
          </a:p>
          <a:p>
            <a:pPr marL="0" indent="0" eaLnBrk="1" hangingPunct="1">
              <a:defRPr/>
            </a:pPr>
            <a:endParaRPr lang="en-CA" altLang="es-ES_tradnl" sz="2000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المقابلات المنظَّمة: الإيجابيات والسلبيات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17412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2000">
                <a:solidFill>
                  <a:schemeClr val="tx1"/>
                </a:solidFill>
              </a:rPr>
              <a:t>الإيجابيات</a:t>
            </a:r>
            <a:endParaRPr lang="fr-FR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CA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  <a:ea typeface="Arial Unicode MS" panose="020B0604020202020204" pitchFamily="34" charset="-128"/>
              </a:rPr>
              <a:t>يسمح هذا النهج بعقد مقارنة   بين ما يصدر عن أفراد مجموعة من الناس من أقوال ومواقف</a:t>
            </a:r>
            <a:endParaRPr lang="en-CA" altLang="es-ES_tradnl" sz="20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</a:rPr>
              <a:t>قد لا يحتاج إلى نسخ (وبالتالي أقل استهلاكاً للوقت).</a:t>
            </a:r>
            <a:endParaRPr lang="en-CA" altLang="es-ES_tradnl" sz="2000" b="0">
              <a:solidFill>
                <a:srgbClr val="7F7F7F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413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2000">
                <a:solidFill>
                  <a:schemeClr val="tx1"/>
                </a:solidFill>
              </a:rPr>
              <a:t>السلبيات</a:t>
            </a:r>
            <a:endParaRPr lang="fr-FR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CA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  <a:ea typeface="Arial Unicode MS" panose="020B0604020202020204" pitchFamily="34" charset="-128"/>
              </a:rPr>
              <a:t>قد لا يعبر هذا النهج عن شواغل أفراد المجتمع المحلي أو الجماعة إذا  لم يكن بإمكانهم بالخروج عن صيغ الأسئلة</a:t>
            </a:r>
            <a:endParaRPr lang="en-CA" altLang="es-ES_tradnl" sz="20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</a:rPr>
              <a:t>لا يُسمح بإدراج قصص كاشفة أو مثيرة للاهتمام</a:t>
            </a:r>
            <a:endParaRPr lang="en-CA" altLang="es-ES_tradnl" sz="20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8075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المقابلات شبه المنظمة: الإيجابيات والسلبيات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18436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2000">
                <a:solidFill>
                  <a:schemeClr val="tx1"/>
                </a:solidFill>
              </a:rPr>
              <a:t>الإيجابيات</a:t>
            </a:r>
            <a:endParaRPr lang="en-CA" altLang="es-ES_tradnl" sz="20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r-FR" altLang="es-ES_tradnl" sz="2000" b="0"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  <a:ea typeface="Arial Unicode MS" panose="020B0604020202020204" pitchFamily="34" charset="-128"/>
              </a:rPr>
              <a:t>يسمح بشيء من المقارنة 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  <a:ea typeface="Arial Unicode MS" panose="020B0604020202020204" pitchFamily="34" charset="-128"/>
              </a:rPr>
              <a:t>يسمح كذلك باستيعاب بعض التعليقات أو القصص العرضية</a:t>
            </a:r>
            <a:endParaRPr lang="en-CA" altLang="es-ES_tradnl" sz="2000" b="0">
              <a:solidFill>
                <a:srgbClr val="7F7F7F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7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2000">
                <a:solidFill>
                  <a:schemeClr val="tx1"/>
                </a:solidFill>
              </a:rPr>
              <a:t>السلبيات</a:t>
            </a:r>
            <a:endParaRPr lang="fr-FR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CA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  <a:ea typeface="Arial Unicode MS" panose="020B0604020202020204" pitchFamily="34" charset="-128"/>
              </a:rPr>
              <a:t>قد تستمر النظرة إلى هذا النهج باعتباره يمثل في نهاية المطاف جزءاً من برنامج عمل يتولى وضعه وتنفيذه باحثون/ميسِّرون من خارج المجتمع المحلي أو الجماعة</a:t>
            </a:r>
            <a:endParaRPr lang="en-CA" altLang="es-ES_tradnl" sz="20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8075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المقابلات غير المنظمة: الإيجابيات والسلبيات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19460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ar-IQ" altLang="es-ES_tradnl" sz="2000" dirty="0" smtClean="0">
                <a:solidFill>
                  <a:schemeClr val="tx1"/>
                </a:solidFill>
              </a:rPr>
              <a:t>الإيجابيات</a:t>
            </a:r>
            <a:endParaRPr lang="en-CA" altLang="es-ES_tradnl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CA" altLang="es-ES_tradnl" sz="2000" dirty="0" smtClean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</a:rPr>
              <a:t>يعترف هذا النهج بالمعرفة الفريدة التي يحوزها كل فرد تُجرى معه مقابلة</a:t>
            </a:r>
            <a:endParaRPr lang="en-CA" altLang="es-ES_tradnl" sz="2000" b="0" dirty="0" smtClean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</a:rPr>
              <a:t>أفراد المجتمع هم الدافع المحرك لهذا النوع من المقابلات</a:t>
            </a:r>
            <a:endParaRPr lang="en-CA" altLang="es-ES_tradnl" sz="2000" b="0" dirty="0" smtClean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</a:rPr>
              <a:t>تتيح لكل شخص التعبير عن أفكاره</a:t>
            </a:r>
            <a:endParaRPr lang="en-CA" altLang="es-ES_tradnl" sz="2000" b="0" dirty="0" smtClean="0">
              <a:solidFill>
                <a:srgbClr val="000000"/>
              </a:solidFill>
            </a:endParaRPr>
          </a:p>
          <a:p>
            <a:pPr marL="0" indent="0" algn="r" rtl="1" eaLnBrk="1" hangingPunct="1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/>
            </a:pPr>
            <a:endParaRPr lang="en-CA" altLang="es-ES_tradnl" sz="2000" b="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1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2000">
                <a:solidFill>
                  <a:schemeClr val="tx1"/>
                </a:solidFill>
              </a:rPr>
              <a:t>السلبيات</a:t>
            </a:r>
            <a:endParaRPr lang="fr-FR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CA" altLang="es-ES_tradnl" sz="20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</a:rPr>
              <a:t>سهولة انحراف هذا النوع من المقابلات عن مساره</a:t>
            </a:r>
            <a:endParaRPr lang="en-CA" altLang="es-ES_tradnl" sz="2000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</a:rPr>
              <a:t>وقد يؤدي إلى هذا النهج إلى تناول أمور لا تبدو ذات صلة</a:t>
            </a:r>
            <a:endParaRPr lang="en-CA" altLang="es-ES_tradnl" sz="2000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</a:rPr>
              <a:t>أكثر استهلاكاً للوقت من الأساليب الأخرى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2000" b="0">
                <a:solidFill>
                  <a:srgbClr val="000000"/>
                </a:solidFill>
              </a:rPr>
              <a:t>قد يتطلب النسخ</a:t>
            </a:r>
            <a:endParaRPr lang="en-CA" altLang="es-ES_tradnl" sz="2000" b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التصوير الفوتوغرافي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20484" name="Text Placeholder 8"/>
          <p:cNvSpPr txBox="1">
            <a:spLocks/>
          </p:cNvSpPr>
          <p:nvPr/>
        </p:nvSpPr>
        <p:spPr bwMode="auto">
          <a:xfrm>
            <a:off x="2286000" y="24272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9138" indent="-179388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200" b="0">
                <a:solidFill>
                  <a:srgbClr val="000000"/>
                </a:solidFill>
              </a:rPr>
              <a:t>يعزز</a:t>
            </a:r>
            <a:r>
              <a:rPr lang="en-CA" altLang="es-ES_tradnl" sz="2200" b="0">
                <a:solidFill>
                  <a:srgbClr val="000000"/>
                </a:solidFill>
                <a:cs typeface="Arial" panose="020B0604020202020204" pitchFamily="34" charset="0"/>
              </a:rPr>
              <a:t>:</a:t>
            </a: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200">
                <a:solidFill>
                  <a:srgbClr val="000000"/>
                </a:solidFill>
              </a:rPr>
              <a:t>الجماليات</a:t>
            </a:r>
            <a:endParaRPr lang="en-CA" altLang="es-ES_tradnl" sz="2200">
              <a:solidFill>
                <a:srgbClr val="000000"/>
              </a:solidFill>
            </a:endParaRP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200">
                <a:solidFill>
                  <a:srgbClr val="000000"/>
                </a:solidFill>
              </a:rPr>
              <a:t>المحتوى</a:t>
            </a:r>
            <a:endParaRPr lang="en-CA" altLang="es-ES_tradnl" sz="220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200" b="0">
                <a:solidFill>
                  <a:srgbClr val="000000"/>
                </a:solidFill>
              </a:rPr>
              <a:t>الناس، والأماكن، والأحداث؛</a:t>
            </a: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200" b="0">
                <a:solidFill>
                  <a:srgbClr val="000000"/>
                </a:solidFill>
              </a:rPr>
              <a:t>الصور التاريخية؛</a:t>
            </a: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200" b="0">
                <a:solidFill>
                  <a:srgbClr val="000000"/>
                </a:solidFill>
              </a:rPr>
              <a:t>صور من المجموعات الشخصية لأفراد المجتمع المحلي أو الجماعة</a:t>
            </a:r>
            <a:r>
              <a:rPr lang="en-CA" altLang="es-ES_tradnl" sz="2200" b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ZA" altLang="es-ES_tradnl" sz="2200" b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التصوير الفوتوغرافي: الإيجابيات والسلبيات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21508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1800">
                <a:solidFill>
                  <a:schemeClr val="tx1"/>
                </a:solidFill>
              </a:rPr>
              <a:t>الإيجابيات</a:t>
            </a:r>
            <a:endParaRPr lang="en-CA" altLang="es-ES_tradnl" sz="18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CA" altLang="es-ES_tradnl" sz="18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  <a:ea typeface="Arial Unicode MS" panose="020B0604020202020204" pitchFamily="34" charset="-128"/>
              </a:rPr>
              <a:t>يضيف التصوير الفوتوغرافي قيمة جمالية لكلام أفراد المجتمع المحلي أو الجماعة</a:t>
            </a: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</a:rPr>
              <a:t>مفيد وذو مغزى ودلالات واضحة بغض النظر عن اللغة ومستوى التعلم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</a:rPr>
              <a:t>ويصور الناس والأماكن والأحداث على نحو لا يمكن أن يتحقق من خلال الكلمات وحدها</a:t>
            </a: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509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1800">
                <a:solidFill>
                  <a:schemeClr val="tx1"/>
                </a:solidFill>
              </a:rPr>
              <a:t>السلبيات</a:t>
            </a:r>
            <a:endParaRPr lang="fr-FR" altLang="es-ES_tradnl" sz="18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CA" altLang="es-ES_tradnl" sz="18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  <a:ea typeface="Arial Unicode MS" panose="020B0604020202020204" pitchFamily="34" charset="-128"/>
              </a:rPr>
              <a:t>ليس كل الميسِّرين وأفراد المجتمع المحلي أو الجماعة على دراية بتقنيات التصوير الفوتوغرافي</a:t>
            </a: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</a:rPr>
              <a:t>قد تنقل هذه التقنية انطباعات خاطئة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</a:rPr>
              <a:t>قد يشعر بعض أفراد المجتمع المحلي أو الجماعة بعدم الارتياح أمام آلة التصوير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</a:rPr>
              <a:t>قد يثير استخدام التصوير الفوتوغرافي قضايا أخلاقية في مجال الانتفاع بالمعلومات</a:t>
            </a: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2286000" y="365760"/>
            <a:ext cx="6448697" cy="562928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الفيديو التشاركي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22532" name="Text Placeholder 8"/>
          <p:cNvSpPr txBox="1">
            <a:spLocks/>
          </p:cNvSpPr>
          <p:nvPr/>
        </p:nvSpPr>
        <p:spPr bwMode="auto">
          <a:xfrm>
            <a:off x="2286000" y="24272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9138" indent="-179388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200" b="0">
                <a:solidFill>
                  <a:schemeClr val="tx1"/>
                </a:solidFill>
              </a:rPr>
              <a:t>يصور</a:t>
            </a:r>
            <a:r>
              <a:rPr lang="en-CA" altLang="es-ES_tradnl" sz="2200" b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200"/>
              <a:t>الأحداث</a:t>
            </a:r>
            <a:endParaRPr lang="en-CA" altLang="es-ES_tradnl" sz="2200"/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200"/>
              <a:t>المشاعر</a:t>
            </a:r>
            <a:endParaRPr lang="en-CA" altLang="es-ES_tradnl" sz="2200"/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200"/>
              <a:t>الشؤون اليومية</a:t>
            </a:r>
            <a:endParaRPr lang="en-CA" altLang="es-ES_tradnl" sz="2200"/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200" b="0">
                <a:solidFill>
                  <a:schemeClr val="tx1"/>
                </a:solidFill>
              </a:rPr>
              <a:t>ينقل وينشر الأفكار بغض النظر عن اللغة ومستوى التعلم،</a:t>
            </a:r>
            <a:endParaRPr lang="en-CA" altLang="es-ES_tradnl" sz="22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200" b="0">
                <a:solidFill>
                  <a:schemeClr val="tx1"/>
                </a:solidFill>
              </a:rPr>
              <a:t>يشرك المجتمع المحلي أو الجماعة في إعداد الفيلم</a:t>
            </a:r>
            <a:r>
              <a:rPr lang="en-CA" altLang="es-ES_tradnl" sz="2200" b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en-ZA" altLang="es-ES_tradnl" sz="2200" b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يشمل هذا العرض: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5" y="2427288"/>
            <a:ext cx="6480175" cy="3000375"/>
          </a:xfrm>
        </p:spPr>
        <p:txBody>
          <a:bodyPr/>
          <a:lstStyle/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استحصال المعلومات بشأن عناصر التراث الثقافي غير المادي</a:t>
            </a: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 لماذا يعتبر استحصال المعلومات مسألة ضرورية</a:t>
            </a: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دور أفراد المجتمع المحلي أو الجماعة</a:t>
            </a: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المتطلبات الأخلاقية لاستحصال المعلومات</a:t>
            </a:r>
            <a:endParaRPr lang="en-US" altLang="es-ES_tradnl" sz="2000" smtClean="0">
              <a:cs typeface="+mn-cs"/>
            </a:endParaRP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متى وكيف ينبغي استحصال المعلومات</a:t>
            </a:r>
            <a:endParaRPr lang="en-US" altLang="es-ES_tradnl" sz="2000" smtClean="0">
              <a:cs typeface="+mn-cs"/>
            </a:endParaRP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لمن تسجل المعلومات ومن قبل من</a:t>
            </a:r>
            <a:endParaRPr lang="en-US" altLang="es-ES_tradnl" sz="2000" smtClean="0">
              <a:cs typeface="+mn-cs"/>
            </a:endParaRP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التقنيات المتاحة</a:t>
            </a:r>
            <a:endParaRPr lang="en-US" altLang="es-ES_tradnl" sz="2000" smtClean="0">
              <a:cs typeface="+mn-cs"/>
            </a:endParaRPr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Clr>
                <a:srgbClr val="7F7F7F"/>
              </a:buClr>
              <a:buSzPct val="85000"/>
              <a:buFont typeface="Wingdings 2" panose="05020102010507070707" pitchFamily="18" charset="2"/>
              <a:buChar char=""/>
            </a:pPr>
            <a:endParaRPr lang="en-ZA" altLang="es-ES_tradnl" sz="20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الفيديو التشاركي: الإيجابيات والسلبيات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23556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ar-IQ" altLang="es-ES_tradnl" sz="1800">
                <a:solidFill>
                  <a:schemeClr val="tx1"/>
                </a:solidFill>
              </a:rPr>
              <a:t>الإيجابيات</a:t>
            </a:r>
            <a:endParaRPr lang="en-CA" altLang="es-ES_tradnl" sz="18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en-CA" altLang="es-ES_tradnl" sz="18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  <a:ea typeface="Arial Unicode MS" panose="020B0604020202020204" pitchFamily="34" charset="-128"/>
              </a:rPr>
              <a:t>وسيلة مفضلة لنقل الأنشطة والأحداث</a:t>
            </a: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Char char="•"/>
            </a:pP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</a:rPr>
              <a:t>مفيد وذو مغزى ودلالات واضحة بغض النظر عن اللغة ومستوى التعلم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Char char="•"/>
            </a:pP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</a:rPr>
              <a:t>وسيلة لتصوير ونقل العواطف والأحاسيس</a:t>
            </a: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557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1800">
                <a:solidFill>
                  <a:schemeClr val="tx1"/>
                </a:solidFill>
              </a:rPr>
              <a:t>السلبيات</a:t>
            </a:r>
            <a:endParaRPr lang="fr-FR" altLang="es-ES_tradnl" sz="1800" b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CA" altLang="es-ES_tradnl" sz="1800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  <a:ea typeface="Arial Unicode MS" panose="020B0604020202020204" pitchFamily="34" charset="-128"/>
              </a:rPr>
              <a:t>وسيلة مكلفة نسبياً مقارنة بباقي الوسائل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</a:rPr>
              <a:t>ليس جميع الميسِّرين وأفرد المجتمع المحلي أو الجماعة على دراية بالمعدات اللازمة لإنتاج الفيلم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ar-IQ" altLang="es-ES_tradnl" sz="1800" b="0">
                <a:solidFill>
                  <a:srgbClr val="000000"/>
                </a:solidFill>
              </a:rPr>
              <a:t>بعض أفراد المجتمع المحلي أو الجماعة قد يجدون حرجاً في مواجهة آلة التصوير</a:t>
            </a:r>
            <a:endParaRPr lang="en-CA" altLang="es-ES_tradnl" sz="1800" b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rtl="1" eaLnBrk="1" hangingPunct="1"/>
            <a:r>
              <a:rPr lang="ar-IQ" altLang="es-ES_tradnl" sz="3600">
                <a:cs typeface="+mn-cs"/>
              </a:rPr>
              <a:t>التسجيل الصوتي</a:t>
            </a:r>
            <a:endParaRPr lang="fr-FR" altLang="es-ES_tradnl" sz="3600">
              <a:cs typeface="+mn-cs"/>
            </a:endParaRPr>
          </a:p>
        </p:txBody>
      </p:sp>
      <p:sp>
        <p:nvSpPr>
          <p:cNvPr id="24580" name="Text Placeholder 8"/>
          <p:cNvSpPr txBox="1">
            <a:spLocks/>
          </p:cNvSpPr>
          <p:nvPr/>
        </p:nvSpPr>
        <p:spPr bwMode="auto">
          <a:xfrm>
            <a:off x="2286000" y="24272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defRPr/>
            </a:pPr>
            <a:r>
              <a:rPr lang="ar-IQ" altLang="es-ES_tradnl" sz="2000" dirty="0" smtClean="0">
                <a:solidFill>
                  <a:schemeClr val="tx1"/>
                </a:solidFill>
              </a:rPr>
              <a:t>التسجيل الصوتي</a:t>
            </a:r>
            <a:r>
              <a:rPr lang="en-US" altLang="es-ES_tradnl" sz="2000" dirty="0" smtClean="0">
                <a:solidFill>
                  <a:schemeClr val="tx1"/>
                </a:solidFill>
              </a:rPr>
              <a:t>:</a:t>
            </a: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</a:rPr>
              <a:t>يمكن دمجه مع الصور ومادة الفيديو</a:t>
            </a:r>
            <a:endParaRPr lang="en-US" altLang="es-ES_tradnl" sz="2000" b="0" dirty="0" smtClean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</a:rPr>
              <a:t>يمكن استخدامه لإنشاء مدونات صوتية </a:t>
            </a:r>
          </a:p>
          <a:p>
            <a:pPr marL="0" indent="0" algn="r" rtl="1" eaLnBrk="1" hangingPunct="1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None/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</a:rPr>
              <a:t>• يمكن استخدامه أثناء إجراء المقابلات </a:t>
            </a: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</a:rPr>
              <a:t>يمكن دمجه في مشاريع الفيديو التشاركي </a:t>
            </a: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</a:rPr>
              <a:t>يمكن استخدامه لأغراض الأرشفة </a:t>
            </a: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</a:rPr>
              <a:t>يمكن استخدامه لأغراض أخرى في المستقبل</a:t>
            </a:r>
            <a:endParaRPr lang="en-ZA" altLang="es-ES_tradnl" sz="20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rtl="1" eaLnBrk="1" hangingPunct="1"/>
            <a:r>
              <a:rPr lang="ar-IQ" altLang="es-ES_tradnl" sz="3600">
                <a:cs typeface="+mn-cs"/>
              </a:rPr>
              <a:t>التسجيل الصوتي: الإيجابيات والسلبيات</a:t>
            </a:r>
            <a:endParaRPr lang="fr-FR" altLang="es-ES_tradnl" sz="3600">
              <a:cs typeface="+mn-cs"/>
            </a:endParaRPr>
          </a:p>
        </p:txBody>
      </p:sp>
      <p:sp>
        <p:nvSpPr>
          <p:cNvPr id="25604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ar-IQ" altLang="es-ES_tradnl" sz="2000" dirty="0" smtClean="0">
                <a:solidFill>
                  <a:schemeClr val="tx1"/>
                </a:solidFill>
              </a:rPr>
              <a:t>الإيجابيات</a:t>
            </a:r>
            <a:endParaRPr lang="en-CA" altLang="es-ES_tradnl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en-CA" altLang="es-ES_tradnl" sz="2000" dirty="0" smtClean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  <a:ea typeface="Arial Unicode MS" pitchFamily="34" charset="-128"/>
              </a:rPr>
              <a:t>يمكن للتسجيل الصوتي أن يضيف بعداً قيماً للصور الفوتوغرافية  وغيرها من وسائل استحصال وعرض المعلومات لأغراض عملية الحصر</a:t>
            </a:r>
          </a:p>
          <a:p>
            <a:pPr marL="0" indent="0" algn="r" rtl="1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CA" altLang="es-ES_tradnl" sz="2000" b="0" dirty="0" smtClean="0">
              <a:solidFill>
                <a:srgbClr val="000000"/>
              </a:solidFill>
              <a:ea typeface="Arial Unicode MS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ar-IQ" altLang="es-ES_tradnl" sz="2000" b="0" dirty="0" smtClean="0">
                <a:solidFill>
                  <a:srgbClr val="000000"/>
                </a:solidFill>
                <a:ea typeface="Arial Unicode MS" pitchFamily="34" charset="-128"/>
              </a:rPr>
              <a:t>يمكن نقل مقاطع وإعادة الاستماع إليها في جلسات التداول والنقاش بشأن عناصر التراث الثقافي غير المادي</a:t>
            </a:r>
            <a:endParaRPr lang="en-CA" altLang="es-ES_tradnl" sz="2000" b="0" dirty="0" smtClean="0">
              <a:solidFill>
                <a:srgbClr val="000000"/>
              </a:solidFill>
              <a:ea typeface="Arial Unicode MS" pitchFamily="34" charset="-128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/>
            </a:pPr>
            <a:endParaRPr lang="en-CA" altLang="es-ES_tradnl" sz="2000" b="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5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ar-IQ" altLang="es-ES_tradnl" sz="2000" dirty="0" smtClean="0">
                <a:solidFill>
                  <a:schemeClr val="tx1"/>
                </a:solidFill>
              </a:rPr>
              <a:t>السلبيات</a:t>
            </a:r>
            <a:endParaRPr lang="fr-FR" altLang="es-ES_tradnl" sz="2000" b="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en-CA" altLang="es-ES_tradnl" sz="20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2000" b="0" dirty="0" smtClean="0">
                <a:solidFill>
                  <a:schemeClr val="tx1"/>
                </a:solidFill>
                <a:ea typeface="Arial Unicode MS" pitchFamily="34" charset="-128"/>
              </a:rPr>
              <a:t>التسجيلات الرقمية والمعدات ذات الصلة يمكن أن تكون مكلفة </a:t>
            </a:r>
          </a:p>
          <a:p>
            <a:pPr marL="0" indent="0" algn="r" rtl="1" eaLnBrk="1" hangingPunct="1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/>
            </a:pPr>
            <a:endParaRPr lang="en-CA" altLang="es-ES_tradnl" sz="2000" b="0" dirty="0" smtClean="0">
              <a:solidFill>
                <a:schemeClr val="tx1"/>
              </a:solidFill>
              <a:ea typeface="Arial Unicode MS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2000" b="0" dirty="0" smtClean="0">
                <a:solidFill>
                  <a:schemeClr val="tx1"/>
                </a:solidFill>
                <a:ea typeface="Arial Unicode MS" pitchFamily="34" charset="-128"/>
              </a:rPr>
              <a:t>ليس كل الميسِّرين وافراد المجتمع المحلي أو الجماعة على دراية بالمعدات اللازمة لإنتاج تسجيلات صوتية</a:t>
            </a:r>
          </a:p>
          <a:p>
            <a:pPr marL="0" indent="0" algn="r" rtl="1" eaLnBrk="1" hangingPunct="1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/>
            </a:pPr>
            <a:endParaRPr lang="ar-IQ" altLang="es-ES_tradnl" sz="2000" b="0" dirty="0" smtClean="0">
              <a:solidFill>
                <a:schemeClr val="tx1"/>
              </a:solidFill>
              <a:ea typeface="Arial Unicode MS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ar-IQ" altLang="es-ES_tradnl" sz="2000" b="0" dirty="0" smtClean="0">
                <a:solidFill>
                  <a:schemeClr val="tx1"/>
                </a:solidFill>
                <a:ea typeface="Arial Unicode MS" pitchFamily="34" charset="-128"/>
              </a:rPr>
              <a:t>إن نسخ التسجيلات و/أو تطبيقها على وسائط إعلامية أخرى  يمكن أن يستغرق وقتاً طويلاً</a:t>
            </a:r>
            <a:endParaRPr lang="en-CA" altLang="es-ES_tradnl" sz="2000" b="0" dirty="0" smtClean="0">
              <a:solidFill>
                <a:schemeClr val="tx1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rtl="1" eaLnBrk="1" hangingPunct="1"/>
            <a:r>
              <a:rPr lang="ar-IQ" altLang="es-ES_tradnl" sz="3600">
                <a:cs typeface="+mn-cs"/>
              </a:rPr>
              <a:t>رسم الخرائط التشاركية </a:t>
            </a:r>
            <a:endParaRPr lang="fr-FR" altLang="es-ES_tradnl" sz="3600">
              <a:cs typeface="+mn-cs"/>
            </a:endParaRPr>
          </a:p>
        </p:txBody>
      </p:sp>
      <p:sp>
        <p:nvSpPr>
          <p:cNvPr id="33796" name="Text Placeholder 8"/>
          <p:cNvSpPr txBox="1">
            <a:spLocks/>
          </p:cNvSpPr>
          <p:nvPr/>
        </p:nvSpPr>
        <p:spPr bwMode="auto">
          <a:xfrm>
            <a:off x="2286000" y="1903413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 eaLnBrk="1" hangingPunct="1">
              <a:spcBef>
                <a:spcPts val="600"/>
              </a:spcBef>
              <a:defRPr/>
            </a:pPr>
            <a:r>
              <a:rPr lang="ar-IQ" altLang="es-ES_tradnl" sz="2000" b="1" dirty="0" smtClean="0"/>
              <a:t>تصور عملية رسم الخرائط التشاركية</a:t>
            </a:r>
            <a:r>
              <a:rPr lang="en-US" altLang="es-ES_tradnl" sz="2000" b="1" dirty="0" smtClean="0"/>
              <a:t>:</a:t>
            </a:r>
          </a:p>
          <a:p>
            <a:pPr marL="0" indent="0" eaLnBrk="1" hangingPunct="1">
              <a:spcBef>
                <a:spcPts val="600"/>
              </a:spcBef>
              <a:defRPr/>
            </a:pPr>
            <a:endParaRPr lang="en-US" altLang="es-ES_tradnl" sz="2000" dirty="0" smtClean="0"/>
          </a:p>
          <a:p>
            <a:pPr marL="0" indent="0" algn="r" rtl="1" eaLnBrk="1" hangingPunct="1">
              <a:spcBef>
                <a:spcPts val="600"/>
              </a:spcBef>
              <a:defRPr/>
            </a:pPr>
            <a:r>
              <a:rPr lang="ar-IQ" altLang="es-ES_tradnl" sz="2000" dirty="0" smtClean="0"/>
              <a:t>المحيط الثقافي (القيم والمعايير والممارسات الاجتماعية) المتعلق بعنصر التراث الثقافي غير المادي الذي حدده أفراد المجتمع المحلي أو الجماعة أنفسهم.</a:t>
            </a:r>
            <a:endParaRPr lang="en-ZA" alt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80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rtl="1" eaLnBrk="1" hangingPunct="1"/>
            <a:r>
              <a:rPr lang="ar-IQ" altLang="es-ES_tradnl" sz="3600">
                <a:cs typeface="+mn-cs"/>
              </a:rPr>
              <a:t>رسم الخرائط التشاركية: الإيجابيات والسلبيات</a:t>
            </a:r>
            <a:endParaRPr lang="fr-FR" altLang="es-ES_tradnl" sz="3600">
              <a:cs typeface="+mn-cs"/>
            </a:endParaRPr>
          </a:p>
        </p:txBody>
      </p:sp>
      <p:sp>
        <p:nvSpPr>
          <p:cNvPr id="27652" name="Text Placeholder 8"/>
          <p:cNvSpPr txBox="1">
            <a:spLocks/>
          </p:cNvSpPr>
          <p:nvPr/>
        </p:nvSpPr>
        <p:spPr bwMode="auto">
          <a:xfrm>
            <a:off x="4711700" y="2092325"/>
            <a:ext cx="4051300" cy="391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ar-IQ" altLang="es-ES_tradnl" sz="1800" dirty="0" smtClean="0">
                <a:solidFill>
                  <a:schemeClr val="tx1"/>
                </a:solidFill>
              </a:rPr>
              <a:t>الإيجابيات</a:t>
            </a:r>
            <a:endParaRPr lang="en-CA" altLang="es-ES_tradnl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US" altLang="es-ES_tradnl" sz="1800" b="0" dirty="0" smtClean="0">
              <a:solidFill>
                <a:srgbClr val="7F7F7F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ar-IQ" altLang="es-ES_tradnl" sz="1800" b="0" dirty="0" smtClean="0">
                <a:solidFill>
                  <a:srgbClr val="000000"/>
                </a:solidFill>
              </a:rPr>
              <a:t>يمكن لعملية رسم الخرائط التشاركية أن تكون عملية تعاونية وبناءة،</a:t>
            </a:r>
          </a:p>
          <a:p>
            <a:pPr marL="0" indent="0" algn="r" rtl="1" eaLnBrk="1" hangingPunct="1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/>
            </a:pPr>
            <a:endParaRPr lang="en-CA" altLang="es-ES_tradnl" sz="1800" b="0" dirty="0" smtClean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1800" b="0" dirty="0" smtClean="0">
                <a:solidFill>
                  <a:srgbClr val="000000"/>
                </a:solidFill>
              </a:rPr>
              <a:t>وتسمح للمجتمعات المحلية او الجماعات أن تقوم بدور قيادي في توفير المعلومات،</a:t>
            </a:r>
            <a:endParaRPr lang="en-US" altLang="es-ES_tradnl" sz="1800" b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endParaRPr lang="en-US" altLang="es-ES_tradnl" sz="1800" b="0" dirty="0" smtClean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1800" b="0" dirty="0" smtClean="0">
                <a:solidFill>
                  <a:srgbClr val="000000"/>
                </a:solidFill>
              </a:rPr>
              <a:t>تمكِّن الأطراف المعنية  من التعاطي والتفاعل مع منتجات رسم الخرائط،</a:t>
            </a:r>
          </a:p>
          <a:p>
            <a:pPr marL="0" indent="0" algn="r" rtl="1" eaLnBrk="1" hangingPunct="1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/>
            </a:pPr>
            <a:endParaRPr lang="en-US" altLang="es-ES_tradnl" sz="1800" b="0" dirty="0" smtClean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1800" b="0" dirty="0" smtClean="0">
                <a:solidFill>
                  <a:srgbClr val="000000"/>
                </a:solidFill>
              </a:rPr>
              <a:t>مفيدة لتسجيل وأرشفة المعارف المحلية،</a:t>
            </a:r>
          </a:p>
          <a:p>
            <a:pPr marL="0" indent="0" algn="r" rtl="1" eaLnBrk="1" hangingPunct="1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/>
            </a:pPr>
            <a:endParaRPr lang="ar-IQ" altLang="es-ES_tradnl" sz="1800" b="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ar-IQ" altLang="es-ES_tradnl" sz="1800" b="0" dirty="0" smtClean="0">
                <a:solidFill>
                  <a:srgbClr val="000000"/>
                </a:solidFill>
                <a:ea typeface="Arial Unicode MS" pitchFamily="34" charset="-128"/>
              </a:rPr>
              <a:t>تسلط الضوء على معارف المجتمع المحلي أو الجماعة. </a:t>
            </a:r>
            <a:endParaRPr lang="en-CA" altLang="es-ES_tradnl" sz="1800" b="0" dirty="0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7653" name="Text Placeholder 8"/>
          <p:cNvSpPr txBox="1">
            <a:spLocks/>
          </p:cNvSpPr>
          <p:nvPr/>
        </p:nvSpPr>
        <p:spPr bwMode="auto">
          <a:xfrm>
            <a:off x="403225" y="1905000"/>
            <a:ext cx="40513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ar-IQ" altLang="es-ES_tradnl" sz="1800" dirty="0" smtClean="0">
                <a:solidFill>
                  <a:schemeClr val="tx1"/>
                </a:solidFill>
              </a:rPr>
              <a:t>السلبيات</a:t>
            </a:r>
            <a:endParaRPr lang="fr-FR" altLang="es-ES_tradnl" sz="1800" b="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en-CA" altLang="es-ES_tradnl" sz="1800" b="0" dirty="0" smtClean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1800" b="0" dirty="0" smtClean="0">
                <a:solidFill>
                  <a:schemeClr val="tx1"/>
                </a:solidFill>
              </a:rPr>
              <a:t>يمكن أن تفتقر هذه العملية إلى  الدقة إذا لم تُستخدم قياسات دقيقة أو مقياس متسق وثابت،</a:t>
            </a:r>
            <a:endParaRPr lang="en-CA" altLang="es-ES_tradnl" sz="1800" b="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endParaRPr lang="en-US" altLang="es-ES_tradnl" sz="8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1800" b="0" dirty="0" smtClean="0">
                <a:solidFill>
                  <a:schemeClr val="tx1"/>
                </a:solidFill>
              </a:rPr>
              <a:t>نتيجة لذلك، قد تفقد المصداقة لدى الأطراف المعنية،</a:t>
            </a:r>
            <a:endParaRPr lang="en-CA" altLang="es-ES_tradnl" sz="8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1800" b="0" dirty="0" smtClean="0">
                <a:solidFill>
                  <a:schemeClr val="tx1"/>
                </a:solidFill>
              </a:rPr>
              <a:t>قد تثير بعض القضايا الأخلاقية،</a:t>
            </a:r>
          </a:p>
          <a:p>
            <a:pPr marL="0" indent="0" algn="r" rtl="1" eaLnBrk="1" hangingPunct="1">
              <a:lnSpc>
                <a:spcPct val="100000"/>
              </a:lnSpc>
              <a:spcBef>
                <a:spcPct val="0"/>
              </a:spcBef>
              <a:buClrTx/>
              <a:buFont typeface="Arial" pitchFamily="34" charset="0"/>
              <a:buNone/>
              <a:defRPr/>
            </a:pPr>
            <a:r>
              <a:rPr lang="ar-IQ" altLang="es-ES_tradnl" sz="1800" b="0" dirty="0" smtClean="0">
                <a:solidFill>
                  <a:schemeClr val="tx1"/>
                </a:solidFill>
              </a:rPr>
              <a:t> </a:t>
            </a:r>
            <a:endParaRPr lang="en-US" altLang="es-ES_tradnl" sz="800" b="0" dirty="0" smtClean="0">
              <a:solidFill>
                <a:schemeClr val="tx1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  <a:defRPr/>
            </a:pPr>
            <a:r>
              <a:rPr lang="ar-IQ" altLang="es-ES_tradnl" sz="1800" b="0" dirty="0" smtClean="0">
                <a:solidFill>
                  <a:schemeClr val="tx1"/>
                </a:solidFill>
              </a:rPr>
              <a:t>عملية معقدة نسبياً من حيث الإعداد والتنفيذ وتحتاج إلى مجموعة من الكفاءات.</a:t>
            </a:r>
            <a:endParaRPr lang="en-CA" altLang="es-ES_tradnl" sz="8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rtl="1" eaLnBrk="1" hangingPunct="1"/>
            <a:r>
              <a:rPr lang="ar-IQ" altLang="es-ES_tradnl" sz="3600">
                <a:cs typeface="+mn-cs"/>
              </a:rPr>
              <a:t>اختيار طريقة لاستحصال المعلومات</a:t>
            </a:r>
            <a:endParaRPr lang="fr-FR" altLang="es-ES_tradnl" sz="3600">
              <a:cs typeface="+mn-cs"/>
            </a:endParaRPr>
          </a:p>
        </p:txBody>
      </p:sp>
      <p:sp>
        <p:nvSpPr>
          <p:cNvPr id="28676" name="Text Placeholder 8"/>
          <p:cNvSpPr txBox="1">
            <a:spLocks/>
          </p:cNvSpPr>
          <p:nvPr/>
        </p:nvSpPr>
        <p:spPr bwMode="auto">
          <a:xfrm>
            <a:off x="2286000" y="24272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9138" indent="-179388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000" b="0">
                <a:solidFill>
                  <a:srgbClr val="000000"/>
                </a:solidFill>
              </a:rPr>
              <a:t>يمكن استخدام أساليب متعددة لاستحصال المعلومات </a:t>
            </a: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000" b="0">
                <a:solidFill>
                  <a:srgbClr val="000000"/>
                </a:solidFill>
              </a:rPr>
              <a:t> بعض من الأسئلة التي يتعين طرحها:</a:t>
            </a:r>
            <a:endParaRPr lang="en-CA" altLang="es-ES_tradnl" sz="2000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	كيف سيتم تنظيم قائمة الحصر وعرضها ؟</a:t>
            </a: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	كم يتوفر من الوقت للقيام بعملية الحصر؟</a:t>
            </a: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	ما هي الميزانية؟ </a:t>
            </a: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ما الذي يفضله المجتمع المحلي أو الجماعة؟</a:t>
            </a:r>
            <a:endParaRPr lang="en-CA" altLang="es-ES_tradnl" sz="2000">
              <a:solidFill>
                <a:srgbClr val="000000"/>
              </a:solidFill>
            </a:endParaRP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	ما هي أساليب استحصال المعلومات التي تلبي أكثر من غيرها أهداف قائمة الحصر؟</a:t>
            </a:r>
            <a:endParaRPr lang="en-ZA" altLang="es-ES_tradnl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645" y="314339"/>
            <a:ext cx="6121910" cy="622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8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8075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استحصال المعلومات بشأن عناصر التراث الثقافي غير المادي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5" y="2427288"/>
            <a:ext cx="6480175" cy="2246312"/>
          </a:xfrm>
        </p:spPr>
        <p:txBody>
          <a:bodyPr/>
          <a:lstStyle/>
          <a:p>
            <a:pPr algn="r" rtl="1">
              <a:spcBef>
                <a:spcPts val="600"/>
              </a:spcBef>
              <a:buSzPct val="85000"/>
            </a:pPr>
            <a:r>
              <a:rPr lang="ar-IQ" altLang="es-ES_tradnl" sz="2000" b="1" smtClean="0">
                <a:solidFill>
                  <a:schemeClr val="tx1"/>
                </a:solidFill>
                <a:cs typeface="+mn-cs"/>
              </a:rPr>
              <a:t>عملية الحصر</a:t>
            </a:r>
            <a:endParaRPr lang="en-US" altLang="es-ES_tradnl" sz="2000" b="1" smtClean="0">
              <a:solidFill>
                <a:schemeClr val="tx1"/>
              </a:solidFill>
              <a:cs typeface="+mn-cs"/>
            </a:endParaRPr>
          </a:p>
          <a:p>
            <a:pPr>
              <a:spcBef>
                <a:spcPts val="600"/>
              </a:spcBef>
              <a:buSzPct val="85000"/>
              <a:buFont typeface="Arial" panose="020B0604020202020204" pitchFamily="34" charset="0"/>
              <a:buChar char="•"/>
            </a:pPr>
            <a:endParaRPr lang="en-US" altLang="es-ES_tradnl" sz="2000" smtClean="0">
              <a:cs typeface="+mn-cs"/>
            </a:endParaRPr>
          </a:p>
          <a:p>
            <a:pPr algn="r" rtl="1">
              <a:spcBef>
                <a:spcPts val="600"/>
              </a:spcBef>
              <a:buSzPct val="85000"/>
            </a:pPr>
            <a:r>
              <a:rPr lang="ar-IQ" altLang="es-ES_tradnl" sz="2000" smtClean="0">
                <a:cs typeface="+mn-cs"/>
              </a:rPr>
              <a:t>تقضي المادة 12 من الاتفاقية أن تقوم كل دولة طرف بوضع قائمة أو أكثر لحصر التراث الثقافي غير المادي الموجود في أراضيها..</a:t>
            </a:r>
            <a:endParaRPr lang="en-US" altLang="es-ES_tradnl" sz="2000" smtClean="0">
              <a:cs typeface="+mn-cs"/>
            </a:endParaRPr>
          </a:p>
          <a:p>
            <a:pPr>
              <a:spcBef>
                <a:spcPts val="600"/>
              </a:spcBef>
              <a:buSzPct val="85000"/>
            </a:pPr>
            <a:endParaRPr lang="en-US" altLang="es-ES_tradnl" sz="2000" smtClean="0">
              <a:cs typeface="+mn-cs"/>
            </a:endParaRPr>
          </a:p>
          <a:p>
            <a:pPr algn="r" rtl="1">
              <a:spcBef>
                <a:spcPts val="600"/>
              </a:spcBef>
              <a:buSzPct val="85000"/>
            </a:pPr>
            <a:r>
              <a:rPr lang="ar-IQ" altLang="es-ES_tradnl" sz="2000" smtClean="0">
                <a:cs typeface="+mn-cs"/>
              </a:rPr>
              <a:t>تنطوي عملية الحصر، أو عملية إعداد قائمة الحصر، على </a:t>
            </a:r>
            <a:r>
              <a:rPr lang="ar-IQ" altLang="es-ES_tradnl" sz="2000" b="1" smtClean="0">
                <a:cs typeface="+mn-cs"/>
              </a:rPr>
              <a:t>جمع وتقديم المعلومات بشان عناصر التراث الثقافي غير المادي بطريقة منهجية منتظمة</a:t>
            </a:r>
            <a:r>
              <a:rPr lang="ar-IQ" altLang="es-ES_tradnl" sz="2000" smtClean="0">
                <a:cs typeface="+mn-cs"/>
              </a:rPr>
              <a:t>..</a:t>
            </a:r>
            <a:endParaRPr lang="en-ZA" altLang="es-ES_tradnl" sz="20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8075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لماذا يعتبر استحصال المعلومات مسألة ضرورية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7171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5" y="2427288"/>
            <a:ext cx="6480175" cy="1308100"/>
          </a:xfrm>
        </p:spPr>
        <p:txBody>
          <a:bodyPr/>
          <a:lstStyle/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إعلام ودعم قائمة حصر عناصر التراث الثقافي غير المادي للمجتمع المحلي أو الجماعة</a:t>
            </a:r>
            <a:r>
              <a:rPr lang="en-US" altLang="es-ES_tradnl" sz="2000" smtClean="0">
                <a:cs typeface="+mn-cs"/>
              </a:rPr>
              <a:t>.</a:t>
            </a: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الحفاظ على سجل لقائمة الحصر وغيرها من الأنشطة والأحداث المتعلقة بالتراث الثقافي غير المادي.</a:t>
            </a:r>
            <a:endParaRPr lang="en-US" altLang="es-ES_tradnl" sz="20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r" rtl="1" fontAlgn="auto">
              <a:spcAft>
                <a:spcPts val="0"/>
              </a:spcAft>
              <a:defRPr/>
            </a:pPr>
            <a:r>
              <a:rPr lang="ar-IQ" sz="3600" dirty="0">
                <a:ea typeface="ＭＳ Ｐゴシック" charset="-128"/>
                <a:cs typeface="+mn-cs"/>
              </a:rPr>
              <a:t>دور أفراد المجتمع المحلي أو الجماعة</a:t>
            </a:r>
            <a:endParaRPr lang="en-US" sz="36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a typeface="ＭＳ Ｐゴシック" charset="-128"/>
              <a:cs typeface="+mn-cs"/>
            </a:endParaRPr>
          </a:p>
        </p:txBody>
      </p:sp>
      <p:sp>
        <p:nvSpPr>
          <p:cNvPr id="8195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5" y="2427288"/>
            <a:ext cx="6480175" cy="2232025"/>
          </a:xfrm>
        </p:spPr>
        <p:txBody>
          <a:bodyPr/>
          <a:lstStyle/>
          <a:p>
            <a:pPr marL="179388" indent="-179388" algn="r" rtl="1">
              <a:lnSpc>
                <a:spcPct val="100000"/>
              </a:lnSpc>
              <a:spcBef>
                <a:spcPts val="600"/>
              </a:spcBef>
            </a:pPr>
            <a:r>
              <a:rPr lang="ar-IQ" altLang="es-ES_tradnl" sz="2000" b="1" smtClean="0">
                <a:solidFill>
                  <a:schemeClr val="tx1"/>
                </a:solidFill>
                <a:cs typeface="+mn-cs"/>
              </a:rPr>
              <a:t>بوصفهم ميسرين مشاركين</a:t>
            </a:r>
            <a:r>
              <a:rPr lang="en-US" altLang="es-ES_tradnl" sz="2000" b="1" smtClean="0">
                <a:solidFill>
                  <a:schemeClr val="tx1"/>
                </a:solidFill>
                <a:cs typeface="+mn-cs"/>
              </a:rPr>
              <a:t>:</a:t>
            </a:r>
          </a:p>
          <a:p>
            <a:pPr marL="179388" indent="-179388">
              <a:lnSpc>
                <a:spcPct val="100000"/>
              </a:lnSpc>
              <a:spcBef>
                <a:spcPts val="600"/>
              </a:spcBef>
            </a:pPr>
            <a:endParaRPr lang="en-US" altLang="es-ES_tradnl" sz="2000" smtClean="0">
              <a:cs typeface="+mn-cs"/>
            </a:endParaRP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الاطلاع على السبل المحلية للتعبير عن المعرفة،</a:t>
            </a:r>
            <a:endParaRPr lang="en-US" altLang="es-ES_tradnl" sz="2000" smtClean="0">
              <a:cs typeface="+mn-cs"/>
            </a:endParaRP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فهم العوامل الثقافية، </a:t>
            </a:r>
            <a:endParaRPr lang="en-US" altLang="es-ES_tradnl" sz="2000" smtClean="0">
              <a:cs typeface="+mn-cs"/>
            </a:endParaRP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تعزيز الطابع الجامع والشامل للمشاركة،</a:t>
            </a:r>
            <a:endParaRPr lang="en-US" altLang="es-ES_tradnl" sz="2000" smtClean="0">
              <a:cs typeface="+mn-cs"/>
            </a:endParaRP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تحقيق التوازن بين أساليب متعددة.</a:t>
            </a:r>
            <a:endParaRPr lang="en-US" altLang="es-ES_tradnl" sz="20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المتطلبات الأخلاقية لاستحصال المعلومات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9219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5" y="2427288"/>
            <a:ext cx="6480175" cy="1308050"/>
          </a:xfrm>
        </p:spPr>
        <p:txBody>
          <a:bodyPr/>
          <a:lstStyle/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الموافقة الحرة والمسبقة والواعية.</a:t>
            </a:r>
            <a:endParaRPr lang="en-CA" altLang="es-ES_tradnl" sz="2000" smtClean="0">
              <a:cs typeface="+mn-cs"/>
            </a:endParaRPr>
          </a:p>
          <a:p>
            <a:pPr marL="179388" indent="-179388" algn="r" rt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IQ" altLang="es-ES_tradnl" sz="2000" smtClean="0">
                <a:cs typeface="+mn-cs"/>
              </a:rPr>
              <a:t>استمارات منح الموافقة مذيلة بتوقيع ممثل أو ممثلي المجتمع المحلي أو الجماعة (تنتفي الحاجة عادة إلى مثل هذه الاستمارات عند المشاركة في الأحداث العامة).</a:t>
            </a:r>
            <a:endParaRPr lang="en-CA" altLang="es-ES_tradnl" sz="20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r" rtl="1" fontAlgn="auto">
              <a:spcAft>
                <a:spcPts val="0"/>
              </a:spcAft>
              <a:defRPr/>
            </a:pPr>
            <a:r>
              <a:rPr lang="ar-IQ" sz="3600" dirty="0">
                <a:ea typeface="ＭＳ Ｐゴシック" charset="-128"/>
                <a:cs typeface="+mn-cs"/>
              </a:rPr>
              <a:t>أساليب استحصال المعلومات</a:t>
            </a:r>
            <a:endParaRPr lang="en-GB" sz="36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a typeface="ＭＳ Ｐゴシック" charset="-128"/>
              <a:cs typeface="+mn-cs"/>
            </a:endParaRPr>
          </a:p>
        </p:txBody>
      </p:sp>
      <p:sp>
        <p:nvSpPr>
          <p:cNvPr id="10244" name="Text Placeholder 8"/>
          <p:cNvSpPr txBox="1">
            <a:spLocks/>
          </p:cNvSpPr>
          <p:nvPr/>
        </p:nvSpPr>
        <p:spPr bwMode="auto">
          <a:xfrm>
            <a:off x="2286000" y="24272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79388" indent="-179388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/>
              <a:t>الأرشيف ومراجعة الأدبيات،</a:t>
            </a: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/>
              <a:t>المراقبة وتدوين الملاحظات،</a:t>
            </a: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/>
              <a:t>إجراء المقابلات،</a:t>
            </a:r>
            <a:endParaRPr lang="en-US" altLang="es-ES_tradnl" sz="2000"/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/>
              <a:t>التصوير الفوتوغرافي،</a:t>
            </a:r>
            <a:endParaRPr lang="en-US" altLang="es-ES_tradnl" sz="2000"/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/>
              <a:t>الفيديو التشاركي،</a:t>
            </a: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/>
              <a:t>التسجيل الصوتي،</a:t>
            </a:r>
          </a:p>
          <a:p>
            <a:pPr lvl="1" algn="r" rtl="1" eaLnBrk="1" hangingPunct="1">
              <a:spcBef>
                <a:spcPts val="600"/>
              </a:spcBef>
            </a:pPr>
            <a:r>
              <a:rPr lang="ar-IQ" altLang="es-ES_tradnl" sz="2000"/>
              <a:t>رسم الخرائط التشاركية، </a:t>
            </a:r>
            <a:endParaRPr lang="en-US" altLang="es-ES_tradnl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الأرشيف ومراجعة الأدبيات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11268" name="Text Placeholder 8"/>
          <p:cNvSpPr txBox="1">
            <a:spLocks/>
          </p:cNvSpPr>
          <p:nvPr/>
        </p:nvSpPr>
        <p:spPr bwMode="auto">
          <a:xfrm>
            <a:off x="2286000" y="24272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9138" indent="-179388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000" b="0">
                <a:solidFill>
                  <a:srgbClr val="000000"/>
                </a:solidFill>
              </a:rPr>
              <a:t>مراجعة</a:t>
            </a:r>
            <a:r>
              <a:rPr lang="en-CA" altLang="es-ES_tradnl" sz="2000" b="0">
                <a:solidFill>
                  <a:srgbClr val="000000"/>
                </a:solidFill>
                <a:cs typeface="Arial" panose="020B0604020202020204" pitchFamily="34" charset="0"/>
              </a:rPr>
              <a:t>:</a:t>
            </a:r>
          </a:p>
          <a:p>
            <a:pPr lvl="1" algn="r" rtl="1" eaLnBrk="1" hangingPunct="1">
              <a:spcBef>
                <a:spcPct val="200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التقارير</a:t>
            </a:r>
            <a:endParaRPr lang="en-CA" altLang="es-ES_tradnl" sz="2000">
              <a:solidFill>
                <a:srgbClr val="000000"/>
              </a:solidFill>
            </a:endParaRPr>
          </a:p>
          <a:p>
            <a:pPr lvl="1" algn="r" rtl="1" eaLnBrk="1" hangingPunct="1">
              <a:spcBef>
                <a:spcPct val="200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الدراسات</a:t>
            </a:r>
            <a:endParaRPr lang="en-CA" altLang="es-ES_tradnl" sz="2000">
              <a:solidFill>
                <a:srgbClr val="000000"/>
              </a:solidFill>
            </a:endParaRPr>
          </a:p>
          <a:p>
            <a:pPr lvl="1" algn="r" rtl="1" eaLnBrk="1" hangingPunct="1">
              <a:spcBef>
                <a:spcPct val="200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أفلام الفيديو</a:t>
            </a:r>
            <a:endParaRPr lang="en-CA" altLang="es-ES_tradnl" sz="2000">
              <a:solidFill>
                <a:srgbClr val="000000"/>
              </a:solidFill>
            </a:endParaRPr>
          </a:p>
          <a:p>
            <a:pPr lvl="1" algn="r" rtl="1" eaLnBrk="1" hangingPunct="1">
              <a:spcBef>
                <a:spcPct val="200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التصاوير</a:t>
            </a:r>
            <a:endParaRPr lang="en-CA" altLang="es-ES_tradnl" sz="2000">
              <a:solidFill>
                <a:srgbClr val="000000"/>
              </a:solidFill>
            </a:endParaRPr>
          </a:p>
          <a:p>
            <a:pPr lvl="1" algn="r" rtl="1" eaLnBrk="1" hangingPunct="1">
              <a:spcBef>
                <a:spcPct val="200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الخرائط</a:t>
            </a:r>
            <a:endParaRPr lang="en-CA" altLang="es-ES_tradnl" sz="2000">
              <a:solidFill>
                <a:srgbClr val="000000"/>
              </a:solidFill>
            </a:endParaRPr>
          </a:p>
          <a:p>
            <a:pPr lvl="1" algn="r" rtl="1" eaLnBrk="1" hangingPunct="1">
              <a:spcBef>
                <a:spcPct val="20000"/>
              </a:spcBef>
            </a:pPr>
            <a:r>
              <a:rPr lang="ar-IQ" altLang="es-ES_tradnl" sz="2000">
                <a:solidFill>
                  <a:srgbClr val="000000"/>
                </a:solidFill>
              </a:rPr>
              <a:t>الوثائق</a:t>
            </a:r>
            <a:endParaRPr lang="en-CA" altLang="es-ES_tradnl" sz="200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000" b="0">
                <a:solidFill>
                  <a:srgbClr val="000000"/>
                </a:solidFill>
              </a:rPr>
              <a:t>تجنب الازدواجية واهدار الوقت،</a:t>
            </a:r>
            <a:endParaRPr lang="en-CA" altLang="es-ES_tradnl" sz="2000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ar-IQ" altLang="es-ES_tradnl" sz="2000" b="0">
                <a:solidFill>
                  <a:srgbClr val="000000"/>
                </a:solidFill>
              </a:rPr>
              <a:t>التحقق من صحة المعلومات التي تم جمعها.</a:t>
            </a:r>
            <a:endParaRPr lang="en-CA" altLang="es-ES_tradnl" sz="2000" b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8075"/>
          </a:xfrm>
        </p:spPr>
        <p:txBody>
          <a:bodyPr/>
          <a:lstStyle/>
          <a:p>
            <a:pPr algn="r" rtl="1" eaLnBrk="1" hangingPunct="1"/>
            <a:r>
              <a:rPr lang="ar-IQ" altLang="es-ES_tradnl" sz="3600" dirty="0" smtClean="0">
                <a:cs typeface="+mn-cs"/>
              </a:rPr>
              <a:t>الأرشيف ومراجعة الأدبيات: الإيجابيات والسلبيات</a:t>
            </a:r>
            <a:endParaRPr lang="fr-FR" altLang="es-ES_tradnl" sz="3600" dirty="0" smtClean="0">
              <a:cs typeface="+mn-cs"/>
            </a:endParaRPr>
          </a:p>
        </p:txBody>
      </p:sp>
      <p:sp>
        <p:nvSpPr>
          <p:cNvPr id="12292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1800">
                <a:solidFill>
                  <a:schemeClr val="tx1"/>
                </a:solidFill>
              </a:rPr>
              <a:t>الإيجابيات</a:t>
            </a:r>
            <a:endParaRPr lang="en-CA" altLang="es-ES_tradnl" sz="18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r-FR" altLang="es-ES_tradnl" sz="1800" b="0"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1800" b="0">
                <a:solidFill>
                  <a:schemeClr val="tx1"/>
                </a:solidFill>
              </a:rPr>
              <a:t>توثيق خصائص المجموعة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1800" b="0">
                <a:solidFill>
                  <a:schemeClr val="tx1"/>
                </a:solidFill>
              </a:rPr>
              <a:t>البناء على تاريخ عنصر التراث الثقافي غير المادي  ونمطه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1800" b="0">
                <a:solidFill>
                  <a:schemeClr val="tx1"/>
                </a:solidFill>
              </a:rPr>
              <a:t>وتأسيس حضور تاريخي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1800" b="0">
                <a:solidFill>
                  <a:schemeClr val="tx1"/>
                </a:solidFill>
              </a:rPr>
              <a:t>تنوير البصائر بشأن الطرق التي كان يصور بها المجتمع المحلي أو الجماعة سابقاً</a:t>
            </a:r>
          </a:p>
        </p:txBody>
      </p:sp>
      <p:sp>
        <p:nvSpPr>
          <p:cNvPr id="12293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IQ" altLang="es-ES_tradnl" sz="1800">
                <a:solidFill>
                  <a:schemeClr val="tx1"/>
                </a:solidFill>
              </a:rPr>
              <a:t>السلبيات</a:t>
            </a:r>
            <a:endParaRPr lang="en-CA" altLang="es-ES_tradnl" sz="18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fr-FR" altLang="es-ES_tradnl" sz="1800" b="0"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1800" b="0">
                <a:solidFill>
                  <a:schemeClr val="tx1"/>
                </a:solidFill>
              </a:rPr>
              <a:t>المصادر من خارج المجتمع المحلي أو الجماعة قد لا تُعبر عن وجهات النظر المحلية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1800" b="0">
                <a:solidFill>
                  <a:schemeClr val="tx1"/>
                </a:solidFill>
              </a:rPr>
              <a:t>سوف تختلف نوعية الوثائق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1800" b="0">
                <a:solidFill>
                  <a:schemeClr val="tx1"/>
                </a:solidFill>
              </a:rPr>
              <a:t>قد يخضع الانتفاع بالوثائق إلى قيود</a:t>
            </a:r>
          </a:p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ar-IQ" altLang="es-ES_tradnl" sz="1800" b="0">
                <a:solidFill>
                  <a:schemeClr val="tx1"/>
                </a:solidFill>
              </a:rPr>
              <a:t>قد لا تكون البيانات دقيقة أو تشكل عرضاً ناقصاً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1196</Words>
  <Application>Microsoft Office PowerPoint</Application>
  <PresentationFormat>On-screen Show (4:3)</PresentationFormat>
  <Paragraphs>231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 Unicode MS</vt:lpstr>
      <vt:lpstr>MS PGothic</vt:lpstr>
      <vt:lpstr>MS PGothic</vt:lpstr>
      <vt:lpstr>Arial</vt:lpstr>
      <vt:lpstr>Arial Bold</vt:lpstr>
      <vt:lpstr>Calibri</vt:lpstr>
      <vt:lpstr>Wingdings 2</vt:lpstr>
      <vt:lpstr>Thème Office</vt:lpstr>
      <vt:lpstr>أساليب وتقنيات عملية الحصر الوحدة 23: عرض تقديمي </vt:lpstr>
      <vt:lpstr>يشمل هذا العرض:</vt:lpstr>
      <vt:lpstr>استحصال المعلومات بشأن عناصر التراث الثقافي غير المادي</vt:lpstr>
      <vt:lpstr>لماذا يعتبر استحصال المعلومات مسألة ضرورية</vt:lpstr>
      <vt:lpstr>دور أفراد المجتمع المحلي أو الجماعة</vt:lpstr>
      <vt:lpstr>المتطلبات الأخلاقية لاستحصال المعلومات</vt:lpstr>
      <vt:lpstr>أساليب استحصال المعلومات</vt:lpstr>
      <vt:lpstr>الأرشيف ومراجعة الأدبيات</vt:lpstr>
      <vt:lpstr>الأرشيف ومراجعة الأدبيات: الإيجابيات والسلبيات</vt:lpstr>
      <vt:lpstr>المراقبة وتدوين الملاحظات</vt:lpstr>
      <vt:lpstr>المراقبة وتدوين الملاحظات: الإيجابيات والسلبيات</vt:lpstr>
      <vt:lpstr>إجراء المقابلات</vt:lpstr>
      <vt:lpstr>المقابلات الجماعية: الإيجابيات والسلبيات</vt:lpstr>
      <vt:lpstr>المقابلات المنظَّمة: الإيجابيات والسلبيات</vt:lpstr>
      <vt:lpstr>المقابلات شبه المنظمة: الإيجابيات والسلبيات</vt:lpstr>
      <vt:lpstr>المقابلات غير المنظمة: الإيجابيات والسلبيات</vt:lpstr>
      <vt:lpstr>التصوير الفوتوغرافي</vt:lpstr>
      <vt:lpstr>التصوير الفوتوغرافي: الإيجابيات والسلبيات</vt:lpstr>
      <vt:lpstr>الفيديو التشاركي</vt:lpstr>
      <vt:lpstr>الفيديو التشاركي: الإيجابيات والسلبيات</vt:lpstr>
      <vt:lpstr>التسجيل الصوتي</vt:lpstr>
      <vt:lpstr>التسجيل الصوتي: الإيجابيات والسلبيات</vt:lpstr>
      <vt:lpstr>رسم الخرائط التشاركية </vt:lpstr>
      <vt:lpstr>رسم الخرائط التشاركية: الإيجابيات والسلبيات</vt:lpstr>
      <vt:lpstr>اختيار طريقة لاستحصال المعلومات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129</cp:revision>
  <dcterms:created xsi:type="dcterms:W3CDTF">2013-10-23T20:02:09Z</dcterms:created>
  <dcterms:modified xsi:type="dcterms:W3CDTF">2018-04-25T15:36:40Z</dcterms:modified>
</cp:coreProperties>
</file>